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1"/>
  </p:notesMasterIdLst>
  <p:sldIdLst>
    <p:sldId id="31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6" r:id="rId10"/>
    <p:sldId id="267" r:id="rId11"/>
    <p:sldId id="268" r:id="rId12"/>
    <p:sldId id="2147375737" r:id="rId13"/>
    <p:sldId id="269" r:id="rId14"/>
    <p:sldId id="2147375738" r:id="rId15"/>
    <p:sldId id="2147375739" r:id="rId16"/>
    <p:sldId id="270" r:id="rId17"/>
    <p:sldId id="2147375718" r:id="rId18"/>
    <p:sldId id="2147375719" r:id="rId19"/>
    <p:sldId id="272" r:id="rId20"/>
    <p:sldId id="273" r:id="rId21"/>
    <p:sldId id="2147375724" r:id="rId22"/>
    <p:sldId id="2147375725" r:id="rId23"/>
    <p:sldId id="274" r:id="rId24"/>
    <p:sldId id="2147375720" r:id="rId25"/>
    <p:sldId id="2147375721" r:id="rId26"/>
    <p:sldId id="2147375722" r:id="rId27"/>
    <p:sldId id="2147375723" r:id="rId28"/>
    <p:sldId id="276" r:id="rId29"/>
    <p:sldId id="2147375726" r:id="rId30"/>
    <p:sldId id="2147375727" r:id="rId31"/>
    <p:sldId id="2147375728" r:id="rId32"/>
    <p:sldId id="2147375729" r:id="rId33"/>
    <p:sldId id="277" r:id="rId34"/>
    <p:sldId id="2147375730" r:id="rId35"/>
    <p:sldId id="2147375731" r:id="rId36"/>
    <p:sldId id="279" r:id="rId37"/>
    <p:sldId id="2147375732" r:id="rId38"/>
    <p:sldId id="2147375733" r:id="rId39"/>
    <p:sldId id="2147375734" r:id="rId40"/>
    <p:sldId id="2147375735" r:id="rId41"/>
    <p:sldId id="303" r:id="rId42"/>
    <p:sldId id="2147375736" r:id="rId43"/>
    <p:sldId id="304" r:id="rId44"/>
    <p:sldId id="310" r:id="rId45"/>
    <p:sldId id="311" r:id="rId46"/>
    <p:sldId id="312" r:id="rId47"/>
    <p:sldId id="2147375740" r:id="rId48"/>
    <p:sldId id="2147375741" r:id="rId49"/>
    <p:sldId id="2147375717" r:id="rId50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X_BUDHY" initials="F" lastIdx="1" clrIdx="0">
    <p:extLst>
      <p:ext uri="{19B8F6BF-5375-455C-9EA6-DF929625EA0E}">
        <p15:presenceInfo xmlns:p15="http://schemas.microsoft.com/office/powerpoint/2012/main" userId="FX_BUDHY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2D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792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5137F7-2AF1-4C02-90E0-41CEFCF68E7E}" type="datetimeFigureOut">
              <a:rPr lang="en-ID" smtClean="0"/>
              <a:t>24/09/2026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6769EE-54D5-42C3-800E-941FFECDEAA2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19056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6769EE-54D5-42C3-800E-941FFECDEAA2}" type="slidenum">
              <a:rPr lang="en-ID" smtClean="0"/>
              <a:t>1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94163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6769EE-54D5-42C3-800E-941FFECDEAA2}" type="slidenum">
              <a:rPr lang="en-ID" smtClean="0"/>
              <a:t>13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87522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6769EE-54D5-42C3-800E-941FFECDEAA2}" type="slidenum">
              <a:rPr lang="en-ID" smtClean="0"/>
              <a:t>22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835977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6769EE-54D5-42C3-800E-941FFECDEAA2}" type="slidenum">
              <a:rPr lang="en-ID" smtClean="0"/>
              <a:t>23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380548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6769EE-54D5-42C3-800E-941FFECDEAA2}" type="slidenum">
              <a:rPr lang="en-ID" smtClean="0"/>
              <a:t>27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352118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6769EE-54D5-42C3-800E-941FFECDEAA2}" type="slidenum">
              <a:rPr lang="en-ID" smtClean="0"/>
              <a:t>28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994650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6769EE-54D5-42C3-800E-941FFECDEAA2}" type="slidenum">
              <a:rPr lang="en-ID" smtClean="0"/>
              <a:t>29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559172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6769EE-54D5-42C3-800E-941FFECDEAA2}" type="slidenum">
              <a:rPr lang="en-ID" smtClean="0"/>
              <a:t>38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63135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6769EE-54D5-42C3-800E-941FFECDEAA2}" type="slidenum">
              <a:rPr lang="en-ID" smtClean="0"/>
              <a:t>39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476862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6769EE-54D5-42C3-800E-941FFECDEAA2}" type="slidenum">
              <a:rPr lang="en-ID" smtClean="0"/>
              <a:t>45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28748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409315" y="128904"/>
            <a:ext cx="3502659" cy="11836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1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1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1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371080" y="1723389"/>
            <a:ext cx="4464050" cy="398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1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20800" y="171196"/>
            <a:ext cx="7212330" cy="894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1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68692" y="2858770"/>
            <a:ext cx="5718809" cy="30740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778233" y="6652259"/>
            <a:ext cx="306450" cy="2293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0">
                <a:schemeClr val="bg1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63714">
                <a:srgbClr val="A5EEDA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</p:pic>
      <p:sp>
        <p:nvSpPr>
          <p:cNvPr id="11" name="object 11"/>
          <p:cNvSpPr txBox="1"/>
          <p:nvPr/>
        </p:nvSpPr>
        <p:spPr>
          <a:xfrm>
            <a:off x="614341" y="3087390"/>
            <a:ext cx="11382408" cy="3272138"/>
          </a:xfrm>
          <a:prstGeom prst="rect">
            <a:avLst/>
          </a:prstGeom>
          <a:noFill/>
        </p:spPr>
        <p:txBody>
          <a:bodyPr vert="horz" wrap="square" lIns="0" tIns="172046" rIns="0" bIns="0" rtlCol="0">
            <a:spAutoFit/>
          </a:bodyPr>
          <a:lstStyle/>
          <a:p>
            <a:pPr marL="12701" marR="5080" defTabSz="914329">
              <a:lnSpc>
                <a:spcPts val="5180"/>
              </a:lnSpc>
              <a:spcBef>
                <a:spcPts val="600"/>
              </a:spcBef>
            </a:pPr>
            <a:r>
              <a:rPr lang="en-US" sz="5400" b="1" dirty="0" err="1">
                <a:solidFill>
                  <a:prstClr val="black"/>
                </a:solidFill>
                <a:latin typeface="Segoe UI"/>
                <a:cs typeface="Segoe UI"/>
              </a:rPr>
              <a:t>Transformasi</a:t>
            </a:r>
            <a:r>
              <a:rPr lang="en-US" sz="5400" b="1" dirty="0">
                <a:solidFill>
                  <a:prstClr val="black"/>
                </a:solidFill>
                <a:latin typeface="Segoe UI"/>
                <a:cs typeface="Segoe UI"/>
              </a:rPr>
              <a:t> SAK ETAP ke SAK EP  </a:t>
            </a:r>
            <a:r>
              <a:rPr lang="en-US" sz="4000" b="1" dirty="0">
                <a:solidFill>
                  <a:prstClr val="black"/>
                </a:solidFill>
                <a:latin typeface="Segoe UI"/>
                <a:cs typeface="Segoe UI"/>
              </a:rPr>
              <a:t> </a:t>
            </a:r>
          </a:p>
          <a:p>
            <a:pPr marL="12701" marR="5080" defTabSz="914329">
              <a:lnSpc>
                <a:spcPts val="5180"/>
              </a:lnSpc>
              <a:spcBef>
                <a:spcPts val="600"/>
              </a:spcBef>
            </a:pPr>
            <a:r>
              <a:rPr lang="en-US" sz="4000" b="1" dirty="0" err="1">
                <a:solidFill>
                  <a:prstClr val="black"/>
                </a:solidFill>
                <a:latin typeface="Segoe UI"/>
                <a:cs typeface="Segoe UI"/>
              </a:rPr>
              <a:t>Dampaknya</a:t>
            </a:r>
            <a:r>
              <a:rPr lang="en-US" sz="4000" b="1" dirty="0">
                <a:solidFill>
                  <a:prstClr val="black"/>
                </a:solidFill>
                <a:latin typeface="Segoe UI"/>
                <a:cs typeface="Segoe UI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Segoe UI"/>
                <a:cs typeface="Segoe UI"/>
              </a:rPr>
              <a:t>terhadap</a:t>
            </a:r>
            <a:r>
              <a:rPr lang="en-US" sz="4000" b="1" dirty="0">
                <a:solidFill>
                  <a:prstClr val="black"/>
                </a:solidFill>
                <a:latin typeface="Segoe UI"/>
                <a:cs typeface="Segoe UI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Segoe UI"/>
                <a:cs typeface="Segoe UI"/>
              </a:rPr>
              <a:t>Pelaporan</a:t>
            </a:r>
            <a:r>
              <a:rPr lang="en-US" sz="4000" b="1" dirty="0">
                <a:solidFill>
                  <a:prstClr val="black"/>
                </a:solidFill>
                <a:latin typeface="Segoe UI"/>
                <a:cs typeface="Segoe UI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Segoe UI"/>
                <a:cs typeface="Segoe UI"/>
              </a:rPr>
              <a:t>Keuangan</a:t>
            </a:r>
            <a:r>
              <a:rPr lang="en-US" sz="4000" b="1" dirty="0">
                <a:solidFill>
                  <a:prstClr val="black"/>
                </a:solidFill>
                <a:latin typeface="Segoe UI"/>
                <a:cs typeface="Segoe UI"/>
              </a:rPr>
              <a:t> </a:t>
            </a:r>
          </a:p>
          <a:p>
            <a:pPr marL="12701" marR="5080" defTabSz="914329">
              <a:lnSpc>
                <a:spcPts val="5180"/>
              </a:lnSpc>
              <a:spcBef>
                <a:spcPts val="600"/>
              </a:spcBef>
            </a:pPr>
            <a:endParaRPr lang="en-US" sz="4000" b="1" dirty="0">
              <a:solidFill>
                <a:prstClr val="black"/>
              </a:solidFill>
              <a:latin typeface="Segoe UI"/>
              <a:cs typeface="Segoe UI"/>
            </a:endParaRPr>
          </a:p>
          <a:p>
            <a:pPr marL="12701" defTabSz="914329"/>
            <a:endParaRPr lang="en-US" sz="1200" b="1" dirty="0">
              <a:solidFill>
                <a:prstClr val="black"/>
              </a:solidFill>
              <a:latin typeface="Segoe UI"/>
              <a:cs typeface="Segoe UI"/>
            </a:endParaRPr>
          </a:p>
          <a:p>
            <a:pPr marL="12701" defTabSz="914329"/>
            <a:endParaRPr lang="en-US" sz="1200" b="1" dirty="0">
              <a:solidFill>
                <a:prstClr val="black"/>
              </a:solidFill>
              <a:latin typeface="Segoe UI"/>
              <a:cs typeface="Segoe UI"/>
            </a:endParaRPr>
          </a:p>
          <a:p>
            <a:pPr marL="12701" defTabSz="914329"/>
            <a:r>
              <a:rPr lang="en-US" sz="1867" b="1" dirty="0">
                <a:solidFill>
                  <a:prstClr val="black"/>
                </a:solidFill>
                <a:latin typeface="Segoe UI"/>
                <a:cs typeface="Segoe UI"/>
              </a:rPr>
              <a:t>FOCUS KONSULTAN MANAJEMEN</a:t>
            </a:r>
          </a:p>
          <a:p>
            <a:pPr marL="12701" defTabSz="914329"/>
            <a:r>
              <a:rPr lang="en-US" sz="1867" b="1" dirty="0">
                <a:solidFill>
                  <a:prstClr val="black"/>
                </a:solidFill>
                <a:latin typeface="Segoe UI"/>
                <a:cs typeface="Segoe UI"/>
              </a:rPr>
              <a:t>Webinar, 25 September 2026</a:t>
            </a:r>
            <a:endParaRPr sz="1867" b="1" dirty="0">
              <a:solidFill>
                <a:prstClr val="black"/>
              </a:solidFill>
              <a:latin typeface="Segoe UI"/>
              <a:cs typeface="Segoe UI"/>
            </a:endParaRPr>
          </a:p>
        </p:txBody>
      </p:sp>
      <p:sp>
        <p:nvSpPr>
          <p:cNvPr id="19" name="object 21">
            <a:extLst>
              <a:ext uri="{FF2B5EF4-FFF2-40B4-BE49-F238E27FC236}">
                <a16:creationId xmlns:a16="http://schemas.microsoft.com/office/drawing/2014/main" id="{C8C8A56F-32FC-424C-AFA2-8B48F7F11381}"/>
              </a:ext>
            </a:extLst>
          </p:cNvPr>
          <p:cNvSpPr txBox="1"/>
          <p:nvPr/>
        </p:nvSpPr>
        <p:spPr>
          <a:xfrm>
            <a:off x="11015038" y="6692349"/>
            <a:ext cx="981711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1" defTabSz="914329">
              <a:lnSpc>
                <a:spcPts val="1150"/>
              </a:lnSpc>
              <a:defRPr/>
            </a:pPr>
            <a:endParaRPr lang="en-US" sz="1133" spc="-5">
              <a:solidFill>
                <a:srgbClr val="FFFFFF"/>
              </a:solidFill>
              <a:cs typeface="Calibri"/>
            </a:endParaRPr>
          </a:p>
          <a:p>
            <a:pPr marL="12701" defTabSz="914329">
              <a:lnSpc>
                <a:spcPts val="1150"/>
              </a:lnSpc>
              <a:defRPr/>
            </a:pPr>
            <a:endParaRPr sz="1133">
              <a:solidFill>
                <a:prstClr val="black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2492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101085" y="463296"/>
            <a:ext cx="410019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110" dirty="0"/>
              <a:t>LATAR</a:t>
            </a:r>
            <a:r>
              <a:rPr sz="4400" spc="-135" dirty="0"/>
              <a:t> </a:t>
            </a:r>
            <a:r>
              <a:rPr sz="4400" spc="-10" dirty="0"/>
              <a:t>BELAKANG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04190" y="1428114"/>
            <a:ext cx="11026775" cy="4246245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240665" indent="-227965" algn="just">
              <a:lnSpc>
                <a:spcPct val="100000"/>
              </a:lnSpc>
              <a:spcBef>
                <a:spcPts val="760"/>
              </a:spcBef>
              <a:buFont typeface="Arial MT"/>
              <a:buChar char="•"/>
              <a:tabLst>
                <a:tab pos="240665" algn="l"/>
              </a:tabLst>
            </a:pPr>
            <a:r>
              <a:rPr sz="2800" dirty="0">
                <a:latin typeface="Calibri"/>
                <a:cs typeface="Calibri"/>
              </a:rPr>
              <a:t>Komitmen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DSAK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IAI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untuk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melakukan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reviu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komprehensif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SAK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ETAP.</a:t>
            </a:r>
            <a:endParaRPr sz="2800">
              <a:latin typeface="Calibri"/>
              <a:cs typeface="Calibri"/>
            </a:endParaRPr>
          </a:p>
          <a:p>
            <a:pPr marL="241300" marR="5080" indent="-228600" algn="just">
              <a:lnSpc>
                <a:spcPct val="90000"/>
              </a:lnSpc>
              <a:spcBef>
                <a:spcPts val="994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dirty="0">
                <a:latin typeface="Calibri"/>
                <a:cs typeface="Calibri"/>
              </a:rPr>
              <a:t>Intensi</a:t>
            </a:r>
            <a:r>
              <a:rPr sz="2800" spc="3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awal</a:t>
            </a:r>
            <a:r>
              <a:rPr sz="2800" spc="3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DSAK</a:t>
            </a:r>
            <a:r>
              <a:rPr sz="2800" spc="3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IAI</a:t>
            </a:r>
            <a:r>
              <a:rPr sz="2800" spc="3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menerbitkan</a:t>
            </a:r>
            <a:r>
              <a:rPr sz="2800" spc="3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SAK</a:t>
            </a:r>
            <a:r>
              <a:rPr sz="2800" spc="3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ETAP</a:t>
            </a:r>
            <a:r>
              <a:rPr sz="2800" spc="3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guna</a:t>
            </a:r>
            <a:r>
              <a:rPr sz="2800" spc="3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mendukung</a:t>
            </a:r>
            <a:r>
              <a:rPr sz="2800" spc="3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program </a:t>
            </a:r>
            <a:r>
              <a:rPr sz="2800" dirty="0">
                <a:latin typeface="Calibri"/>
                <a:cs typeface="Calibri"/>
              </a:rPr>
              <a:t>pemerintah</a:t>
            </a:r>
            <a:r>
              <a:rPr sz="2800" spc="5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untuk</a:t>
            </a:r>
            <a:r>
              <a:rPr sz="2800" spc="5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meningkatkan</a:t>
            </a:r>
            <a:r>
              <a:rPr sz="2800" spc="5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UMKM</a:t>
            </a:r>
            <a:r>
              <a:rPr sz="2800" spc="5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melalui</a:t>
            </a:r>
            <a:r>
              <a:rPr sz="2800" spc="5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keterbukaan</a:t>
            </a:r>
            <a:r>
              <a:rPr sz="2800" spc="5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informasi </a:t>
            </a:r>
            <a:r>
              <a:rPr sz="2800" dirty="0">
                <a:latin typeface="Calibri"/>
                <a:cs typeface="Calibri"/>
              </a:rPr>
              <a:t>keuangan.</a:t>
            </a:r>
            <a:r>
              <a:rPr sz="2800" spc="36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Seiring</a:t>
            </a:r>
            <a:r>
              <a:rPr sz="2800" spc="36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berjalannya</a:t>
            </a:r>
            <a:r>
              <a:rPr sz="2800" spc="36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waktu,</a:t>
            </a:r>
            <a:r>
              <a:rPr sz="2800" spc="37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pada</a:t>
            </a:r>
            <a:r>
              <a:rPr sz="2800" spc="36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tahun</a:t>
            </a:r>
            <a:r>
              <a:rPr sz="2800" spc="37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2016,</a:t>
            </a:r>
            <a:r>
              <a:rPr sz="2800" spc="36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DSAK</a:t>
            </a:r>
            <a:r>
              <a:rPr sz="2800" spc="350" dirty="0">
                <a:latin typeface="Calibri"/>
                <a:cs typeface="Calibri"/>
              </a:rPr>
              <a:t>  </a:t>
            </a:r>
            <a:r>
              <a:rPr sz="2800" spc="-25" dirty="0">
                <a:latin typeface="Calibri"/>
                <a:cs typeface="Calibri"/>
              </a:rPr>
              <a:t>IAI </a:t>
            </a:r>
            <a:r>
              <a:rPr sz="2800" dirty="0">
                <a:latin typeface="Calibri"/>
                <a:cs typeface="Calibri"/>
              </a:rPr>
              <a:t>menerbitkan</a:t>
            </a:r>
            <a:r>
              <a:rPr sz="2800" spc="1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pilar</a:t>
            </a:r>
            <a:r>
              <a:rPr sz="2800" spc="11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ketiga</a:t>
            </a:r>
            <a:r>
              <a:rPr sz="2800" spc="1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SAK</a:t>
            </a:r>
            <a:r>
              <a:rPr sz="2800" spc="1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EMKM</a:t>
            </a:r>
            <a:r>
              <a:rPr sz="2800" spc="1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(yang</a:t>
            </a:r>
            <a:r>
              <a:rPr sz="2800" spc="1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menyediakan</a:t>
            </a:r>
            <a:r>
              <a:rPr sz="2800" spc="1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pengaturan</a:t>
            </a:r>
            <a:r>
              <a:rPr sz="2800" spc="11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yang </a:t>
            </a:r>
            <a:r>
              <a:rPr sz="2800" dirty="0">
                <a:latin typeface="Calibri"/>
                <a:cs typeface="Calibri"/>
              </a:rPr>
              <a:t>lebih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sederhana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untuk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EMKM).</a:t>
            </a:r>
            <a:endParaRPr sz="2800">
              <a:latin typeface="Calibri"/>
              <a:cs typeface="Calibri"/>
            </a:endParaRPr>
          </a:p>
          <a:p>
            <a:pPr marL="241300" marR="5715" indent="-228600" algn="just">
              <a:lnSpc>
                <a:spcPct val="90000"/>
              </a:lnSpc>
              <a:spcBef>
                <a:spcPts val="994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dirty="0">
                <a:latin typeface="Calibri"/>
                <a:cs typeface="Calibri"/>
              </a:rPr>
              <a:t>Dalam</a:t>
            </a:r>
            <a:r>
              <a:rPr sz="2800" spc="5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praktiknya,</a:t>
            </a:r>
            <a:r>
              <a:rPr sz="2800" spc="5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terdapat</a:t>
            </a:r>
            <a:r>
              <a:rPr sz="2800" spc="6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pandangan</a:t>
            </a:r>
            <a:r>
              <a:rPr sz="2800" spc="5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bahwa</a:t>
            </a:r>
            <a:r>
              <a:rPr sz="2800" spc="5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SAK</a:t>
            </a:r>
            <a:r>
              <a:rPr sz="2800" spc="5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ETAP</a:t>
            </a:r>
            <a:r>
              <a:rPr sz="2800" spc="6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dinilai</a:t>
            </a:r>
            <a:r>
              <a:rPr sz="2800" spc="59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terlalu </a:t>
            </a:r>
            <a:r>
              <a:rPr sz="2800" dirty="0">
                <a:latin typeface="Calibri"/>
                <a:cs typeface="Calibri"/>
              </a:rPr>
              <a:t>sederhana</a:t>
            </a:r>
            <a:r>
              <a:rPr sz="2800" spc="4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untuk</a:t>
            </a:r>
            <a:r>
              <a:rPr sz="2800" spc="4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diterapkan</a:t>
            </a:r>
            <a:r>
              <a:rPr sz="2800" spc="409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oleh</a:t>
            </a:r>
            <a:r>
              <a:rPr sz="2800" spc="4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entitas</a:t>
            </a:r>
            <a:r>
              <a:rPr sz="2800" spc="4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yang</a:t>
            </a:r>
            <a:r>
              <a:rPr sz="2800" spc="4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berukuran</a:t>
            </a:r>
            <a:r>
              <a:rPr sz="2800" spc="4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besar</a:t>
            </a:r>
            <a:r>
              <a:rPr sz="2800" spc="4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(namun </a:t>
            </a:r>
            <a:r>
              <a:rPr sz="2800" dirty="0">
                <a:latin typeface="Calibri"/>
                <a:cs typeface="Calibri"/>
              </a:rPr>
              <a:t>tidak</a:t>
            </a:r>
            <a:r>
              <a:rPr sz="2800" spc="39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terdaftar</a:t>
            </a:r>
            <a:r>
              <a:rPr sz="2800" spc="40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di</a:t>
            </a:r>
            <a:r>
              <a:rPr sz="2800" spc="409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pasar</a:t>
            </a:r>
            <a:r>
              <a:rPr sz="2800" spc="40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modal)</a:t>
            </a:r>
            <a:r>
              <a:rPr sz="2800" spc="40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sedangkan</a:t>
            </a:r>
            <a:r>
              <a:rPr sz="2800" spc="40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SAK</a:t>
            </a:r>
            <a:r>
              <a:rPr sz="2800" spc="40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dipandang</a:t>
            </a:r>
            <a:r>
              <a:rPr sz="2800" spc="395" dirty="0">
                <a:latin typeface="Calibri"/>
                <a:cs typeface="Calibri"/>
              </a:rPr>
              <a:t>  </a:t>
            </a:r>
            <a:r>
              <a:rPr sz="2800" spc="-10" dirty="0">
                <a:latin typeface="Calibri"/>
                <a:cs typeface="Calibri"/>
              </a:rPr>
              <a:t>terlalu kompleks.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67688" y="1479930"/>
            <a:ext cx="7373416" cy="1094953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00430" y="2540000"/>
            <a:ext cx="7775575" cy="2750185"/>
            <a:chOff x="900430" y="2540000"/>
            <a:chExt cx="7775575" cy="275018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47136" y="4957964"/>
              <a:ext cx="7414521" cy="33207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30630" y="4681181"/>
              <a:ext cx="7445248" cy="38535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282700" y="4695189"/>
              <a:ext cx="7345680" cy="285750"/>
            </a:xfrm>
            <a:custGeom>
              <a:avLst/>
              <a:gdLst/>
              <a:ahLst/>
              <a:cxnLst/>
              <a:rect l="l" t="t" r="r" b="b"/>
              <a:pathLst>
                <a:path w="7345680" h="285750">
                  <a:moveTo>
                    <a:pt x="7345680" y="0"/>
                  </a:moveTo>
                  <a:lnTo>
                    <a:pt x="0" y="0"/>
                  </a:lnTo>
                  <a:lnTo>
                    <a:pt x="0" y="285750"/>
                  </a:lnTo>
                  <a:lnTo>
                    <a:pt x="7345680" y="285750"/>
                  </a:lnTo>
                  <a:lnTo>
                    <a:pt x="7345680" y="0"/>
                  </a:lnTo>
                  <a:close/>
                </a:path>
              </a:pathLst>
            </a:custGeom>
            <a:solidFill>
              <a:srgbClr val="7B7B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47470" y="2546350"/>
              <a:ext cx="1134110" cy="2110740"/>
            </a:xfrm>
            <a:custGeom>
              <a:avLst/>
              <a:gdLst/>
              <a:ahLst/>
              <a:cxnLst/>
              <a:rect l="l" t="t" r="r" b="b"/>
              <a:pathLst>
                <a:path w="1134110" h="2110740">
                  <a:moveTo>
                    <a:pt x="1134109" y="0"/>
                  </a:moveTo>
                  <a:lnTo>
                    <a:pt x="0" y="0"/>
                  </a:lnTo>
                  <a:lnTo>
                    <a:pt x="0" y="2110740"/>
                  </a:lnTo>
                  <a:lnTo>
                    <a:pt x="1134109" y="2110740"/>
                  </a:lnTo>
                  <a:lnTo>
                    <a:pt x="1134109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47470" y="2546350"/>
              <a:ext cx="1134110" cy="2110740"/>
            </a:xfrm>
            <a:custGeom>
              <a:avLst/>
              <a:gdLst/>
              <a:ahLst/>
              <a:cxnLst/>
              <a:rect l="l" t="t" r="r" b="b"/>
              <a:pathLst>
                <a:path w="1134110" h="2110740">
                  <a:moveTo>
                    <a:pt x="0" y="2110740"/>
                  </a:moveTo>
                  <a:lnTo>
                    <a:pt x="1134109" y="2110740"/>
                  </a:lnTo>
                  <a:lnTo>
                    <a:pt x="1134109" y="0"/>
                  </a:lnTo>
                  <a:lnTo>
                    <a:pt x="0" y="0"/>
                  </a:lnTo>
                  <a:lnTo>
                    <a:pt x="0" y="2110740"/>
                  </a:lnTo>
                  <a:close/>
                </a:path>
              </a:pathLst>
            </a:custGeom>
            <a:ln w="127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0430" y="3083559"/>
              <a:ext cx="1966214" cy="1169924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1522094" y="3335909"/>
            <a:ext cx="67246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750" marR="5080" indent="-14605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TIER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50" dirty="0">
                <a:solidFill>
                  <a:srgbClr val="FFFFFF"/>
                </a:solidFill>
                <a:latin typeface="Calibri"/>
                <a:cs typeface="Calibri"/>
              </a:rPr>
              <a:t>1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SAK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961890" y="2555239"/>
            <a:ext cx="1769745" cy="2110740"/>
            <a:chOff x="4961890" y="2555239"/>
            <a:chExt cx="1769745" cy="2110740"/>
          </a:xfrm>
        </p:grpSpPr>
        <p:sp>
          <p:nvSpPr>
            <p:cNvPr id="12" name="object 12"/>
            <p:cNvSpPr/>
            <p:nvPr/>
          </p:nvSpPr>
          <p:spPr>
            <a:xfrm>
              <a:off x="5377180" y="2555239"/>
              <a:ext cx="854710" cy="2110740"/>
            </a:xfrm>
            <a:custGeom>
              <a:avLst/>
              <a:gdLst/>
              <a:ahLst/>
              <a:cxnLst/>
              <a:rect l="l" t="t" r="r" b="b"/>
              <a:pathLst>
                <a:path w="854710" h="2110740">
                  <a:moveTo>
                    <a:pt x="854710" y="0"/>
                  </a:moveTo>
                  <a:lnTo>
                    <a:pt x="0" y="0"/>
                  </a:lnTo>
                  <a:lnTo>
                    <a:pt x="0" y="2110739"/>
                  </a:lnTo>
                  <a:lnTo>
                    <a:pt x="854710" y="2110739"/>
                  </a:lnTo>
                  <a:lnTo>
                    <a:pt x="854710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61890" y="3120389"/>
              <a:ext cx="1769364" cy="1155954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5619177" y="3452495"/>
            <a:ext cx="50800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FFFFFF"/>
                </a:solidFill>
                <a:latin typeface="Times New Roman"/>
                <a:cs typeface="Times New Roman"/>
              </a:rPr>
              <a:t>IER</a:t>
            </a:r>
            <a:r>
              <a:rPr sz="15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318125" y="3485937"/>
            <a:ext cx="314325" cy="4400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6055">
              <a:lnSpc>
                <a:spcPts val="1635"/>
              </a:lnSpc>
            </a:pPr>
            <a:r>
              <a:rPr sz="15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r>
              <a:rPr sz="15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SA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47992" y="3681095"/>
            <a:ext cx="76454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1500" b="1" spc="3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ETAP</a:t>
            </a:r>
            <a:endParaRPr sz="1500">
              <a:latin typeface="Times New Roman"/>
              <a:cs typeface="Times New Roman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230630" y="4997424"/>
            <a:ext cx="7435215" cy="865505"/>
            <a:chOff x="1230630" y="4997424"/>
            <a:chExt cx="7435215" cy="865505"/>
          </a:xfrm>
        </p:grpSpPr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47133" y="5408425"/>
              <a:ext cx="7404368" cy="45407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30630" y="4997424"/>
              <a:ext cx="7435088" cy="52250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47109" y="5036832"/>
              <a:ext cx="2799588" cy="499605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1282700" y="5011420"/>
            <a:ext cx="7335520" cy="422909"/>
          </a:xfrm>
          <a:prstGeom prst="rect">
            <a:avLst/>
          </a:prstGeom>
          <a:solidFill>
            <a:srgbClr val="1F4E79"/>
          </a:solidFill>
        </p:spPr>
        <p:txBody>
          <a:bodyPr vert="horz" wrap="square" lIns="0" tIns="914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20"/>
              </a:spcBef>
            </a:pPr>
            <a:r>
              <a:rPr sz="15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KERANGKA</a:t>
            </a:r>
            <a:r>
              <a:rPr sz="1500" b="1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5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KONSEPTUAL</a:t>
            </a:r>
            <a:endParaRPr sz="1500">
              <a:latin typeface="Times New Roman"/>
              <a:cs typeface="Times New Roman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7023100" y="2555239"/>
            <a:ext cx="1976755" cy="2101850"/>
            <a:chOff x="7023100" y="2555239"/>
            <a:chExt cx="1976755" cy="2101850"/>
          </a:xfrm>
        </p:grpSpPr>
        <p:sp>
          <p:nvSpPr>
            <p:cNvPr id="23" name="object 23"/>
            <p:cNvSpPr/>
            <p:nvPr/>
          </p:nvSpPr>
          <p:spPr>
            <a:xfrm>
              <a:off x="7520940" y="2555239"/>
              <a:ext cx="1097280" cy="2101850"/>
            </a:xfrm>
            <a:custGeom>
              <a:avLst/>
              <a:gdLst/>
              <a:ahLst/>
              <a:cxnLst/>
              <a:rect l="l" t="t" r="r" b="b"/>
              <a:pathLst>
                <a:path w="1097279" h="2101850">
                  <a:moveTo>
                    <a:pt x="1097279" y="0"/>
                  </a:moveTo>
                  <a:lnTo>
                    <a:pt x="0" y="0"/>
                  </a:lnTo>
                  <a:lnTo>
                    <a:pt x="0" y="2101850"/>
                  </a:lnTo>
                  <a:lnTo>
                    <a:pt x="1097279" y="2101850"/>
                  </a:lnTo>
                  <a:lnTo>
                    <a:pt x="1097279" y="0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023100" y="3078479"/>
              <a:ext cx="1976374" cy="1166114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7374001" y="3329304"/>
            <a:ext cx="124587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indent="263525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TIER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50" dirty="0">
                <a:solidFill>
                  <a:srgbClr val="FFFFFF"/>
                </a:solidFill>
                <a:latin typeface="Calibri"/>
                <a:cs typeface="Calibri"/>
              </a:rPr>
              <a:t>3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SAK</a:t>
            </a:r>
            <a:r>
              <a:rPr sz="2000" b="1" spc="3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EMKM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654799" y="5762053"/>
            <a:ext cx="6590665" cy="768350"/>
            <a:chOff x="654799" y="5762053"/>
            <a:chExt cx="6590665" cy="768350"/>
          </a:xfrm>
        </p:grpSpPr>
        <p:sp>
          <p:nvSpPr>
            <p:cNvPr id="27" name="object 27"/>
            <p:cNvSpPr/>
            <p:nvPr/>
          </p:nvSpPr>
          <p:spPr>
            <a:xfrm>
              <a:off x="661149" y="5768339"/>
              <a:ext cx="645160" cy="577850"/>
            </a:xfrm>
            <a:custGeom>
              <a:avLst/>
              <a:gdLst/>
              <a:ahLst/>
              <a:cxnLst/>
              <a:rect l="l" t="t" r="r" b="b"/>
              <a:pathLst>
                <a:path w="645160" h="577850">
                  <a:moveTo>
                    <a:pt x="644918" y="196850"/>
                  </a:moveTo>
                  <a:lnTo>
                    <a:pt x="414909" y="196850"/>
                  </a:lnTo>
                  <a:lnTo>
                    <a:pt x="414909" y="0"/>
                  </a:lnTo>
                  <a:lnTo>
                    <a:pt x="230022" y="0"/>
                  </a:lnTo>
                  <a:lnTo>
                    <a:pt x="230022" y="196850"/>
                  </a:lnTo>
                  <a:lnTo>
                    <a:pt x="0" y="196850"/>
                  </a:lnTo>
                  <a:lnTo>
                    <a:pt x="0" y="381000"/>
                  </a:lnTo>
                  <a:lnTo>
                    <a:pt x="230022" y="381000"/>
                  </a:lnTo>
                  <a:lnTo>
                    <a:pt x="230022" y="577850"/>
                  </a:lnTo>
                  <a:lnTo>
                    <a:pt x="414909" y="577850"/>
                  </a:lnTo>
                  <a:lnTo>
                    <a:pt x="414909" y="381000"/>
                  </a:lnTo>
                  <a:lnTo>
                    <a:pt x="644918" y="381000"/>
                  </a:lnTo>
                  <a:lnTo>
                    <a:pt x="644918" y="19685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61149" y="5768403"/>
              <a:ext cx="645160" cy="577850"/>
            </a:xfrm>
            <a:custGeom>
              <a:avLst/>
              <a:gdLst/>
              <a:ahLst/>
              <a:cxnLst/>
              <a:rect l="l" t="t" r="r" b="b"/>
              <a:pathLst>
                <a:path w="645160" h="577850">
                  <a:moveTo>
                    <a:pt x="0" y="196418"/>
                  </a:moveTo>
                  <a:lnTo>
                    <a:pt x="230022" y="196418"/>
                  </a:lnTo>
                  <a:lnTo>
                    <a:pt x="230022" y="0"/>
                  </a:lnTo>
                  <a:lnTo>
                    <a:pt x="414909" y="0"/>
                  </a:lnTo>
                  <a:lnTo>
                    <a:pt x="414909" y="196418"/>
                  </a:lnTo>
                  <a:lnTo>
                    <a:pt x="644918" y="196418"/>
                  </a:lnTo>
                  <a:lnTo>
                    <a:pt x="644918" y="381304"/>
                  </a:lnTo>
                  <a:lnTo>
                    <a:pt x="414909" y="381304"/>
                  </a:lnTo>
                  <a:lnTo>
                    <a:pt x="414909" y="577723"/>
                  </a:lnTo>
                  <a:lnTo>
                    <a:pt x="230022" y="577723"/>
                  </a:lnTo>
                  <a:lnTo>
                    <a:pt x="230022" y="381304"/>
                  </a:lnTo>
                  <a:lnTo>
                    <a:pt x="0" y="381304"/>
                  </a:lnTo>
                  <a:lnTo>
                    <a:pt x="0" y="196418"/>
                  </a:lnTo>
                  <a:close/>
                </a:path>
              </a:pathLst>
            </a:custGeom>
            <a:ln w="12700">
              <a:solidFill>
                <a:srgbClr val="507D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422400" y="5844539"/>
              <a:ext cx="5822950" cy="685800"/>
            </a:xfrm>
            <a:custGeom>
              <a:avLst/>
              <a:gdLst/>
              <a:ahLst/>
              <a:cxnLst/>
              <a:rect l="l" t="t" r="r" b="b"/>
              <a:pathLst>
                <a:path w="5822950" h="685800">
                  <a:moveTo>
                    <a:pt x="582295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5822950" y="685800"/>
                  </a:lnTo>
                  <a:lnTo>
                    <a:pt x="58229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1422400" y="5844540"/>
            <a:ext cx="5822950" cy="685800"/>
          </a:xfrm>
          <a:prstGeom prst="rect">
            <a:avLst/>
          </a:prstGeom>
          <a:ln w="12700">
            <a:solidFill>
              <a:srgbClr val="6FAC46"/>
            </a:solidFill>
          </a:ln>
        </p:spPr>
        <p:txBody>
          <a:bodyPr vert="horz" wrap="square" lIns="0" tIns="55244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434"/>
              </a:spcBef>
            </a:pPr>
            <a:r>
              <a:rPr sz="1800" b="1" dirty="0">
                <a:latin typeface="Calibri"/>
                <a:cs typeface="Calibri"/>
              </a:rPr>
              <a:t>PSAK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Syariah</a:t>
            </a:r>
            <a:endParaRPr sz="1800">
              <a:latin typeface="Calibri"/>
              <a:cs typeface="Calibri"/>
            </a:endParaRPr>
          </a:p>
          <a:p>
            <a:pPr marL="90805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(Untuk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entitas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yang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memiliki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transaksi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Syariah)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1" name="object 31" descr="$PPTXTitle"/>
          <p:cNvSpPr txBox="1">
            <a:spLocks noGrp="1"/>
          </p:cNvSpPr>
          <p:nvPr>
            <p:ph type="title"/>
          </p:nvPr>
        </p:nvSpPr>
        <p:spPr>
          <a:xfrm>
            <a:off x="4336669" y="656590"/>
            <a:ext cx="174307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PILAR</a:t>
            </a:r>
            <a:r>
              <a:rPr spc="-15" dirty="0"/>
              <a:t> </a:t>
            </a:r>
            <a:r>
              <a:rPr spc="-25" dirty="0"/>
              <a:t>SAK</a:t>
            </a:r>
          </a:p>
        </p:txBody>
      </p:sp>
      <p:grpSp>
        <p:nvGrpSpPr>
          <p:cNvPr id="34" name="object 34"/>
          <p:cNvGrpSpPr/>
          <p:nvPr/>
        </p:nvGrpSpPr>
        <p:grpSpPr>
          <a:xfrm>
            <a:off x="3507740" y="2555239"/>
            <a:ext cx="2066925" cy="2110740"/>
            <a:chOff x="3507740" y="2555239"/>
            <a:chExt cx="2066925" cy="2110740"/>
          </a:xfrm>
        </p:grpSpPr>
        <p:sp>
          <p:nvSpPr>
            <p:cNvPr id="35" name="object 35"/>
            <p:cNvSpPr/>
            <p:nvPr/>
          </p:nvSpPr>
          <p:spPr>
            <a:xfrm>
              <a:off x="4000500" y="2555239"/>
              <a:ext cx="1289050" cy="2110740"/>
            </a:xfrm>
            <a:custGeom>
              <a:avLst/>
              <a:gdLst/>
              <a:ahLst/>
              <a:cxnLst/>
              <a:rect l="l" t="t" r="r" b="b"/>
              <a:pathLst>
                <a:path w="1289050" h="2110740">
                  <a:moveTo>
                    <a:pt x="1289050" y="0"/>
                  </a:moveTo>
                  <a:lnTo>
                    <a:pt x="0" y="0"/>
                  </a:lnTo>
                  <a:lnTo>
                    <a:pt x="0" y="2110739"/>
                  </a:lnTo>
                  <a:lnTo>
                    <a:pt x="1289050" y="2110739"/>
                  </a:lnTo>
                  <a:lnTo>
                    <a:pt x="1289050" y="0"/>
                  </a:lnTo>
                  <a:close/>
                </a:path>
              </a:pathLst>
            </a:custGeom>
            <a:solidFill>
              <a:srgbClr val="2E54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507740" y="3094989"/>
              <a:ext cx="2066543" cy="1235963"/>
            </a:xfrm>
            <a:prstGeom prst="rect">
              <a:avLst/>
            </a:prstGeom>
          </p:spPr>
        </p:pic>
      </p:grpSp>
      <p:sp>
        <p:nvSpPr>
          <p:cNvPr id="37" name="object 37"/>
          <p:cNvSpPr txBox="1"/>
          <p:nvPr/>
        </p:nvSpPr>
        <p:spPr>
          <a:xfrm>
            <a:off x="4174871" y="3189859"/>
            <a:ext cx="67246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TIER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5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875151" y="3494658"/>
            <a:ext cx="127127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SAK</a:t>
            </a:r>
            <a:r>
              <a:rPr sz="2000" b="1" spc="3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Entitas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189984" y="3799268"/>
            <a:ext cx="64071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Privat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3406457" y="1934527"/>
            <a:ext cx="2983230" cy="3020695"/>
            <a:chOff x="3406457" y="1934527"/>
            <a:chExt cx="2983230" cy="3020695"/>
          </a:xfrm>
        </p:grpSpPr>
        <p:sp>
          <p:nvSpPr>
            <p:cNvPr id="41" name="object 41"/>
            <p:cNvSpPr/>
            <p:nvPr/>
          </p:nvSpPr>
          <p:spPr>
            <a:xfrm>
              <a:off x="5971794" y="2660395"/>
              <a:ext cx="417830" cy="517525"/>
            </a:xfrm>
            <a:custGeom>
              <a:avLst/>
              <a:gdLst/>
              <a:ahLst/>
              <a:cxnLst/>
              <a:rect l="l" t="t" r="r" b="b"/>
              <a:pathLst>
                <a:path w="417829" h="517525">
                  <a:moveTo>
                    <a:pt x="304164" y="0"/>
                  </a:moveTo>
                  <a:lnTo>
                    <a:pt x="208660" y="137794"/>
                  </a:lnTo>
                  <a:lnTo>
                    <a:pt x="113156" y="0"/>
                  </a:lnTo>
                  <a:lnTo>
                    <a:pt x="0" y="78486"/>
                  </a:lnTo>
                  <a:lnTo>
                    <a:pt x="124840" y="258699"/>
                  </a:lnTo>
                  <a:lnTo>
                    <a:pt x="0" y="438912"/>
                  </a:lnTo>
                  <a:lnTo>
                    <a:pt x="113156" y="517398"/>
                  </a:lnTo>
                  <a:lnTo>
                    <a:pt x="208660" y="379602"/>
                  </a:lnTo>
                  <a:lnTo>
                    <a:pt x="304164" y="517398"/>
                  </a:lnTo>
                  <a:lnTo>
                    <a:pt x="417321" y="438912"/>
                  </a:lnTo>
                  <a:lnTo>
                    <a:pt x="292480" y="258699"/>
                  </a:lnTo>
                  <a:lnTo>
                    <a:pt x="417321" y="78486"/>
                  </a:lnTo>
                  <a:lnTo>
                    <a:pt x="30416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436620" y="1964689"/>
              <a:ext cx="2451100" cy="2960370"/>
            </a:xfrm>
            <a:custGeom>
              <a:avLst/>
              <a:gdLst/>
              <a:ahLst/>
              <a:cxnLst/>
              <a:rect l="l" t="t" r="r" b="b"/>
              <a:pathLst>
                <a:path w="2451100" h="2960370">
                  <a:moveTo>
                    <a:pt x="0" y="1480185"/>
                  </a:moveTo>
                  <a:lnTo>
                    <a:pt x="773" y="1427094"/>
                  </a:lnTo>
                  <a:lnTo>
                    <a:pt x="3076" y="1374474"/>
                  </a:lnTo>
                  <a:lnTo>
                    <a:pt x="6883" y="1322355"/>
                  </a:lnTo>
                  <a:lnTo>
                    <a:pt x="12169" y="1270770"/>
                  </a:lnTo>
                  <a:lnTo>
                    <a:pt x="18906" y="1219748"/>
                  </a:lnTo>
                  <a:lnTo>
                    <a:pt x="27069" y="1169322"/>
                  </a:lnTo>
                  <a:lnTo>
                    <a:pt x="36633" y="1119523"/>
                  </a:lnTo>
                  <a:lnTo>
                    <a:pt x="47570" y="1070382"/>
                  </a:lnTo>
                  <a:lnTo>
                    <a:pt x="59857" y="1021930"/>
                  </a:lnTo>
                  <a:lnTo>
                    <a:pt x="73465" y="974200"/>
                  </a:lnTo>
                  <a:lnTo>
                    <a:pt x="88370" y="927221"/>
                  </a:lnTo>
                  <a:lnTo>
                    <a:pt x="104546" y="881025"/>
                  </a:lnTo>
                  <a:lnTo>
                    <a:pt x="121967" y="835645"/>
                  </a:lnTo>
                  <a:lnTo>
                    <a:pt x="140606" y="791110"/>
                  </a:lnTo>
                  <a:lnTo>
                    <a:pt x="160439" y="747452"/>
                  </a:lnTo>
                  <a:lnTo>
                    <a:pt x="181438" y="704703"/>
                  </a:lnTo>
                  <a:lnTo>
                    <a:pt x="203579" y="662894"/>
                  </a:lnTo>
                  <a:lnTo>
                    <a:pt x="226834" y="622056"/>
                  </a:lnTo>
                  <a:lnTo>
                    <a:pt x="251179" y="582221"/>
                  </a:lnTo>
                  <a:lnTo>
                    <a:pt x="276587" y="543419"/>
                  </a:lnTo>
                  <a:lnTo>
                    <a:pt x="303033" y="505682"/>
                  </a:lnTo>
                  <a:lnTo>
                    <a:pt x="330490" y="469042"/>
                  </a:lnTo>
                  <a:lnTo>
                    <a:pt x="358933" y="433530"/>
                  </a:lnTo>
                  <a:lnTo>
                    <a:pt x="388336" y="399176"/>
                  </a:lnTo>
                  <a:lnTo>
                    <a:pt x="418672" y="366013"/>
                  </a:lnTo>
                  <a:lnTo>
                    <a:pt x="449916" y="334072"/>
                  </a:lnTo>
                  <a:lnTo>
                    <a:pt x="482043" y="303384"/>
                  </a:lnTo>
                  <a:lnTo>
                    <a:pt x="515025" y="273979"/>
                  </a:lnTo>
                  <a:lnTo>
                    <a:pt x="548837" y="245891"/>
                  </a:lnTo>
                  <a:lnTo>
                    <a:pt x="583454" y="219149"/>
                  </a:lnTo>
                  <a:lnTo>
                    <a:pt x="618849" y="193785"/>
                  </a:lnTo>
                  <a:lnTo>
                    <a:pt x="654996" y="169831"/>
                  </a:lnTo>
                  <a:lnTo>
                    <a:pt x="691870" y="147318"/>
                  </a:lnTo>
                  <a:lnTo>
                    <a:pt x="729444" y="126276"/>
                  </a:lnTo>
                  <a:lnTo>
                    <a:pt x="767693" y="106739"/>
                  </a:lnTo>
                  <a:lnTo>
                    <a:pt x="806591" y="88735"/>
                  </a:lnTo>
                  <a:lnTo>
                    <a:pt x="846112" y="72298"/>
                  </a:lnTo>
                  <a:lnTo>
                    <a:pt x="886229" y="57458"/>
                  </a:lnTo>
                  <a:lnTo>
                    <a:pt x="926918" y="44247"/>
                  </a:lnTo>
                  <a:lnTo>
                    <a:pt x="968151" y="32696"/>
                  </a:lnTo>
                  <a:lnTo>
                    <a:pt x="1009904" y="22836"/>
                  </a:lnTo>
                  <a:lnTo>
                    <a:pt x="1052150" y="14698"/>
                  </a:lnTo>
                  <a:lnTo>
                    <a:pt x="1094864" y="8314"/>
                  </a:lnTo>
                  <a:lnTo>
                    <a:pt x="1138019" y="3716"/>
                  </a:lnTo>
                  <a:lnTo>
                    <a:pt x="1181589" y="934"/>
                  </a:lnTo>
                  <a:lnTo>
                    <a:pt x="1225550" y="0"/>
                  </a:lnTo>
                  <a:lnTo>
                    <a:pt x="1269510" y="934"/>
                  </a:lnTo>
                  <a:lnTo>
                    <a:pt x="1313080" y="3716"/>
                  </a:lnTo>
                  <a:lnTo>
                    <a:pt x="1356235" y="8314"/>
                  </a:lnTo>
                  <a:lnTo>
                    <a:pt x="1398949" y="14698"/>
                  </a:lnTo>
                  <a:lnTo>
                    <a:pt x="1441195" y="22836"/>
                  </a:lnTo>
                  <a:lnTo>
                    <a:pt x="1482948" y="32696"/>
                  </a:lnTo>
                  <a:lnTo>
                    <a:pt x="1524181" y="44247"/>
                  </a:lnTo>
                  <a:lnTo>
                    <a:pt x="1564870" y="57458"/>
                  </a:lnTo>
                  <a:lnTo>
                    <a:pt x="1604987" y="72298"/>
                  </a:lnTo>
                  <a:lnTo>
                    <a:pt x="1644508" y="88735"/>
                  </a:lnTo>
                  <a:lnTo>
                    <a:pt x="1683406" y="106739"/>
                  </a:lnTo>
                  <a:lnTo>
                    <a:pt x="1721655" y="126276"/>
                  </a:lnTo>
                  <a:lnTo>
                    <a:pt x="1759229" y="147318"/>
                  </a:lnTo>
                  <a:lnTo>
                    <a:pt x="1796103" y="169831"/>
                  </a:lnTo>
                  <a:lnTo>
                    <a:pt x="1832250" y="193785"/>
                  </a:lnTo>
                  <a:lnTo>
                    <a:pt x="1867645" y="219149"/>
                  </a:lnTo>
                  <a:lnTo>
                    <a:pt x="1902262" y="245891"/>
                  </a:lnTo>
                  <a:lnTo>
                    <a:pt x="1936074" y="273979"/>
                  </a:lnTo>
                  <a:lnTo>
                    <a:pt x="1969056" y="303384"/>
                  </a:lnTo>
                  <a:lnTo>
                    <a:pt x="2001183" y="334072"/>
                  </a:lnTo>
                  <a:lnTo>
                    <a:pt x="2032427" y="366013"/>
                  </a:lnTo>
                  <a:lnTo>
                    <a:pt x="2062763" y="399176"/>
                  </a:lnTo>
                  <a:lnTo>
                    <a:pt x="2092166" y="433530"/>
                  </a:lnTo>
                  <a:lnTo>
                    <a:pt x="2120609" y="469042"/>
                  </a:lnTo>
                  <a:lnTo>
                    <a:pt x="2148066" y="505682"/>
                  </a:lnTo>
                  <a:lnTo>
                    <a:pt x="2174512" y="543419"/>
                  </a:lnTo>
                  <a:lnTo>
                    <a:pt x="2199920" y="582221"/>
                  </a:lnTo>
                  <a:lnTo>
                    <a:pt x="2224265" y="622056"/>
                  </a:lnTo>
                  <a:lnTo>
                    <a:pt x="2247520" y="662894"/>
                  </a:lnTo>
                  <a:lnTo>
                    <a:pt x="2269661" y="704703"/>
                  </a:lnTo>
                  <a:lnTo>
                    <a:pt x="2290660" y="747452"/>
                  </a:lnTo>
                  <a:lnTo>
                    <a:pt x="2310493" y="791110"/>
                  </a:lnTo>
                  <a:lnTo>
                    <a:pt x="2329132" y="835645"/>
                  </a:lnTo>
                  <a:lnTo>
                    <a:pt x="2346553" y="881025"/>
                  </a:lnTo>
                  <a:lnTo>
                    <a:pt x="2362729" y="927221"/>
                  </a:lnTo>
                  <a:lnTo>
                    <a:pt x="2377634" y="974200"/>
                  </a:lnTo>
                  <a:lnTo>
                    <a:pt x="2391242" y="1021930"/>
                  </a:lnTo>
                  <a:lnTo>
                    <a:pt x="2403529" y="1070382"/>
                  </a:lnTo>
                  <a:lnTo>
                    <a:pt x="2414466" y="1119523"/>
                  </a:lnTo>
                  <a:lnTo>
                    <a:pt x="2424030" y="1169322"/>
                  </a:lnTo>
                  <a:lnTo>
                    <a:pt x="2432193" y="1219748"/>
                  </a:lnTo>
                  <a:lnTo>
                    <a:pt x="2438930" y="1270770"/>
                  </a:lnTo>
                  <a:lnTo>
                    <a:pt x="2444216" y="1322355"/>
                  </a:lnTo>
                  <a:lnTo>
                    <a:pt x="2448023" y="1374474"/>
                  </a:lnTo>
                  <a:lnTo>
                    <a:pt x="2450326" y="1427094"/>
                  </a:lnTo>
                  <a:lnTo>
                    <a:pt x="2451100" y="1480185"/>
                  </a:lnTo>
                  <a:lnTo>
                    <a:pt x="2450326" y="1533275"/>
                  </a:lnTo>
                  <a:lnTo>
                    <a:pt x="2448023" y="1585895"/>
                  </a:lnTo>
                  <a:lnTo>
                    <a:pt x="2444216" y="1638014"/>
                  </a:lnTo>
                  <a:lnTo>
                    <a:pt x="2438930" y="1689599"/>
                  </a:lnTo>
                  <a:lnTo>
                    <a:pt x="2432193" y="1740621"/>
                  </a:lnTo>
                  <a:lnTo>
                    <a:pt x="2424030" y="1791047"/>
                  </a:lnTo>
                  <a:lnTo>
                    <a:pt x="2414466" y="1840846"/>
                  </a:lnTo>
                  <a:lnTo>
                    <a:pt x="2403529" y="1889987"/>
                  </a:lnTo>
                  <a:lnTo>
                    <a:pt x="2391242" y="1938439"/>
                  </a:lnTo>
                  <a:lnTo>
                    <a:pt x="2377634" y="1986169"/>
                  </a:lnTo>
                  <a:lnTo>
                    <a:pt x="2362729" y="2033148"/>
                  </a:lnTo>
                  <a:lnTo>
                    <a:pt x="2346553" y="2079344"/>
                  </a:lnTo>
                  <a:lnTo>
                    <a:pt x="2329132" y="2124724"/>
                  </a:lnTo>
                  <a:lnTo>
                    <a:pt x="2310493" y="2169259"/>
                  </a:lnTo>
                  <a:lnTo>
                    <a:pt x="2290660" y="2212917"/>
                  </a:lnTo>
                  <a:lnTo>
                    <a:pt x="2269661" y="2255666"/>
                  </a:lnTo>
                  <a:lnTo>
                    <a:pt x="2247520" y="2297475"/>
                  </a:lnTo>
                  <a:lnTo>
                    <a:pt x="2224265" y="2338313"/>
                  </a:lnTo>
                  <a:lnTo>
                    <a:pt x="2199920" y="2378148"/>
                  </a:lnTo>
                  <a:lnTo>
                    <a:pt x="2174512" y="2416950"/>
                  </a:lnTo>
                  <a:lnTo>
                    <a:pt x="2148066" y="2454687"/>
                  </a:lnTo>
                  <a:lnTo>
                    <a:pt x="2120609" y="2491327"/>
                  </a:lnTo>
                  <a:lnTo>
                    <a:pt x="2092166" y="2526839"/>
                  </a:lnTo>
                  <a:lnTo>
                    <a:pt x="2062763" y="2561193"/>
                  </a:lnTo>
                  <a:lnTo>
                    <a:pt x="2032427" y="2594356"/>
                  </a:lnTo>
                  <a:lnTo>
                    <a:pt x="2001183" y="2626297"/>
                  </a:lnTo>
                  <a:lnTo>
                    <a:pt x="1969056" y="2656985"/>
                  </a:lnTo>
                  <a:lnTo>
                    <a:pt x="1936074" y="2686390"/>
                  </a:lnTo>
                  <a:lnTo>
                    <a:pt x="1902262" y="2714478"/>
                  </a:lnTo>
                  <a:lnTo>
                    <a:pt x="1867645" y="2741220"/>
                  </a:lnTo>
                  <a:lnTo>
                    <a:pt x="1832250" y="2766584"/>
                  </a:lnTo>
                  <a:lnTo>
                    <a:pt x="1796103" y="2790538"/>
                  </a:lnTo>
                  <a:lnTo>
                    <a:pt x="1759229" y="2813051"/>
                  </a:lnTo>
                  <a:lnTo>
                    <a:pt x="1721655" y="2834093"/>
                  </a:lnTo>
                  <a:lnTo>
                    <a:pt x="1683406" y="2853630"/>
                  </a:lnTo>
                  <a:lnTo>
                    <a:pt x="1644508" y="2871634"/>
                  </a:lnTo>
                  <a:lnTo>
                    <a:pt x="1604987" y="2888071"/>
                  </a:lnTo>
                  <a:lnTo>
                    <a:pt x="1564870" y="2902911"/>
                  </a:lnTo>
                  <a:lnTo>
                    <a:pt x="1524181" y="2916122"/>
                  </a:lnTo>
                  <a:lnTo>
                    <a:pt x="1482948" y="2927673"/>
                  </a:lnTo>
                  <a:lnTo>
                    <a:pt x="1441195" y="2937533"/>
                  </a:lnTo>
                  <a:lnTo>
                    <a:pt x="1398949" y="2945671"/>
                  </a:lnTo>
                  <a:lnTo>
                    <a:pt x="1356235" y="2952055"/>
                  </a:lnTo>
                  <a:lnTo>
                    <a:pt x="1313080" y="2956653"/>
                  </a:lnTo>
                  <a:lnTo>
                    <a:pt x="1269510" y="2959435"/>
                  </a:lnTo>
                  <a:lnTo>
                    <a:pt x="1225550" y="2960370"/>
                  </a:lnTo>
                  <a:lnTo>
                    <a:pt x="1181589" y="2959435"/>
                  </a:lnTo>
                  <a:lnTo>
                    <a:pt x="1138019" y="2956653"/>
                  </a:lnTo>
                  <a:lnTo>
                    <a:pt x="1094864" y="2952055"/>
                  </a:lnTo>
                  <a:lnTo>
                    <a:pt x="1052150" y="2945671"/>
                  </a:lnTo>
                  <a:lnTo>
                    <a:pt x="1009904" y="2937533"/>
                  </a:lnTo>
                  <a:lnTo>
                    <a:pt x="968151" y="2927673"/>
                  </a:lnTo>
                  <a:lnTo>
                    <a:pt x="926918" y="2916122"/>
                  </a:lnTo>
                  <a:lnTo>
                    <a:pt x="886229" y="2902911"/>
                  </a:lnTo>
                  <a:lnTo>
                    <a:pt x="846112" y="2888071"/>
                  </a:lnTo>
                  <a:lnTo>
                    <a:pt x="806591" y="2871634"/>
                  </a:lnTo>
                  <a:lnTo>
                    <a:pt x="767693" y="2853630"/>
                  </a:lnTo>
                  <a:lnTo>
                    <a:pt x="729444" y="2834093"/>
                  </a:lnTo>
                  <a:lnTo>
                    <a:pt x="691870" y="2813051"/>
                  </a:lnTo>
                  <a:lnTo>
                    <a:pt x="654996" y="2790538"/>
                  </a:lnTo>
                  <a:lnTo>
                    <a:pt x="618849" y="2766584"/>
                  </a:lnTo>
                  <a:lnTo>
                    <a:pt x="583454" y="2741220"/>
                  </a:lnTo>
                  <a:lnTo>
                    <a:pt x="548837" y="2714478"/>
                  </a:lnTo>
                  <a:lnTo>
                    <a:pt x="515025" y="2686390"/>
                  </a:lnTo>
                  <a:lnTo>
                    <a:pt x="482043" y="2656985"/>
                  </a:lnTo>
                  <a:lnTo>
                    <a:pt x="449916" y="2626297"/>
                  </a:lnTo>
                  <a:lnTo>
                    <a:pt x="418672" y="2594356"/>
                  </a:lnTo>
                  <a:lnTo>
                    <a:pt x="388336" y="2561193"/>
                  </a:lnTo>
                  <a:lnTo>
                    <a:pt x="358933" y="2526839"/>
                  </a:lnTo>
                  <a:lnTo>
                    <a:pt x="330490" y="2491327"/>
                  </a:lnTo>
                  <a:lnTo>
                    <a:pt x="303033" y="2454687"/>
                  </a:lnTo>
                  <a:lnTo>
                    <a:pt x="276587" y="2416950"/>
                  </a:lnTo>
                  <a:lnTo>
                    <a:pt x="251179" y="2378148"/>
                  </a:lnTo>
                  <a:lnTo>
                    <a:pt x="226834" y="2338313"/>
                  </a:lnTo>
                  <a:lnTo>
                    <a:pt x="203579" y="2297475"/>
                  </a:lnTo>
                  <a:lnTo>
                    <a:pt x="181438" y="2255666"/>
                  </a:lnTo>
                  <a:lnTo>
                    <a:pt x="160439" y="2212917"/>
                  </a:lnTo>
                  <a:lnTo>
                    <a:pt x="140606" y="2169259"/>
                  </a:lnTo>
                  <a:lnTo>
                    <a:pt x="121967" y="2124724"/>
                  </a:lnTo>
                  <a:lnTo>
                    <a:pt x="104546" y="2079344"/>
                  </a:lnTo>
                  <a:lnTo>
                    <a:pt x="88370" y="2033148"/>
                  </a:lnTo>
                  <a:lnTo>
                    <a:pt x="73465" y="1986169"/>
                  </a:lnTo>
                  <a:lnTo>
                    <a:pt x="59857" y="1938439"/>
                  </a:lnTo>
                  <a:lnTo>
                    <a:pt x="47570" y="1889987"/>
                  </a:lnTo>
                  <a:lnTo>
                    <a:pt x="36633" y="1840846"/>
                  </a:lnTo>
                  <a:lnTo>
                    <a:pt x="27069" y="1791047"/>
                  </a:lnTo>
                  <a:lnTo>
                    <a:pt x="18906" y="1740621"/>
                  </a:lnTo>
                  <a:lnTo>
                    <a:pt x="12169" y="1689599"/>
                  </a:lnTo>
                  <a:lnTo>
                    <a:pt x="6883" y="1638014"/>
                  </a:lnTo>
                  <a:lnTo>
                    <a:pt x="3076" y="1585895"/>
                  </a:lnTo>
                  <a:lnTo>
                    <a:pt x="773" y="1533275"/>
                  </a:lnTo>
                  <a:lnTo>
                    <a:pt x="0" y="1480185"/>
                  </a:lnTo>
                  <a:close/>
                </a:path>
              </a:pathLst>
            </a:custGeom>
            <a:ln w="6032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9845040" y="6425565"/>
            <a:ext cx="17151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solidFill>
                  <a:srgbClr val="001F5F"/>
                </a:solidFill>
                <a:latin typeface="Calibri"/>
                <a:cs typeface="Calibri"/>
              </a:rPr>
              <a:t>SAK</a:t>
            </a:r>
            <a:r>
              <a:rPr sz="1800" b="1" i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001F5F"/>
                </a:solidFill>
                <a:latin typeface="Calibri"/>
                <a:cs typeface="Calibri"/>
              </a:rPr>
              <a:t>Entitas</a:t>
            </a:r>
            <a:r>
              <a:rPr sz="1800" b="1" i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i="1" spc="-10" dirty="0">
                <a:solidFill>
                  <a:srgbClr val="001F5F"/>
                </a:solidFill>
                <a:latin typeface="Calibri"/>
                <a:cs typeface="Calibri"/>
              </a:rPr>
              <a:t>Privat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424416" y="2510409"/>
            <a:ext cx="2248535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SAK</a:t>
            </a:r>
            <a:r>
              <a:rPr sz="20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Entitas</a:t>
            </a:r>
            <a:r>
              <a:rPr sz="20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Privat</a:t>
            </a:r>
            <a:endParaRPr sz="2000">
              <a:latin typeface="Calibri"/>
              <a:cs typeface="Calibri"/>
            </a:endParaRPr>
          </a:p>
          <a:p>
            <a:pPr marL="355600" marR="407670" indent="-342900">
              <a:lnSpc>
                <a:spcPct val="100000"/>
              </a:lnSpc>
              <a:buFont typeface="Wingdings"/>
              <a:buChar char=""/>
              <a:tabLst>
                <a:tab pos="355600" algn="l"/>
              </a:tabLst>
            </a:pP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Menggantikan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SAK</a:t>
            </a:r>
            <a:r>
              <a:rPr sz="20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ETAP</a:t>
            </a:r>
            <a:endParaRPr sz="2000">
              <a:latin typeface="Calibri"/>
              <a:cs typeface="Calibri"/>
            </a:endParaRPr>
          </a:p>
          <a:p>
            <a:pPr marL="355600" marR="231140" indent="-342900">
              <a:lnSpc>
                <a:spcPct val="100000"/>
              </a:lnSpc>
              <a:buFont typeface="Wingdings"/>
              <a:buChar char=""/>
              <a:tabLst>
                <a:tab pos="355600" algn="l"/>
              </a:tabLst>
            </a:pP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Adopsi</a:t>
            </a:r>
            <a:r>
              <a:rPr sz="20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dari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i="1" spc="-20" dirty="0">
                <a:solidFill>
                  <a:srgbClr val="001F5F"/>
                </a:solidFill>
                <a:latin typeface="Calibri"/>
                <a:cs typeface="Calibri"/>
              </a:rPr>
              <a:t>IFRS </a:t>
            </a:r>
            <a:r>
              <a:rPr sz="2000" i="1" dirty="0">
                <a:solidFill>
                  <a:srgbClr val="001F5F"/>
                </a:solidFill>
                <a:latin typeface="Calibri"/>
                <a:cs typeface="Calibri"/>
              </a:rPr>
              <a:t>for</a:t>
            </a:r>
            <a:r>
              <a:rPr sz="2000" i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rgbClr val="001F5F"/>
                </a:solidFill>
                <a:latin typeface="Calibri"/>
                <a:cs typeface="Calibri"/>
              </a:rPr>
              <a:t>SMEs</a:t>
            </a:r>
            <a:r>
              <a:rPr sz="2000" i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(2015)</a:t>
            </a:r>
            <a:endParaRPr sz="20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buFont typeface="Wingdings"/>
              <a:buChar char=""/>
              <a:tabLst>
                <a:tab pos="355600" algn="l"/>
              </a:tabLst>
            </a:pP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Lebih</a:t>
            </a:r>
            <a:r>
              <a:rPr sz="20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sederhana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dari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SAK,</a:t>
            </a:r>
            <a:r>
              <a:rPr sz="20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lebih komprehensif</a:t>
            </a:r>
            <a:r>
              <a:rPr sz="20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dari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SAK</a:t>
            </a:r>
            <a:r>
              <a:rPr sz="20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ETAP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457450" y="133350"/>
            <a:ext cx="47745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i="0" dirty="0">
                <a:solidFill>
                  <a:srgbClr val="001F5F"/>
                </a:solidFill>
                <a:latin typeface="Calibri Light"/>
                <a:cs typeface="Calibri Light"/>
              </a:rPr>
              <a:t>Apa</a:t>
            </a:r>
            <a:r>
              <a:rPr sz="3600" b="0" i="0" spc="-60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3600" b="0" i="0" dirty="0">
                <a:solidFill>
                  <a:srgbClr val="001F5F"/>
                </a:solidFill>
                <a:latin typeface="Calibri Light"/>
                <a:cs typeface="Calibri Light"/>
              </a:rPr>
              <a:t>itu</a:t>
            </a:r>
            <a:r>
              <a:rPr sz="3600" b="0" i="0" spc="-55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3600" b="0" i="0" dirty="0">
                <a:solidFill>
                  <a:srgbClr val="001F5F"/>
                </a:solidFill>
                <a:latin typeface="Calibri Light"/>
                <a:cs typeface="Calibri Light"/>
              </a:rPr>
              <a:t>SAK</a:t>
            </a:r>
            <a:r>
              <a:rPr sz="3600" b="0" i="0" spc="-120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3600" b="0" i="0" spc="-35" dirty="0">
                <a:solidFill>
                  <a:srgbClr val="001F5F"/>
                </a:solidFill>
                <a:latin typeface="Calibri Light"/>
                <a:cs typeface="Calibri Light"/>
              </a:rPr>
              <a:t>Entitas</a:t>
            </a:r>
            <a:r>
              <a:rPr sz="3600" b="0" i="0" spc="-130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3600" b="0" i="0" spc="-10" dirty="0">
                <a:solidFill>
                  <a:srgbClr val="001F5F"/>
                </a:solidFill>
                <a:latin typeface="Calibri Light"/>
                <a:cs typeface="Calibri Light"/>
              </a:rPr>
              <a:t>Privat?</a:t>
            </a:r>
            <a:endParaRPr sz="3600">
              <a:latin typeface="Calibri Light"/>
              <a:cs typeface="Calibri Ligh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39900" y="3227070"/>
            <a:ext cx="7753350" cy="1191260"/>
          </a:xfrm>
          <a:custGeom>
            <a:avLst/>
            <a:gdLst/>
            <a:ahLst/>
            <a:cxnLst/>
            <a:rect l="l" t="t" r="r" b="b"/>
            <a:pathLst>
              <a:path w="7753350" h="1191260">
                <a:moveTo>
                  <a:pt x="7554849" y="0"/>
                </a:moveTo>
                <a:lnTo>
                  <a:pt x="198500" y="0"/>
                </a:lnTo>
                <a:lnTo>
                  <a:pt x="152995" y="5244"/>
                </a:lnTo>
                <a:lnTo>
                  <a:pt x="111217" y="20180"/>
                </a:lnTo>
                <a:lnTo>
                  <a:pt x="74360" y="43617"/>
                </a:lnTo>
                <a:lnTo>
                  <a:pt x="43617" y="74360"/>
                </a:lnTo>
                <a:lnTo>
                  <a:pt x="20180" y="111217"/>
                </a:lnTo>
                <a:lnTo>
                  <a:pt x="5244" y="152995"/>
                </a:lnTo>
                <a:lnTo>
                  <a:pt x="0" y="198500"/>
                </a:lnTo>
                <a:lnTo>
                  <a:pt x="0" y="992758"/>
                </a:lnTo>
                <a:lnTo>
                  <a:pt x="5244" y="1038264"/>
                </a:lnTo>
                <a:lnTo>
                  <a:pt x="20180" y="1080042"/>
                </a:lnTo>
                <a:lnTo>
                  <a:pt x="43617" y="1116899"/>
                </a:lnTo>
                <a:lnTo>
                  <a:pt x="74360" y="1147642"/>
                </a:lnTo>
                <a:lnTo>
                  <a:pt x="111217" y="1171079"/>
                </a:lnTo>
                <a:lnTo>
                  <a:pt x="152995" y="1186015"/>
                </a:lnTo>
                <a:lnTo>
                  <a:pt x="198500" y="1191259"/>
                </a:lnTo>
                <a:lnTo>
                  <a:pt x="7554849" y="1191259"/>
                </a:lnTo>
                <a:lnTo>
                  <a:pt x="7600354" y="1186015"/>
                </a:lnTo>
                <a:lnTo>
                  <a:pt x="7642132" y="1171079"/>
                </a:lnTo>
                <a:lnTo>
                  <a:pt x="7678989" y="1147642"/>
                </a:lnTo>
                <a:lnTo>
                  <a:pt x="7709732" y="1116899"/>
                </a:lnTo>
                <a:lnTo>
                  <a:pt x="7733169" y="1080042"/>
                </a:lnTo>
                <a:lnTo>
                  <a:pt x="7748105" y="1038264"/>
                </a:lnTo>
                <a:lnTo>
                  <a:pt x="7753350" y="992758"/>
                </a:lnTo>
                <a:lnTo>
                  <a:pt x="7753350" y="198500"/>
                </a:lnTo>
                <a:lnTo>
                  <a:pt x="7748105" y="152995"/>
                </a:lnTo>
                <a:lnTo>
                  <a:pt x="7733169" y="111217"/>
                </a:lnTo>
                <a:lnTo>
                  <a:pt x="7709732" y="74360"/>
                </a:lnTo>
                <a:lnTo>
                  <a:pt x="7678989" y="43617"/>
                </a:lnTo>
                <a:lnTo>
                  <a:pt x="7642132" y="20180"/>
                </a:lnTo>
                <a:lnTo>
                  <a:pt x="7600354" y="5244"/>
                </a:lnTo>
                <a:lnTo>
                  <a:pt x="7554849" y="0"/>
                </a:lnTo>
                <a:close/>
              </a:path>
            </a:pathLst>
          </a:custGeom>
          <a:solidFill>
            <a:srgbClr val="274F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93090" y="1427480"/>
            <a:ext cx="8133080" cy="1192530"/>
          </a:xfrm>
          <a:custGeom>
            <a:avLst/>
            <a:gdLst/>
            <a:ahLst/>
            <a:cxnLst/>
            <a:rect l="l" t="t" r="r" b="b"/>
            <a:pathLst>
              <a:path w="8133080" h="1192530">
                <a:moveTo>
                  <a:pt x="7934325" y="0"/>
                </a:moveTo>
                <a:lnTo>
                  <a:pt x="198754" y="0"/>
                </a:lnTo>
                <a:lnTo>
                  <a:pt x="153183" y="5251"/>
                </a:lnTo>
                <a:lnTo>
                  <a:pt x="111349" y="20208"/>
                </a:lnTo>
                <a:lnTo>
                  <a:pt x="74445" y="43677"/>
                </a:lnTo>
                <a:lnTo>
                  <a:pt x="43665" y="74461"/>
                </a:lnTo>
                <a:lnTo>
                  <a:pt x="20202" y="111365"/>
                </a:lnTo>
                <a:lnTo>
                  <a:pt x="5249" y="153195"/>
                </a:lnTo>
                <a:lnTo>
                  <a:pt x="0" y="198755"/>
                </a:lnTo>
                <a:lnTo>
                  <a:pt x="0" y="993775"/>
                </a:lnTo>
                <a:lnTo>
                  <a:pt x="5249" y="1039334"/>
                </a:lnTo>
                <a:lnTo>
                  <a:pt x="20202" y="1081164"/>
                </a:lnTo>
                <a:lnTo>
                  <a:pt x="43665" y="1118068"/>
                </a:lnTo>
                <a:lnTo>
                  <a:pt x="74445" y="1148852"/>
                </a:lnTo>
                <a:lnTo>
                  <a:pt x="111349" y="1172321"/>
                </a:lnTo>
                <a:lnTo>
                  <a:pt x="153183" y="1187278"/>
                </a:lnTo>
                <a:lnTo>
                  <a:pt x="198754" y="1192530"/>
                </a:lnTo>
                <a:lnTo>
                  <a:pt x="7934325" y="1192530"/>
                </a:lnTo>
                <a:lnTo>
                  <a:pt x="7979884" y="1187278"/>
                </a:lnTo>
                <a:lnTo>
                  <a:pt x="8021714" y="1172321"/>
                </a:lnTo>
                <a:lnTo>
                  <a:pt x="8058618" y="1148852"/>
                </a:lnTo>
                <a:lnTo>
                  <a:pt x="8089402" y="1118068"/>
                </a:lnTo>
                <a:lnTo>
                  <a:pt x="8112871" y="1081164"/>
                </a:lnTo>
                <a:lnTo>
                  <a:pt x="8127828" y="1039334"/>
                </a:lnTo>
                <a:lnTo>
                  <a:pt x="8133080" y="993775"/>
                </a:lnTo>
                <a:lnTo>
                  <a:pt x="8133080" y="198755"/>
                </a:lnTo>
                <a:lnTo>
                  <a:pt x="8127828" y="153195"/>
                </a:lnTo>
                <a:lnTo>
                  <a:pt x="8112871" y="111365"/>
                </a:lnTo>
                <a:lnTo>
                  <a:pt x="8089402" y="74461"/>
                </a:lnTo>
                <a:lnTo>
                  <a:pt x="8058618" y="43677"/>
                </a:lnTo>
                <a:lnTo>
                  <a:pt x="8021714" y="20208"/>
                </a:lnTo>
                <a:lnTo>
                  <a:pt x="7979884" y="5251"/>
                </a:lnTo>
                <a:lnTo>
                  <a:pt x="7934325" y="0"/>
                </a:lnTo>
                <a:close/>
              </a:path>
            </a:pathLst>
          </a:custGeom>
          <a:solidFill>
            <a:srgbClr val="274F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30250" y="1493456"/>
            <a:ext cx="8625840" cy="2800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7216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SAK</a:t>
            </a:r>
            <a:r>
              <a:rPr sz="3200" spc="7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Entitas</a:t>
            </a:r>
            <a:r>
              <a:rPr sz="3200" spc="7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Privat</a:t>
            </a:r>
            <a:r>
              <a:rPr sz="3200" spc="7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menggantikan</a:t>
            </a:r>
            <a:r>
              <a:rPr sz="3200" spc="7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SAK</a:t>
            </a:r>
            <a:r>
              <a:rPr sz="3200" spc="7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Entitas </a:t>
            </a:r>
            <a:r>
              <a:rPr sz="3200" spc="-40" dirty="0">
                <a:solidFill>
                  <a:srgbClr val="FFFFFF"/>
                </a:solidFill>
                <a:latin typeface="Calibri"/>
                <a:cs typeface="Calibri"/>
              </a:rPr>
              <a:t>Tanpa</a:t>
            </a:r>
            <a:r>
              <a:rPr sz="32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Akuntabilitas</a:t>
            </a:r>
            <a:r>
              <a:rPr sz="32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Publik</a:t>
            </a:r>
            <a:r>
              <a:rPr sz="3200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(SAK</a:t>
            </a:r>
            <a:r>
              <a:rPr sz="3200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ETAP).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80"/>
              </a:spcBef>
            </a:pPr>
            <a:endParaRPr sz="3200">
              <a:latin typeface="Calibri"/>
              <a:cs typeface="Calibri"/>
            </a:endParaRPr>
          </a:p>
          <a:p>
            <a:pPr marL="1159510" marR="5080">
              <a:lnSpc>
                <a:spcPct val="100000"/>
              </a:lnSpc>
              <a:spcBef>
                <a:spcPts val="5"/>
              </a:spcBef>
            </a:pP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SAK</a:t>
            </a:r>
            <a:r>
              <a:rPr sz="3200" spc="95" dirty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Entitas</a:t>
            </a:r>
            <a:r>
              <a:rPr sz="3200" spc="100" dirty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Privat</a:t>
            </a:r>
            <a:r>
              <a:rPr sz="3200" spc="105" dirty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merupakan</a:t>
            </a:r>
            <a:r>
              <a:rPr sz="3200" spc="110" dirty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adopsi</a:t>
            </a:r>
            <a:r>
              <a:rPr sz="3200" spc="110" dirty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sz="3200" spc="-20" dirty="0">
                <a:solidFill>
                  <a:srgbClr val="FFFFFF"/>
                </a:solidFill>
                <a:latin typeface="Calibri"/>
                <a:cs typeface="Calibri"/>
              </a:rPr>
              <a:t>dari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IFRS</a:t>
            </a:r>
            <a:r>
              <a:rPr sz="32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32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SMEs</a:t>
            </a:r>
            <a:r>
              <a:rPr sz="32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(versi</a:t>
            </a:r>
            <a:r>
              <a:rPr sz="3200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2015)</a:t>
            </a:r>
            <a:r>
              <a:rPr sz="3200" i="1" spc="-1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475990" y="5053329"/>
            <a:ext cx="7752080" cy="1191260"/>
          </a:xfrm>
          <a:custGeom>
            <a:avLst/>
            <a:gdLst/>
            <a:ahLst/>
            <a:cxnLst/>
            <a:rect l="l" t="t" r="r" b="b"/>
            <a:pathLst>
              <a:path w="7752080" h="1191260">
                <a:moveTo>
                  <a:pt x="7553579" y="0"/>
                </a:moveTo>
                <a:lnTo>
                  <a:pt x="198500" y="0"/>
                </a:lnTo>
                <a:lnTo>
                  <a:pt x="152995" y="5244"/>
                </a:lnTo>
                <a:lnTo>
                  <a:pt x="111217" y="20180"/>
                </a:lnTo>
                <a:lnTo>
                  <a:pt x="74360" y="43617"/>
                </a:lnTo>
                <a:lnTo>
                  <a:pt x="43617" y="74360"/>
                </a:lnTo>
                <a:lnTo>
                  <a:pt x="20180" y="111217"/>
                </a:lnTo>
                <a:lnTo>
                  <a:pt x="5244" y="152995"/>
                </a:lnTo>
                <a:lnTo>
                  <a:pt x="0" y="198501"/>
                </a:lnTo>
                <a:lnTo>
                  <a:pt x="0" y="992708"/>
                </a:lnTo>
                <a:lnTo>
                  <a:pt x="5244" y="1038232"/>
                </a:lnTo>
                <a:lnTo>
                  <a:pt x="20180" y="1080023"/>
                </a:lnTo>
                <a:lnTo>
                  <a:pt x="43617" y="1116889"/>
                </a:lnTo>
                <a:lnTo>
                  <a:pt x="74360" y="1147638"/>
                </a:lnTo>
                <a:lnTo>
                  <a:pt x="111217" y="1171078"/>
                </a:lnTo>
                <a:lnTo>
                  <a:pt x="152995" y="1186015"/>
                </a:lnTo>
                <a:lnTo>
                  <a:pt x="198500" y="1191260"/>
                </a:lnTo>
                <a:lnTo>
                  <a:pt x="7553579" y="1191260"/>
                </a:lnTo>
                <a:lnTo>
                  <a:pt x="7599084" y="1186015"/>
                </a:lnTo>
                <a:lnTo>
                  <a:pt x="7640862" y="1171078"/>
                </a:lnTo>
                <a:lnTo>
                  <a:pt x="7677719" y="1147638"/>
                </a:lnTo>
                <a:lnTo>
                  <a:pt x="7708462" y="1116889"/>
                </a:lnTo>
                <a:lnTo>
                  <a:pt x="7731899" y="1080023"/>
                </a:lnTo>
                <a:lnTo>
                  <a:pt x="7746835" y="1038232"/>
                </a:lnTo>
                <a:lnTo>
                  <a:pt x="7752080" y="992708"/>
                </a:lnTo>
                <a:lnTo>
                  <a:pt x="7752080" y="198501"/>
                </a:lnTo>
                <a:lnTo>
                  <a:pt x="7746835" y="152995"/>
                </a:lnTo>
                <a:lnTo>
                  <a:pt x="7731899" y="111217"/>
                </a:lnTo>
                <a:lnTo>
                  <a:pt x="7708462" y="74360"/>
                </a:lnTo>
                <a:lnTo>
                  <a:pt x="7677719" y="43617"/>
                </a:lnTo>
                <a:lnTo>
                  <a:pt x="7640862" y="20180"/>
                </a:lnTo>
                <a:lnTo>
                  <a:pt x="7599084" y="5244"/>
                </a:lnTo>
                <a:lnTo>
                  <a:pt x="7553579" y="0"/>
                </a:lnTo>
                <a:close/>
              </a:path>
            </a:pathLst>
          </a:custGeom>
          <a:solidFill>
            <a:srgbClr val="274F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859266" y="5120004"/>
            <a:ext cx="75819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20" dirty="0">
                <a:solidFill>
                  <a:srgbClr val="FFFFFF"/>
                </a:solidFill>
                <a:latin typeface="Calibri"/>
                <a:cs typeface="Calibri"/>
              </a:rPr>
              <a:t>SAK,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248645" y="5120004"/>
            <a:ext cx="84137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lebih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13403" y="5120004"/>
            <a:ext cx="4705985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563370" algn="l"/>
                <a:tab pos="3957320" algn="l"/>
              </a:tabLst>
            </a:pP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Lebih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sederhana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3200" spc="-20" dirty="0">
                <a:solidFill>
                  <a:srgbClr val="FFFFFF"/>
                </a:solidFill>
                <a:latin typeface="Calibri"/>
                <a:cs typeface="Calibri"/>
              </a:rPr>
              <a:t>dari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komprehensif</a:t>
            </a:r>
            <a:r>
              <a:rPr sz="32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dari</a:t>
            </a:r>
            <a:r>
              <a:rPr sz="32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SAK</a:t>
            </a:r>
            <a:r>
              <a:rPr sz="32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10" dirty="0">
                <a:solidFill>
                  <a:srgbClr val="FFFFFF"/>
                </a:solidFill>
                <a:latin typeface="Calibri"/>
                <a:cs typeface="Calibri"/>
              </a:rPr>
              <a:t>ETAP.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791695" y="337756"/>
            <a:ext cx="1028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001F5F"/>
                </a:solidFill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354326" y="118998"/>
            <a:ext cx="546290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3600" b="0" i="0" spc="-10" dirty="0">
                <a:solidFill>
                  <a:srgbClr val="001F5F"/>
                </a:solidFill>
                <a:latin typeface="Calibri Light"/>
                <a:cs typeface="Calibri Light"/>
              </a:rPr>
              <a:t>Mengapa</a:t>
            </a:r>
            <a:endParaRPr sz="3600">
              <a:latin typeface="Calibri Light"/>
              <a:cs typeface="Calibri Light"/>
            </a:endParaRPr>
          </a:p>
          <a:p>
            <a:pPr algn="ctr">
              <a:lnSpc>
                <a:spcPct val="100000"/>
              </a:lnSpc>
            </a:pPr>
            <a:r>
              <a:rPr sz="3600" b="0" i="0" dirty="0">
                <a:solidFill>
                  <a:srgbClr val="001F5F"/>
                </a:solidFill>
                <a:latin typeface="Calibri Light"/>
                <a:cs typeface="Calibri Light"/>
              </a:rPr>
              <a:t>SAK</a:t>
            </a:r>
            <a:r>
              <a:rPr sz="3600" b="0" i="0" spc="-145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3600" b="0" i="0" spc="-35" dirty="0">
                <a:solidFill>
                  <a:srgbClr val="001F5F"/>
                </a:solidFill>
                <a:latin typeface="Calibri Light"/>
                <a:cs typeface="Calibri Light"/>
              </a:rPr>
              <a:t>Entitas</a:t>
            </a:r>
            <a:r>
              <a:rPr sz="3600" b="0" i="0" spc="-140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3600" b="0" i="0" spc="-35" dirty="0">
                <a:solidFill>
                  <a:srgbClr val="001F5F"/>
                </a:solidFill>
                <a:latin typeface="Calibri Light"/>
                <a:cs typeface="Calibri Light"/>
              </a:rPr>
              <a:t>Privat</a:t>
            </a:r>
            <a:r>
              <a:rPr sz="3600" b="0" i="0" spc="-145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3600" b="0" i="0" spc="-10" dirty="0">
                <a:solidFill>
                  <a:srgbClr val="001F5F"/>
                </a:solidFill>
                <a:latin typeface="Calibri Light"/>
                <a:cs typeface="Calibri Light"/>
              </a:rPr>
              <a:t>diterbitkan?</a:t>
            </a:r>
            <a:endParaRPr sz="3600">
              <a:latin typeface="Calibri Light"/>
              <a:cs typeface="Calibri Ligh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053589" y="1369060"/>
            <a:ext cx="8669020" cy="5417820"/>
            <a:chOff x="2053589" y="1369060"/>
            <a:chExt cx="8669020" cy="5417820"/>
          </a:xfrm>
        </p:grpSpPr>
        <p:sp>
          <p:nvSpPr>
            <p:cNvPr id="4" name="object 4"/>
            <p:cNvSpPr/>
            <p:nvPr/>
          </p:nvSpPr>
          <p:spPr>
            <a:xfrm>
              <a:off x="2053589" y="1369060"/>
              <a:ext cx="8669020" cy="5417820"/>
            </a:xfrm>
            <a:custGeom>
              <a:avLst/>
              <a:gdLst/>
              <a:ahLst/>
              <a:cxnLst/>
              <a:rect l="l" t="t" r="r" b="b"/>
              <a:pathLst>
                <a:path w="8669020" h="5417820">
                  <a:moveTo>
                    <a:pt x="7238238" y="0"/>
                  </a:moveTo>
                  <a:lnTo>
                    <a:pt x="7314565" y="677163"/>
                  </a:lnTo>
                  <a:lnTo>
                    <a:pt x="7189516" y="701595"/>
                  </a:lnTo>
                  <a:lnTo>
                    <a:pt x="7065479" y="726595"/>
                  </a:lnTo>
                  <a:lnTo>
                    <a:pt x="6942455" y="752162"/>
                  </a:lnTo>
                  <a:lnTo>
                    <a:pt x="6820443" y="778298"/>
                  </a:lnTo>
                  <a:lnTo>
                    <a:pt x="6699443" y="805001"/>
                  </a:lnTo>
                  <a:lnTo>
                    <a:pt x="6579456" y="832273"/>
                  </a:lnTo>
                  <a:lnTo>
                    <a:pt x="6460481" y="860112"/>
                  </a:lnTo>
                  <a:lnTo>
                    <a:pt x="6342518" y="888519"/>
                  </a:lnTo>
                  <a:lnTo>
                    <a:pt x="6225567" y="917495"/>
                  </a:lnTo>
                  <a:lnTo>
                    <a:pt x="6109628" y="947038"/>
                  </a:lnTo>
                  <a:lnTo>
                    <a:pt x="5994702" y="977149"/>
                  </a:lnTo>
                  <a:lnTo>
                    <a:pt x="5880788" y="1007829"/>
                  </a:lnTo>
                  <a:lnTo>
                    <a:pt x="5767886" y="1039076"/>
                  </a:lnTo>
                  <a:lnTo>
                    <a:pt x="5655996" y="1070891"/>
                  </a:lnTo>
                  <a:lnTo>
                    <a:pt x="5545119" y="1103274"/>
                  </a:lnTo>
                  <a:lnTo>
                    <a:pt x="5435254" y="1136225"/>
                  </a:lnTo>
                  <a:lnTo>
                    <a:pt x="5326401" y="1169744"/>
                  </a:lnTo>
                  <a:lnTo>
                    <a:pt x="5218560" y="1203832"/>
                  </a:lnTo>
                  <a:lnTo>
                    <a:pt x="5111732" y="1238487"/>
                  </a:lnTo>
                  <a:lnTo>
                    <a:pt x="5005916" y="1273710"/>
                  </a:lnTo>
                  <a:lnTo>
                    <a:pt x="4901112" y="1309501"/>
                  </a:lnTo>
                  <a:lnTo>
                    <a:pt x="4797321" y="1345860"/>
                  </a:lnTo>
                  <a:lnTo>
                    <a:pt x="4694541" y="1382787"/>
                  </a:lnTo>
                  <a:lnTo>
                    <a:pt x="4592774" y="1420282"/>
                  </a:lnTo>
                  <a:lnTo>
                    <a:pt x="4492020" y="1458345"/>
                  </a:lnTo>
                  <a:lnTo>
                    <a:pt x="4392277" y="1496976"/>
                  </a:lnTo>
                  <a:lnTo>
                    <a:pt x="4293547" y="1536175"/>
                  </a:lnTo>
                  <a:lnTo>
                    <a:pt x="4195829" y="1575943"/>
                  </a:lnTo>
                  <a:lnTo>
                    <a:pt x="4099123" y="1616278"/>
                  </a:lnTo>
                  <a:lnTo>
                    <a:pt x="4003430" y="1657181"/>
                  </a:lnTo>
                  <a:lnTo>
                    <a:pt x="3908749" y="1698652"/>
                  </a:lnTo>
                  <a:lnTo>
                    <a:pt x="3815080" y="1740691"/>
                  </a:lnTo>
                  <a:lnTo>
                    <a:pt x="3722423" y="1783298"/>
                  </a:lnTo>
                  <a:lnTo>
                    <a:pt x="3630779" y="1826473"/>
                  </a:lnTo>
                  <a:lnTo>
                    <a:pt x="3540147" y="1870216"/>
                  </a:lnTo>
                  <a:lnTo>
                    <a:pt x="3450527" y="1914528"/>
                  </a:lnTo>
                  <a:lnTo>
                    <a:pt x="3361920" y="1959407"/>
                  </a:lnTo>
                  <a:lnTo>
                    <a:pt x="3274325" y="2004854"/>
                  </a:lnTo>
                  <a:lnTo>
                    <a:pt x="3187742" y="2050869"/>
                  </a:lnTo>
                  <a:lnTo>
                    <a:pt x="3102172" y="2097453"/>
                  </a:lnTo>
                  <a:lnTo>
                    <a:pt x="3017613" y="2144604"/>
                  </a:lnTo>
                  <a:lnTo>
                    <a:pt x="2934067" y="2192323"/>
                  </a:lnTo>
                  <a:lnTo>
                    <a:pt x="2851534" y="2240611"/>
                  </a:lnTo>
                  <a:lnTo>
                    <a:pt x="2770012" y="2289466"/>
                  </a:lnTo>
                  <a:lnTo>
                    <a:pt x="2689503" y="2338889"/>
                  </a:lnTo>
                  <a:lnTo>
                    <a:pt x="2649629" y="2363814"/>
                  </a:lnTo>
                  <a:lnTo>
                    <a:pt x="2610007" y="2388881"/>
                  </a:lnTo>
                  <a:lnTo>
                    <a:pt x="2570638" y="2414090"/>
                  </a:lnTo>
                  <a:lnTo>
                    <a:pt x="2531522" y="2439440"/>
                  </a:lnTo>
                  <a:lnTo>
                    <a:pt x="2492660" y="2464933"/>
                  </a:lnTo>
                  <a:lnTo>
                    <a:pt x="2454050" y="2490568"/>
                  </a:lnTo>
                  <a:lnTo>
                    <a:pt x="2415694" y="2516345"/>
                  </a:lnTo>
                  <a:lnTo>
                    <a:pt x="2377590" y="2542264"/>
                  </a:lnTo>
                  <a:lnTo>
                    <a:pt x="2339740" y="2568324"/>
                  </a:lnTo>
                  <a:lnTo>
                    <a:pt x="2302143" y="2594527"/>
                  </a:lnTo>
                  <a:lnTo>
                    <a:pt x="2264799" y="2620872"/>
                  </a:lnTo>
                  <a:lnTo>
                    <a:pt x="2227708" y="2647359"/>
                  </a:lnTo>
                  <a:lnTo>
                    <a:pt x="2190870" y="2673988"/>
                  </a:lnTo>
                  <a:lnTo>
                    <a:pt x="2154285" y="2700759"/>
                  </a:lnTo>
                  <a:lnTo>
                    <a:pt x="2117953" y="2727671"/>
                  </a:lnTo>
                  <a:lnTo>
                    <a:pt x="2081875" y="2754726"/>
                  </a:lnTo>
                  <a:lnTo>
                    <a:pt x="2046049" y="2781923"/>
                  </a:lnTo>
                  <a:lnTo>
                    <a:pt x="2010476" y="2809262"/>
                  </a:lnTo>
                  <a:lnTo>
                    <a:pt x="1975157" y="2836743"/>
                  </a:lnTo>
                  <a:lnTo>
                    <a:pt x="1940090" y="2864366"/>
                  </a:lnTo>
                  <a:lnTo>
                    <a:pt x="1905277" y="2892131"/>
                  </a:lnTo>
                  <a:lnTo>
                    <a:pt x="1870717" y="2920038"/>
                  </a:lnTo>
                  <a:lnTo>
                    <a:pt x="1836410" y="2948087"/>
                  </a:lnTo>
                  <a:lnTo>
                    <a:pt x="1802356" y="2976278"/>
                  </a:lnTo>
                  <a:lnTo>
                    <a:pt x="1768555" y="3004611"/>
                  </a:lnTo>
                  <a:lnTo>
                    <a:pt x="1735007" y="3033086"/>
                  </a:lnTo>
                  <a:lnTo>
                    <a:pt x="1701712" y="3061703"/>
                  </a:lnTo>
                  <a:lnTo>
                    <a:pt x="1668670" y="3090462"/>
                  </a:lnTo>
                  <a:lnTo>
                    <a:pt x="1635882" y="3119363"/>
                  </a:lnTo>
                  <a:lnTo>
                    <a:pt x="1603346" y="3148406"/>
                  </a:lnTo>
                  <a:lnTo>
                    <a:pt x="1571064" y="3177592"/>
                  </a:lnTo>
                  <a:lnTo>
                    <a:pt x="1539034" y="3206919"/>
                  </a:lnTo>
                  <a:lnTo>
                    <a:pt x="1507258" y="3236388"/>
                  </a:lnTo>
                  <a:lnTo>
                    <a:pt x="1475735" y="3265999"/>
                  </a:lnTo>
                  <a:lnTo>
                    <a:pt x="1444464" y="3295752"/>
                  </a:lnTo>
                  <a:lnTo>
                    <a:pt x="1413447" y="3325647"/>
                  </a:lnTo>
                  <a:lnTo>
                    <a:pt x="1382683" y="3355685"/>
                  </a:lnTo>
                  <a:lnTo>
                    <a:pt x="1352173" y="3385864"/>
                  </a:lnTo>
                  <a:lnTo>
                    <a:pt x="1321915" y="3416185"/>
                  </a:lnTo>
                  <a:lnTo>
                    <a:pt x="1291910" y="3446648"/>
                  </a:lnTo>
                  <a:lnTo>
                    <a:pt x="1262158" y="3477254"/>
                  </a:lnTo>
                  <a:lnTo>
                    <a:pt x="1232660" y="3508001"/>
                  </a:lnTo>
                  <a:lnTo>
                    <a:pt x="1203414" y="3538890"/>
                  </a:lnTo>
                  <a:lnTo>
                    <a:pt x="1174422" y="3569922"/>
                  </a:lnTo>
                  <a:lnTo>
                    <a:pt x="1145683" y="3601095"/>
                  </a:lnTo>
                  <a:lnTo>
                    <a:pt x="1117197" y="3632411"/>
                  </a:lnTo>
                  <a:lnTo>
                    <a:pt x="1088963" y="3663868"/>
                  </a:lnTo>
                  <a:lnTo>
                    <a:pt x="1060983" y="3695467"/>
                  </a:lnTo>
                  <a:lnTo>
                    <a:pt x="1033256" y="3727209"/>
                  </a:lnTo>
                  <a:lnTo>
                    <a:pt x="1005783" y="3759092"/>
                  </a:lnTo>
                  <a:lnTo>
                    <a:pt x="978562" y="3791118"/>
                  </a:lnTo>
                  <a:lnTo>
                    <a:pt x="951594" y="3823285"/>
                  </a:lnTo>
                  <a:lnTo>
                    <a:pt x="924880" y="3855595"/>
                  </a:lnTo>
                  <a:lnTo>
                    <a:pt x="898418" y="3888046"/>
                  </a:lnTo>
                  <a:lnTo>
                    <a:pt x="872210" y="3920640"/>
                  </a:lnTo>
                  <a:lnTo>
                    <a:pt x="846254" y="3953376"/>
                  </a:lnTo>
                  <a:lnTo>
                    <a:pt x="820552" y="3986253"/>
                  </a:lnTo>
                  <a:lnTo>
                    <a:pt x="795103" y="4019273"/>
                  </a:lnTo>
                  <a:lnTo>
                    <a:pt x="769907" y="4052435"/>
                  </a:lnTo>
                  <a:lnTo>
                    <a:pt x="744964" y="4085738"/>
                  </a:lnTo>
                  <a:lnTo>
                    <a:pt x="720274" y="4119184"/>
                  </a:lnTo>
                  <a:lnTo>
                    <a:pt x="695837" y="4152772"/>
                  </a:lnTo>
                  <a:lnTo>
                    <a:pt x="671654" y="4186502"/>
                  </a:lnTo>
                  <a:lnTo>
                    <a:pt x="647723" y="4220373"/>
                  </a:lnTo>
                  <a:lnTo>
                    <a:pt x="624046" y="4254387"/>
                  </a:lnTo>
                  <a:lnTo>
                    <a:pt x="600621" y="4288543"/>
                  </a:lnTo>
                  <a:lnTo>
                    <a:pt x="577450" y="4322841"/>
                  </a:lnTo>
                  <a:lnTo>
                    <a:pt x="554532" y="4357281"/>
                  </a:lnTo>
                  <a:lnTo>
                    <a:pt x="531867" y="4391863"/>
                  </a:lnTo>
                  <a:lnTo>
                    <a:pt x="509455" y="4426587"/>
                  </a:lnTo>
                  <a:lnTo>
                    <a:pt x="487296" y="4461453"/>
                  </a:lnTo>
                  <a:lnTo>
                    <a:pt x="465390" y="4496461"/>
                  </a:lnTo>
                  <a:lnTo>
                    <a:pt x="443737" y="4531611"/>
                  </a:lnTo>
                  <a:lnTo>
                    <a:pt x="422337" y="4566903"/>
                  </a:lnTo>
                  <a:lnTo>
                    <a:pt x="401191" y="4602337"/>
                  </a:lnTo>
                  <a:lnTo>
                    <a:pt x="380297" y="4637913"/>
                  </a:lnTo>
                  <a:lnTo>
                    <a:pt x="359657" y="4673631"/>
                  </a:lnTo>
                  <a:lnTo>
                    <a:pt x="339270" y="4709491"/>
                  </a:lnTo>
                  <a:lnTo>
                    <a:pt x="319135" y="4745493"/>
                  </a:lnTo>
                  <a:lnTo>
                    <a:pt x="299254" y="4781637"/>
                  </a:lnTo>
                  <a:lnTo>
                    <a:pt x="279626" y="4817924"/>
                  </a:lnTo>
                  <a:lnTo>
                    <a:pt x="260251" y="4854352"/>
                  </a:lnTo>
                  <a:lnTo>
                    <a:pt x="241130" y="4890922"/>
                  </a:lnTo>
                  <a:lnTo>
                    <a:pt x="222261" y="4927635"/>
                  </a:lnTo>
                  <a:lnTo>
                    <a:pt x="203645" y="4964489"/>
                  </a:lnTo>
                  <a:lnTo>
                    <a:pt x="185283" y="5001485"/>
                  </a:lnTo>
                  <a:lnTo>
                    <a:pt x="167173" y="5038624"/>
                  </a:lnTo>
                  <a:lnTo>
                    <a:pt x="149317" y="5075904"/>
                  </a:lnTo>
                  <a:lnTo>
                    <a:pt x="131714" y="5113327"/>
                  </a:lnTo>
                  <a:lnTo>
                    <a:pt x="114364" y="5150891"/>
                  </a:lnTo>
                  <a:lnTo>
                    <a:pt x="97267" y="5188598"/>
                  </a:lnTo>
                  <a:lnTo>
                    <a:pt x="80423" y="5226446"/>
                  </a:lnTo>
                  <a:lnTo>
                    <a:pt x="63832" y="5264437"/>
                  </a:lnTo>
                  <a:lnTo>
                    <a:pt x="47494" y="5302569"/>
                  </a:lnTo>
                  <a:lnTo>
                    <a:pt x="31409" y="5340844"/>
                  </a:lnTo>
                  <a:lnTo>
                    <a:pt x="15578" y="5379261"/>
                  </a:lnTo>
                  <a:lnTo>
                    <a:pt x="0" y="5417820"/>
                  </a:lnTo>
                  <a:lnTo>
                    <a:pt x="25455" y="5383581"/>
                  </a:lnTo>
                  <a:lnTo>
                    <a:pt x="51126" y="5349512"/>
                  </a:lnTo>
                  <a:lnTo>
                    <a:pt x="77010" y="5315614"/>
                  </a:lnTo>
                  <a:lnTo>
                    <a:pt x="103109" y="5281885"/>
                  </a:lnTo>
                  <a:lnTo>
                    <a:pt x="129422" y="5248326"/>
                  </a:lnTo>
                  <a:lnTo>
                    <a:pt x="155949" y="5214936"/>
                  </a:lnTo>
                  <a:lnTo>
                    <a:pt x="182690" y="5181717"/>
                  </a:lnTo>
                  <a:lnTo>
                    <a:pt x="209646" y="5148667"/>
                  </a:lnTo>
                  <a:lnTo>
                    <a:pt x="236816" y="5115788"/>
                  </a:lnTo>
                  <a:lnTo>
                    <a:pt x="264200" y="5083078"/>
                  </a:lnTo>
                  <a:lnTo>
                    <a:pt x="291799" y="5050538"/>
                  </a:lnTo>
                  <a:lnTo>
                    <a:pt x="319611" y="5018168"/>
                  </a:lnTo>
                  <a:lnTo>
                    <a:pt x="347638" y="4985968"/>
                  </a:lnTo>
                  <a:lnTo>
                    <a:pt x="375879" y="4953937"/>
                  </a:lnTo>
                  <a:lnTo>
                    <a:pt x="404335" y="4922077"/>
                  </a:lnTo>
                  <a:lnTo>
                    <a:pt x="433005" y="4890386"/>
                  </a:lnTo>
                  <a:lnTo>
                    <a:pt x="461889" y="4858865"/>
                  </a:lnTo>
                  <a:lnTo>
                    <a:pt x="490987" y="4827514"/>
                  </a:lnTo>
                  <a:lnTo>
                    <a:pt x="520300" y="4796333"/>
                  </a:lnTo>
                  <a:lnTo>
                    <a:pt x="549827" y="4765322"/>
                  </a:lnTo>
                  <a:lnTo>
                    <a:pt x="579568" y="4734480"/>
                  </a:lnTo>
                  <a:lnTo>
                    <a:pt x="609523" y="4703809"/>
                  </a:lnTo>
                  <a:lnTo>
                    <a:pt x="639693" y="4673307"/>
                  </a:lnTo>
                  <a:lnTo>
                    <a:pt x="670076" y="4642975"/>
                  </a:lnTo>
                  <a:lnTo>
                    <a:pt x="700674" y="4612813"/>
                  </a:lnTo>
                  <a:lnTo>
                    <a:pt x="731487" y="4582821"/>
                  </a:lnTo>
                  <a:lnTo>
                    <a:pt x="762513" y="4552999"/>
                  </a:lnTo>
                  <a:lnTo>
                    <a:pt x="793754" y="4523346"/>
                  </a:lnTo>
                  <a:lnTo>
                    <a:pt x="825210" y="4493863"/>
                  </a:lnTo>
                  <a:lnTo>
                    <a:pt x="856879" y="4464551"/>
                  </a:lnTo>
                  <a:lnTo>
                    <a:pt x="888763" y="4435408"/>
                  </a:lnTo>
                  <a:lnTo>
                    <a:pt x="920861" y="4406435"/>
                  </a:lnTo>
                  <a:lnTo>
                    <a:pt x="953173" y="4377631"/>
                  </a:lnTo>
                  <a:lnTo>
                    <a:pt x="985699" y="4348998"/>
                  </a:lnTo>
                  <a:lnTo>
                    <a:pt x="1018440" y="4320535"/>
                  </a:lnTo>
                  <a:lnTo>
                    <a:pt x="1051395" y="4292241"/>
                  </a:lnTo>
                  <a:lnTo>
                    <a:pt x="1084564" y="4264117"/>
                  </a:lnTo>
                  <a:lnTo>
                    <a:pt x="1117948" y="4236163"/>
                  </a:lnTo>
                  <a:lnTo>
                    <a:pt x="1151545" y="4208379"/>
                  </a:lnTo>
                  <a:lnTo>
                    <a:pt x="1185357" y="4180765"/>
                  </a:lnTo>
                  <a:lnTo>
                    <a:pt x="1219384" y="4153320"/>
                  </a:lnTo>
                  <a:lnTo>
                    <a:pt x="1253624" y="4126046"/>
                  </a:lnTo>
                  <a:lnTo>
                    <a:pt x="1288079" y="4098941"/>
                  </a:lnTo>
                  <a:lnTo>
                    <a:pt x="1322748" y="4072006"/>
                  </a:lnTo>
                  <a:lnTo>
                    <a:pt x="1357631" y="4045241"/>
                  </a:lnTo>
                  <a:lnTo>
                    <a:pt x="1392729" y="4018646"/>
                  </a:lnTo>
                  <a:lnTo>
                    <a:pt x="1428041" y="3992220"/>
                  </a:lnTo>
                  <a:lnTo>
                    <a:pt x="1463567" y="3965965"/>
                  </a:lnTo>
                  <a:lnTo>
                    <a:pt x="1499307" y="3939879"/>
                  </a:lnTo>
                  <a:lnTo>
                    <a:pt x="1535262" y="3913963"/>
                  </a:lnTo>
                  <a:lnTo>
                    <a:pt x="1571431" y="3888217"/>
                  </a:lnTo>
                  <a:lnTo>
                    <a:pt x="1607814" y="3862641"/>
                  </a:lnTo>
                  <a:lnTo>
                    <a:pt x="1644411" y="3837235"/>
                  </a:lnTo>
                  <a:lnTo>
                    <a:pt x="1681223" y="3811999"/>
                  </a:lnTo>
                  <a:lnTo>
                    <a:pt x="1718249" y="3786932"/>
                  </a:lnTo>
                  <a:lnTo>
                    <a:pt x="1755489" y="3762035"/>
                  </a:lnTo>
                  <a:lnTo>
                    <a:pt x="1792943" y="3737308"/>
                  </a:lnTo>
                  <a:lnTo>
                    <a:pt x="1830612" y="3712751"/>
                  </a:lnTo>
                  <a:lnTo>
                    <a:pt x="1868495" y="3688364"/>
                  </a:lnTo>
                  <a:lnTo>
                    <a:pt x="1906592" y="3664147"/>
                  </a:lnTo>
                  <a:lnTo>
                    <a:pt x="1944903" y="3640099"/>
                  </a:lnTo>
                  <a:lnTo>
                    <a:pt x="1983429" y="3616222"/>
                  </a:lnTo>
                  <a:lnTo>
                    <a:pt x="2022169" y="3592514"/>
                  </a:lnTo>
                  <a:lnTo>
                    <a:pt x="2061123" y="3568976"/>
                  </a:lnTo>
                  <a:lnTo>
                    <a:pt x="2100292" y="3545608"/>
                  </a:lnTo>
                  <a:lnTo>
                    <a:pt x="2139675" y="3522410"/>
                  </a:lnTo>
                  <a:lnTo>
                    <a:pt x="2179272" y="3499381"/>
                  </a:lnTo>
                  <a:lnTo>
                    <a:pt x="2259108" y="3453834"/>
                  </a:lnTo>
                  <a:lnTo>
                    <a:pt x="2339802" y="3408966"/>
                  </a:lnTo>
                  <a:lnTo>
                    <a:pt x="2421353" y="3364777"/>
                  </a:lnTo>
                  <a:lnTo>
                    <a:pt x="2503761" y="3321268"/>
                  </a:lnTo>
                  <a:lnTo>
                    <a:pt x="2587026" y="3278438"/>
                  </a:lnTo>
                  <a:lnTo>
                    <a:pt x="2671148" y="3236288"/>
                  </a:lnTo>
                  <a:lnTo>
                    <a:pt x="2756127" y="3194817"/>
                  </a:lnTo>
                  <a:lnTo>
                    <a:pt x="2841963" y="3154025"/>
                  </a:lnTo>
                  <a:lnTo>
                    <a:pt x="2928656" y="3113913"/>
                  </a:lnTo>
                  <a:lnTo>
                    <a:pt x="3016206" y="3074480"/>
                  </a:lnTo>
                  <a:lnTo>
                    <a:pt x="3104614" y="3035726"/>
                  </a:lnTo>
                  <a:lnTo>
                    <a:pt x="3193878" y="2997652"/>
                  </a:lnTo>
                  <a:lnTo>
                    <a:pt x="3283999" y="2960257"/>
                  </a:lnTo>
                  <a:lnTo>
                    <a:pt x="3374977" y="2923541"/>
                  </a:lnTo>
                  <a:lnTo>
                    <a:pt x="3466813" y="2887505"/>
                  </a:lnTo>
                  <a:lnTo>
                    <a:pt x="3559505" y="2852148"/>
                  </a:lnTo>
                  <a:lnTo>
                    <a:pt x="3653055" y="2817471"/>
                  </a:lnTo>
                  <a:lnTo>
                    <a:pt x="3747461" y="2783473"/>
                  </a:lnTo>
                  <a:lnTo>
                    <a:pt x="3842725" y="2750154"/>
                  </a:lnTo>
                  <a:lnTo>
                    <a:pt x="3938845" y="2717515"/>
                  </a:lnTo>
                  <a:lnTo>
                    <a:pt x="4035823" y="2685554"/>
                  </a:lnTo>
                  <a:lnTo>
                    <a:pt x="4133657" y="2654274"/>
                  </a:lnTo>
                  <a:lnTo>
                    <a:pt x="4232349" y="2623672"/>
                  </a:lnTo>
                  <a:lnTo>
                    <a:pt x="4331898" y="2593750"/>
                  </a:lnTo>
                  <a:lnTo>
                    <a:pt x="4432303" y="2564508"/>
                  </a:lnTo>
                  <a:lnTo>
                    <a:pt x="4533566" y="2535945"/>
                  </a:lnTo>
                  <a:lnTo>
                    <a:pt x="4635686" y="2508061"/>
                  </a:lnTo>
                  <a:lnTo>
                    <a:pt x="4738663" y="2480856"/>
                  </a:lnTo>
                  <a:lnTo>
                    <a:pt x="4842497" y="2454331"/>
                  </a:lnTo>
                  <a:lnTo>
                    <a:pt x="4947188" y="2428485"/>
                  </a:lnTo>
                  <a:lnTo>
                    <a:pt x="5052736" y="2403318"/>
                  </a:lnTo>
                  <a:lnTo>
                    <a:pt x="5159141" y="2378831"/>
                  </a:lnTo>
                  <a:lnTo>
                    <a:pt x="5266403" y="2355023"/>
                  </a:lnTo>
                  <a:lnTo>
                    <a:pt x="5374522" y="2331894"/>
                  </a:lnTo>
                  <a:lnTo>
                    <a:pt x="5483498" y="2309445"/>
                  </a:lnTo>
                  <a:lnTo>
                    <a:pt x="5593331" y="2287675"/>
                  </a:lnTo>
                  <a:lnTo>
                    <a:pt x="5704021" y="2266585"/>
                  </a:lnTo>
                  <a:lnTo>
                    <a:pt x="5815568" y="2246174"/>
                  </a:lnTo>
                  <a:lnTo>
                    <a:pt x="5927973" y="2226442"/>
                  </a:lnTo>
                  <a:lnTo>
                    <a:pt x="6041234" y="2207389"/>
                  </a:lnTo>
                  <a:lnTo>
                    <a:pt x="6155352" y="2189016"/>
                  </a:lnTo>
                  <a:lnTo>
                    <a:pt x="6270328" y="2171322"/>
                  </a:lnTo>
                  <a:lnTo>
                    <a:pt x="6386160" y="2154307"/>
                  </a:lnTo>
                  <a:lnTo>
                    <a:pt x="6502849" y="2137972"/>
                  </a:lnTo>
                  <a:lnTo>
                    <a:pt x="6620396" y="2122316"/>
                  </a:lnTo>
                  <a:lnTo>
                    <a:pt x="6738800" y="2107340"/>
                  </a:lnTo>
                  <a:lnTo>
                    <a:pt x="6858060" y="2093042"/>
                  </a:lnTo>
                  <a:lnTo>
                    <a:pt x="6978178" y="2079424"/>
                  </a:lnTo>
                  <a:lnTo>
                    <a:pt x="7099152" y="2066486"/>
                  </a:lnTo>
                  <a:lnTo>
                    <a:pt x="7220984" y="2054226"/>
                  </a:lnTo>
                  <a:lnTo>
                    <a:pt x="7343673" y="2042646"/>
                  </a:lnTo>
                  <a:lnTo>
                    <a:pt x="7467219" y="2031745"/>
                  </a:lnTo>
                  <a:lnTo>
                    <a:pt x="7543419" y="2708910"/>
                  </a:lnTo>
                  <a:lnTo>
                    <a:pt x="8669019" y="1083564"/>
                  </a:lnTo>
                  <a:lnTo>
                    <a:pt x="7238238" y="0"/>
                  </a:lnTo>
                  <a:close/>
                </a:path>
              </a:pathLst>
            </a:custGeom>
            <a:solidFill>
              <a:srgbClr val="D2D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00679" y="5391150"/>
              <a:ext cx="212089" cy="21209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2184400" y="4852987"/>
            <a:ext cx="64516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latin typeface="Calibri"/>
                <a:cs typeface="Calibri"/>
              </a:rPr>
              <a:t>2011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919220" y="3528059"/>
            <a:ext cx="1877060" cy="1177290"/>
            <a:chOff x="3919220" y="3528059"/>
            <a:chExt cx="1877060" cy="1177290"/>
          </a:xfrm>
        </p:grpSpPr>
        <p:sp>
          <p:nvSpPr>
            <p:cNvPr id="8" name="object 8"/>
            <p:cNvSpPr/>
            <p:nvPr/>
          </p:nvSpPr>
          <p:spPr>
            <a:xfrm>
              <a:off x="3925570" y="4386579"/>
              <a:ext cx="312420" cy="312420"/>
            </a:xfrm>
            <a:custGeom>
              <a:avLst/>
              <a:gdLst/>
              <a:ahLst/>
              <a:cxnLst/>
              <a:rect l="l" t="t" r="r" b="b"/>
              <a:pathLst>
                <a:path w="312420" h="312420">
                  <a:moveTo>
                    <a:pt x="156209" y="0"/>
                  </a:moveTo>
                  <a:lnTo>
                    <a:pt x="106850" y="7967"/>
                  </a:lnTo>
                  <a:lnTo>
                    <a:pt x="63971" y="30150"/>
                  </a:lnTo>
                  <a:lnTo>
                    <a:pt x="30150" y="63971"/>
                  </a:lnTo>
                  <a:lnTo>
                    <a:pt x="7967" y="106850"/>
                  </a:lnTo>
                  <a:lnTo>
                    <a:pt x="0" y="156210"/>
                  </a:lnTo>
                  <a:lnTo>
                    <a:pt x="7967" y="205569"/>
                  </a:lnTo>
                  <a:lnTo>
                    <a:pt x="30150" y="248448"/>
                  </a:lnTo>
                  <a:lnTo>
                    <a:pt x="63971" y="282269"/>
                  </a:lnTo>
                  <a:lnTo>
                    <a:pt x="106850" y="304452"/>
                  </a:lnTo>
                  <a:lnTo>
                    <a:pt x="156209" y="312420"/>
                  </a:lnTo>
                  <a:lnTo>
                    <a:pt x="205569" y="304452"/>
                  </a:lnTo>
                  <a:lnTo>
                    <a:pt x="248448" y="282269"/>
                  </a:lnTo>
                  <a:lnTo>
                    <a:pt x="282269" y="248448"/>
                  </a:lnTo>
                  <a:lnTo>
                    <a:pt x="304452" y="205569"/>
                  </a:lnTo>
                  <a:lnTo>
                    <a:pt x="312419" y="156210"/>
                  </a:lnTo>
                  <a:lnTo>
                    <a:pt x="304452" y="106850"/>
                  </a:lnTo>
                  <a:lnTo>
                    <a:pt x="282269" y="63971"/>
                  </a:lnTo>
                  <a:lnTo>
                    <a:pt x="248448" y="30150"/>
                  </a:lnTo>
                  <a:lnTo>
                    <a:pt x="205569" y="7967"/>
                  </a:lnTo>
                  <a:lnTo>
                    <a:pt x="156209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925570" y="4386579"/>
              <a:ext cx="312420" cy="312420"/>
            </a:xfrm>
            <a:custGeom>
              <a:avLst/>
              <a:gdLst/>
              <a:ahLst/>
              <a:cxnLst/>
              <a:rect l="l" t="t" r="r" b="b"/>
              <a:pathLst>
                <a:path w="312420" h="312420">
                  <a:moveTo>
                    <a:pt x="0" y="156210"/>
                  </a:moveTo>
                  <a:lnTo>
                    <a:pt x="7967" y="106850"/>
                  </a:lnTo>
                  <a:lnTo>
                    <a:pt x="30150" y="63971"/>
                  </a:lnTo>
                  <a:lnTo>
                    <a:pt x="63971" y="30150"/>
                  </a:lnTo>
                  <a:lnTo>
                    <a:pt x="106850" y="7967"/>
                  </a:lnTo>
                  <a:lnTo>
                    <a:pt x="156209" y="0"/>
                  </a:lnTo>
                  <a:lnTo>
                    <a:pt x="205569" y="7967"/>
                  </a:lnTo>
                  <a:lnTo>
                    <a:pt x="248448" y="30150"/>
                  </a:lnTo>
                  <a:lnTo>
                    <a:pt x="282269" y="63971"/>
                  </a:lnTo>
                  <a:lnTo>
                    <a:pt x="304452" y="106850"/>
                  </a:lnTo>
                  <a:lnTo>
                    <a:pt x="312419" y="156210"/>
                  </a:lnTo>
                  <a:lnTo>
                    <a:pt x="304452" y="205569"/>
                  </a:lnTo>
                  <a:lnTo>
                    <a:pt x="282269" y="248448"/>
                  </a:lnTo>
                  <a:lnTo>
                    <a:pt x="248448" y="282269"/>
                  </a:lnTo>
                  <a:lnTo>
                    <a:pt x="205569" y="304452"/>
                  </a:lnTo>
                  <a:lnTo>
                    <a:pt x="156209" y="312420"/>
                  </a:lnTo>
                  <a:lnTo>
                    <a:pt x="106850" y="304452"/>
                  </a:lnTo>
                  <a:lnTo>
                    <a:pt x="63971" y="282269"/>
                  </a:lnTo>
                  <a:lnTo>
                    <a:pt x="30150" y="248448"/>
                  </a:lnTo>
                  <a:lnTo>
                    <a:pt x="7967" y="205569"/>
                  </a:lnTo>
                  <a:lnTo>
                    <a:pt x="0" y="15621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373370" y="3534409"/>
              <a:ext cx="416559" cy="415290"/>
            </a:xfrm>
            <a:custGeom>
              <a:avLst/>
              <a:gdLst/>
              <a:ahLst/>
              <a:cxnLst/>
              <a:rect l="l" t="t" r="r" b="b"/>
              <a:pathLst>
                <a:path w="416560" h="415289">
                  <a:moveTo>
                    <a:pt x="208279" y="0"/>
                  </a:moveTo>
                  <a:lnTo>
                    <a:pt x="160513" y="5483"/>
                  </a:lnTo>
                  <a:lnTo>
                    <a:pt x="116669" y="21104"/>
                  </a:lnTo>
                  <a:lnTo>
                    <a:pt x="77997" y="45616"/>
                  </a:lnTo>
                  <a:lnTo>
                    <a:pt x="45746" y="77772"/>
                  </a:lnTo>
                  <a:lnTo>
                    <a:pt x="21164" y="116327"/>
                  </a:lnTo>
                  <a:lnTo>
                    <a:pt x="5499" y="160033"/>
                  </a:lnTo>
                  <a:lnTo>
                    <a:pt x="0" y="207644"/>
                  </a:lnTo>
                  <a:lnTo>
                    <a:pt x="5499" y="255256"/>
                  </a:lnTo>
                  <a:lnTo>
                    <a:pt x="21164" y="298962"/>
                  </a:lnTo>
                  <a:lnTo>
                    <a:pt x="45746" y="337517"/>
                  </a:lnTo>
                  <a:lnTo>
                    <a:pt x="77997" y="369673"/>
                  </a:lnTo>
                  <a:lnTo>
                    <a:pt x="116669" y="394185"/>
                  </a:lnTo>
                  <a:lnTo>
                    <a:pt x="160513" y="409806"/>
                  </a:lnTo>
                  <a:lnTo>
                    <a:pt x="208279" y="415289"/>
                  </a:lnTo>
                  <a:lnTo>
                    <a:pt x="256046" y="409806"/>
                  </a:lnTo>
                  <a:lnTo>
                    <a:pt x="299890" y="394185"/>
                  </a:lnTo>
                  <a:lnTo>
                    <a:pt x="338562" y="369673"/>
                  </a:lnTo>
                  <a:lnTo>
                    <a:pt x="370813" y="337517"/>
                  </a:lnTo>
                  <a:lnTo>
                    <a:pt x="395395" y="298962"/>
                  </a:lnTo>
                  <a:lnTo>
                    <a:pt x="411060" y="255256"/>
                  </a:lnTo>
                  <a:lnTo>
                    <a:pt x="416559" y="207644"/>
                  </a:lnTo>
                  <a:lnTo>
                    <a:pt x="411060" y="160033"/>
                  </a:lnTo>
                  <a:lnTo>
                    <a:pt x="395395" y="116327"/>
                  </a:lnTo>
                  <a:lnTo>
                    <a:pt x="370813" y="77772"/>
                  </a:lnTo>
                  <a:lnTo>
                    <a:pt x="338562" y="45616"/>
                  </a:lnTo>
                  <a:lnTo>
                    <a:pt x="299890" y="21104"/>
                  </a:lnTo>
                  <a:lnTo>
                    <a:pt x="256046" y="5483"/>
                  </a:lnTo>
                  <a:lnTo>
                    <a:pt x="208279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373370" y="3534409"/>
              <a:ext cx="416559" cy="415290"/>
            </a:xfrm>
            <a:custGeom>
              <a:avLst/>
              <a:gdLst/>
              <a:ahLst/>
              <a:cxnLst/>
              <a:rect l="l" t="t" r="r" b="b"/>
              <a:pathLst>
                <a:path w="416560" h="415289">
                  <a:moveTo>
                    <a:pt x="0" y="207644"/>
                  </a:moveTo>
                  <a:lnTo>
                    <a:pt x="5499" y="160033"/>
                  </a:lnTo>
                  <a:lnTo>
                    <a:pt x="21164" y="116327"/>
                  </a:lnTo>
                  <a:lnTo>
                    <a:pt x="45746" y="77772"/>
                  </a:lnTo>
                  <a:lnTo>
                    <a:pt x="77997" y="45616"/>
                  </a:lnTo>
                  <a:lnTo>
                    <a:pt x="116669" y="21104"/>
                  </a:lnTo>
                  <a:lnTo>
                    <a:pt x="160513" y="5483"/>
                  </a:lnTo>
                  <a:lnTo>
                    <a:pt x="208279" y="0"/>
                  </a:lnTo>
                  <a:lnTo>
                    <a:pt x="256046" y="5483"/>
                  </a:lnTo>
                  <a:lnTo>
                    <a:pt x="299890" y="21104"/>
                  </a:lnTo>
                  <a:lnTo>
                    <a:pt x="338562" y="45616"/>
                  </a:lnTo>
                  <a:lnTo>
                    <a:pt x="370813" y="77772"/>
                  </a:lnTo>
                  <a:lnTo>
                    <a:pt x="395395" y="116327"/>
                  </a:lnTo>
                  <a:lnTo>
                    <a:pt x="411060" y="160033"/>
                  </a:lnTo>
                  <a:lnTo>
                    <a:pt x="416559" y="207644"/>
                  </a:lnTo>
                  <a:lnTo>
                    <a:pt x="411060" y="255256"/>
                  </a:lnTo>
                  <a:lnTo>
                    <a:pt x="395395" y="298962"/>
                  </a:lnTo>
                  <a:lnTo>
                    <a:pt x="370813" y="337517"/>
                  </a:lnTo>
                  <a:lnTo>
                    <a:pt x="338562" y="369673"/>
                  </a:lnTo>
                  <a:lnTo>
                    <a:pt x="299890" y="394185"/>
                  </a:lnTo>
                  <a:lnTo>
                    <a:pt x="256046" y="409806"/>
                  </a:lnTo>
                  <a:lnTo>
                    <a:pt x="208279" y="415289"/>
                  </a:lnTo>
                  <a:lnTo>
                    <a:pt x="160513" y="409806"/>
                  </a:lnTo>
                  <a:lnTo>
                    <a:pt x="116669" y="394185"/>
                  </a:lnTo>
                  <a:lnTo>
                    <a:pt x="77997" y="369673"/>
                  </a:lnTo>
                  <a:lnTo>
                    <a:pt x="45746" y="337517"/>
                  </a:lnTo>
                  <a:lnTo>
                    <a:pt x="21164" y="298962"/>
                  </a:lnTo>
                  <a:lnTo>
                    <a:pt x="5499" y="255256"/>
                  </a:lnTo>
                  <a:lnTo>
                    <a:pt x="0" y="207644"/>
                  </a:lnTo>
                  <a:close/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117469" y="3938523"/>
            <a:ext cx="13582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2014-</a:t>
            </a:r>
            <a:r>
              <a:rPr sz="2400" spc="-20" dirty="0">
                <a:latin typeface="Calibri"/>
                <a:cs typeface="Calibri"/>
              </a:rPr>
              <a:t>2017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90184" y="3678173"/>
            <a:ext cx="6451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latin typeface="Calibri"/>
                <a:cs typeface="Calibri"/>
              </a:rPr>
              <a:t>2018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979919" y="2881629"/>
            <a:ext cx="549910" cy="549910"/>
            <a:chOff x="6979919" y="2881629"/>
            <a:chExt cx="549910" cy="549910"/>
          </a:xfrm>
        </p:grpSpPr>
        <p:sp>
          <p:nvSpPr>
            <p:cNvPr id="15" name="object 15"/>
            <p:cNvSpPr/>
            <p:nvPr/>
          </p:nvSpPr>
          <p:spPr>
            <a:xfrm>
              <a:off x="6986269" y="2887979"/>
              <a:ext cx="537210" cy="537210"/>
            </a:xfrm>
            <a:custGeom>
              <a:avLst/>
              <a:gdLst/>
              <a:ahLst/>
              <a:cxnLst/>
              <a:rect l="l" t="t" r="r" b="b"/>
              <a:pathLst>
                <a:path w="537209" h="537210">
                  <a:moveTo>
                    <a:pt x="268604" y="0"/>
                  </a:moveTo>
                  <a:lnTo>
                    <a:pt x="220325" y="4327"/>
                  </a:lnTo>
                  <a:lnTo>
                    <a:pt x="174884" y="16805"/>
                  </a:lnTo>
                  <a:lnTo>
                    <a:pt x="133039" y="36674"/>
                  </a:lnTo>
                  <a:lnTo>
                    <a:pt x="95550" y="63175"/>
                  </a:lnTo>
                  <a:lnTo>
                    <a:pt x="63175" y="95550"/>
                  </a:lnTo>
                  <a:lnTo>
                    <a:pt x="36674" y="133039"/>
                  </a:lnTo>
                  <a:lnTo>
                    <a:pt x="16805" y="174884"/>
                  </a:lnTo>
                  <a:lnTo>
                    <a:pt x="4327" y="220325"/>
                  </a:lnTo>
                  <a:lnTo>
                    <a:pt x="0" y="268605"/>
                  </a:lnTo>
                  <a:lnTo>
                    <a:pt x="4327" y="316884"/>
                  </a:lnTo>
                  <a:lnTo>
                    <a:pt x="16805" y="362325"/>
                  </a:lnTo>
                  <a:lnTo>
                    <a:pt x="36674" y="404170"/>
                  </a:lnTo>
                  <a:lnTo>
                    <a:pt x="63175" y="441659"/>
                  </a:lnTo>
                  <a:lnTo>
                    <a:pt x="95550" y="474034"/>
                  </a:lnTo>
                  <a:lnTo>
                    <a:pt x="133039" y="500535"/>
                  </a:lnTo>
                  <a:lnTo>
                    <a:pt x="174884" y="520404"/>
                  </a:lnTo>
                  <a:lnTo>
                    <a:pt x="220325" y="532882"/>
                  </a:lnTo>
                  <a:lnTo>
                    <a:pt x="268604" y="537210"/>
                  </a:lnTo>
                  <a:lnTo>
                    <a:pt x="316884" y="532882"/>
                  </a:lnTo>
                  <a:lnTo>
                    <a:pt x="362325" y="520404"/>
                  </a:lnTo>
                  <a:lnTo>
                    <a:pt x="404170" y="500535"/>
                  </a:lnTo>
                  <a:lnTo>
                    <a:pt x="441659" y="474034"/>
                  </a:lnTo>
                  <a:lnTo>
                    <a:pt x="474034" y="441659"/>
                  </a:lnTo>
                  <a:lnTo>
                    <a:pt x="500535" y="404170"/>
                  </a:lnTo>
                  <a:lnTo>
                    <a:pt x="520404" y="362325"/>
                  </a:lnTo>
                  <a:lnTo>
                    <a:pt x="532882" y="316884"/>
                  </a:lnTo>
                  <a:lnTo>
                    <a:pt x="537209" y="268605"/>
                  </a:lnTo>
                  <a:lnTo>
                    <a:pt x="532882" y="220325"/>
                  </a:lnTo>
                  <a:lnTo>
                    <a:pt x="520404" y="174884"/>
                  </a:lnTo>
                  <a:lnTo>
                    <a:pt x="500535" y="133039"/>
                  </a:lnTo>
                  <a:lnTo>
                    <a:pt x="474034" y="95550"/>
                  </a:lnTo>
                  <a:lnTo>
                    <a:pt x="441659" y="63175"/>
                  </a:lnTo>
                  <a:lnTo>
                    <a:pt x="404170" y="36674"/>
                  </a:lnTo>
                  <a:lnTo>
                    <a:pt x="362325" y="16805"/>
                  </a:lnTo>
                  <a:lnTo>
                    <a:pt x="316884" y="4327"/>
                  </a:lnTo>
                  <a:lnTo>
                    <a:pt x="26860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986269" y="2887979"/>
              <a:ext cx="537210" cy="537210"/>
            </a:xfrm>
            <a:custGeom>
              <a:avLst/>
              <a:gdLst/>
              <a:ahLst/>
              <a:cxnLst/>
              <a:rect l="l" t="t" r="r" b="b"/>
              <a:pathLst>
                <a:path w="537209" h="537210">
                  <a:moveTo>
                    <a:pt x="0" y="268605"/>
                  </a:moveTo>
                  <a:lnTo>
                    <a:pt x="4327" y="220325"/>
                  </a:lnTo>
                  <a:lnTo>
                    <a:pt x="16805" y="174884"/>
                  </a:lnTo>
                  <a:lnTo>
                    <a:pt x="36674" y="133039"/>
                  </a:lnTo>
                  <a:lnTo>
                    <a:pt x="63175" y="95550"/>
                  </a:lnTo>
                  <a:lnTo>
                    <a:pt x="95550" y="63175"/>
                  </a:lnTo>
                  <a:lnTo>
                    <a:pt x="133039" y="36674"/>
                  </a:lnTo>
                  <a:lnTo>
                    <a:pt x="174884" y="16805"/>
                  </a:lnTo>
                  <a:lnTo>
                    <a:pt x="220325" y="4327"/>
                  </a:lnTo>
                  <a:lnTo>
                    <a:pt x="268604" y="0"/>
                  </a:lnTo>
                  <a:lnTo>
                    <a:pt x="316884" y="4327"/>
                  </a:lnTo>
                  <a:lnTo>
                    <a:pt x="362325" y="16805"/>
                  </a:lnTo>
                  <a:lnTo>
                    <a:pt x="404170" y="36674"/>
                  </a:lnTo>
                  <a:lnTo>
                    <a:pt x="441659" y="63175"/>
                  </a:lnTo>
                  <a:lnTo>
                    <a:pt x="474034" y="95550"/>
                  </a:lnTo>
                  <a:lnTo>
                    <a:pt x="500535" y="133039"/>
                  </a:lnTo>
                  <a:lnTo>
                    <a:pt x="520404" y="174884"/>
                  </a:lnTo>
                  <a:lnTo>
                    <a:pt x="532882" y="220325"/>
                  </a:lnTo>
                  <a:lnTo>
                    <a:pt x="537209" y="268605"/>
                  </a:lnTo>
                  <a:lnTo>
                    <a:pt x="532882" y="316884"/>
                  </a:lnTo>
                  <a:lnTo>
                    <a:pt x="520404" y="362325"/>
                  </a:lnTo>
                  <a:lnTo>
                    <a:pt x="500535" y="404170"/>
                  </a:lnTo>
                  <a:lnTo>
                    <a:pt x="474034" y="441659"/>
                  </a:lnTo>
                  <a:lnTo>
                    <a:pt x="441659" y="474034"/>
                  </a:lnTo>
                  <a:lnTo>
                    <a:pt x="404170" y="500535"/>
                  </a:lnTo>
                  <a:lnTo>
                    <a:pt x="362325" y="520404"/>
                  </a:lnTo>
                  <a:lnTo>
                    <a:pt x="316884" y="532882"/>
                  </a:lnTo>
                  <a:lnTo>
                    <a:pt x="268604" y="537210"/>
                  </a:lnTo>
                  <a:lnTo>
                    <a:pt x="220325" y="532882"/>
                  </a:lnTo>
                  <a:lnTo>
                    <a:pt x="174884" y="520404"/>
                  </a:lnTo>
                  <a:lnTo>
                    <a:pt x="133039" y="500535"/>
                  </a:lnTo>
                  <a:lnTo>
                    <a:pt x="95550" y="474034"/>
                  </a:lnTo>
                  <a:lnTo>
                    <a:pt x="63175" y="441659"/>
                  </a:lnTo>
                  <a:lnTo>
                    <a:pt x="36674" y="404170"/>
                  </a:lnTo>
                  <a:lnTo>
                    <a:pt x="16805" y="362325"/>
                  </a:lnTo>
                  <a:lnTo>
                    <a:pt x="4327" y="316884"/>
                  </a:lnTo>
                  <a:lnTo>
                    <a:pt x="0" y="26860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7528179" y="3092703"/>
            <a:ext cx="6451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latin typeface="Calibri"/>
                <a:cs typeface="Calibri"/>
              </a:rPr>
              <a:t>2020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8639809" y="2451100"/>
            <a:ext cx="698500" cy="697230"/>
            <a:chOff x="8639809" y="2451100"/>
            <a:chExt cx="698500" cy="697230"/>
          </a:xfrm>
        </p:grpSpPr>
        <p:sp>
          <p:nvSpPr>
            <p:cNvPr id="19" name="object 19"/>
            <p:cNvSpPr/>
            <p:nvPr/>
          </p:nvSpPr>
          <p:spPr>
            <a:xfrm>
              <a:off x="8646159" y="2457450"/>
              <a:ext cx="685800" cy="684530"/>
            </a:xfrm>
            <a:custGeom>
              <a:avLst/>
              <a:gdLst/>
              <a:ahLst/>
              <a:cxnLst/>
              <a:rect l="l" t="t" r="r" b="b"/>
              <a:pathLst>
                <a:path w="685800" h="684530">
                  <a:moveTo>
                    <a:pt x="342900" y="0"/>
                  </a:moveTo>
                  <a:lnTo>
                    <a:pt x="296375" y="3125"/>
                  </a:lnTo>
                  <a:lnTo>
                    <a:pt x="251751" y="12229"/>
                  </a:lnTo>
                  <a:lnTo>
                    <a:pt x="209436" y="26904"/>
                  </a:lnTo>
                  <a:lnTo>
                    <a:pt x="169841" y="46740"/>
                  </a:lnTo>
                  <a:lnTo>
                    <a:pt x="133373" y="71330"/>
                  </a:lnTo>
                  <a:lnTo>
                    <a:pt x="100441" y="100266"/>
                  </a:lnTo>
                  <a:lnTo>
                    <a:pt x="71454" y="133139"/>
                  </a:lnTo>
                  <a:lnTo>
                    <a:pt x="46820" y="169540"/>
                  </a:lnTo>
                  <a:lnTo>
                    <a:pt x="26949" y="209061"/>
                  </a:lnTo>
                  <a:lnTo>
                    <a:pt x="12250" y="251295"/>
                  </a:lnTo>
                  <a:lnTo>
                    <a:pt x="3130" y="295832"/>
                  </a:lnTo>
                  <a:lnTo>
                    <a:pt x="0" y="342264"/>
                  </a:lnTo>
                  <a:lnTo>
                    <a:pt x="3130" y="388697"/>
                  </a:lnTo>
                  <a:lnTo>
                    <a:pt x="12250" y="433234"/>
                  </a:lnTo>
                  <a:lnTo>
                    <a:pt x="26949" y="475468"/>
                  </a:lnTo>
                  <a:lnTo>
                    <a:pt x="46820" y="514989"/>
                  </a:lnTo>
                  <a:lnTo>
                    <a:pt x="71454" y="551390"/>
                  </a:lnTo>
                  <a:lnTo>
                    <a:pt x="100441" y="584263"/>
                  </a:lnTo>
                  <a:lnTo>
                    <a:pt x="133373" y="613199"/>
                  </a:lnTo>
                  <a:lnTo>
                    <a:pt x="169841" y="637789"/>
                  </a:lnTo>
                  <a:lnTo>
                    <a:pt x="209436" y="657625"/>
                  </a:lnTo>
                  <a:lnTo>
                    <a:pt x="251751" y="672300"/>
                  </a:lnTo>
                  <a:lnTo>
                    <a:pt x="296375" y="681404"/>
                  </a:lnTo>
                  <a:lnTo>
                    <a:pt x="342900" y="684529"/>
                  </a:lnTo>
                  <a:lnTo>
                    <a:pt x="389424" y="681404"/>
                  </a:lnTo>
                  <a:lnTo>
                    <a:pt x="434048" y="672300"/>
                  </a:lnTo>
                  <a:lnTo>
                    <a:pt x="476363" y="657625"/>
                  </a:lnTo>
                  <a:lnTo>
                    <a:pt x="515958" y="637789"/>
                  </a:lnTo>
                  <a:lnTo>
                    <a:pt x="552426" y="613199"/>
                  </a:lnTo>
                  <a:lnTo>
                    <a:pt x="585358" y="584263"/>
                  </a:lnTo>
                  <a:lnTo>
                    <a:pt x="614345" y="551390"/>
                  </a:lnTo>
                  <a:lnTo>
                    <a:pt x="638979" y="514989"/>
                  </a:lnTo>
                  <a:lnTo>
                    <a:pt x="658850" y="475468"/>
                  </a:lnTo>
                  <a:lnTo>
                    <a:pt x="673549" y="433234"/>
                  </a:lnTo>
                  <a:lnTo>
                    <a:pt x="682669" y="388697"/>
                  </a:lnTo>
                  <a:lnTo>
                    <a:pt x="685800" y="342264"/>
                  </a:lnTo>
                  <a:lnTo>
                    <a:pt x="682669" y="295832"/>
                  </a:lnTo>
                  <a:lnTo>
                    <a:pt x="673549" y="251295"/>
                  </a:lnTo>
                  <a:lnTo>
                    <a:pt x="658850" y="209061"/>
                  </a:lnTo>
                  <a:lnTo>
                    <a:pt x="638979" y="169540"/>
                  </a:lnTo>
                  <a:lnTo>
                    <a:pt x="614345" y="133139"/>
                  </a:lnTo>
                  <a:lnTo>
                    <a:pt x="585358" y="100266"/>
                  </a:lnTo>
                  <a:lnTo>
                    <a:pt x="552426" y="71330"/>
                  </a:lnTo>
                  <a:lnTo>
                    <a:pt x="515958" y="46740"/>
                  </a:lnTo>
                  <a:lnTo>
                    <a:pt x="476363" y="26904"/>
                  </a:lnTo>
                  <a:lnTo>
                    <a:pt x="434048" y="12229"/>
                  </a:lnTo>
                  <a:lnTo>
                    <a:pt x="389424" y="3125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646159" y="2457450"/>
              <a:ext cx="685800" cy="684530"/>
            </a:xfrm>
            <a:custGeom>
              <a:avLst/>
              <a:gdLst/>
              <a:ahLst/>
              <a:cxnLst/>
              <a:rect l="l" t="t" r="r" b="b"/>
              <a:pathLst>
                <a:path w="685800" h="684530">
                  <a:moveTo>
                    <a:pt x="0" y="342264"/>
                  </a:moveTo>
                  <a:lnTo>
                    <a:pt x="3130" y="295832"/>
                  </a:lnTo>
                  <a:lnTo>
                    <a:pt x="12250" y="251295"/>
                  </a:lnTo>
                  <a:lnTo>
                    <a:pt x="26949" y="209061"/>
                  </a:lnTo>
                  <a:lnTo>
                    <a:pt x="46820" y="169540"/>
                  </a:lnTo>
                  <a:lnTo>
                    <a:pt x="71454" y="133139"/>
                  </a:lnTo>
                  <a:lnTo>
                    <a:pt x="100441" y="100266"/>
                  </a:lnTo>
                  <a:lnTo>
                    <a:pt x="133373" y="71330"/>
                  </a:lnTo>
                  <a:lnTo>
                    <a:pt x="169841" y="46740"/>
                  </a:lnTo>
                  <a:lnTo>
                    <a:pt x="209436" y="26904"/>
                  </a:lnTo>
                  <a:lnTo>
                    <a:pt x="251751" y="12229"/>
                  </a:lnTo>
                  <a:lnTo>
                    <a:pt x="296375" y="3125"/>
                  </a:lnTo>
                  <a:lnTo>
                    <a:pt x="342900" y="0"/>
                  </a:lnTo>
                  <a:lnTo>
                    <a:pt x="389424" y="3125"/>
                  </a:lnTo>
                  <a:lnTo>
                    <a:pt x="434048" y="12229"/>
                  </a:lnTo>
                  <a:lnTo>
                    <a:pt x="476363" y="26904"/>
                  </a:lnTo>
                  <a:lnTo>
                    <a:pt x="515958" y="46740"/>
                  </a:lnTo>
                  <a:lnTo>
                    <a:pt x="552426" y="71330"/>
                  </a:lnTo>
                  <a:lnTo>
                    <a:pt x="585358" y="100266"/>
                  </a:lnTo>
                  <a:lnTo>
                    <a:pt x="614345" y="133139"/>
                  </a:lnTo>
                  <a:lnTo>
                    <a:pt x="638979" y="169540"/>
                  </a:lnTo>
                  <a:lnTo>
                    <a:pt x="658850" y="209061"/>
                  </a:lnTo>
                  <a:lnTo>
                    <a:pt x="673549" y="251295"/>
                  </a:lnTo>
                  <a:lnTo>
                    <a:pt x="682669" y="295832"/>
                  </a:lnTo>
                  <a:lnTo>
                    <a:pt x="685800" y="342264"/>
                  </a:lnTo>
                  <a:lnTo>
                    <a:pt x="682669" y="388697"/>
                  </a:lnTo>
                  <a:lnTo>
                    <a:pt x="673549" y="433234"/>
                  </a:lnTo>
                  <a:lnTo>
                    <a:pt x="658850" y="475468"/>
                  </a:lnTo>
                  <a:lnTo>
                    <a:pt x="638979" y="514989"/>
                  </a:lnTo>
                  <a:lnTo>
                    <a:pt x="614345" y="551390"/>
                  </a:lnTo>
                  <a:lnTo>
                    <a:pt x="585358" y="584263"/>
                  </a:lnTo>
                  <a:lnTo>
                    <a:pt x="552426" y="613199"/>
                  </a:lnTo>
                  <a:lnTo>
                    <a:pt x="515958" y="637789"/>
                  </a:lnTo>
                  <a:lnTo>
                    <a:pt x="476363" y="657625"/>
                  </a:lnTo>
                  <a:lnTo>
                    <a:pt x="434048" y="672300"/>
                  </a:lnTo>
                  <a:lnTo>
                    <a:pt x="389424" y="681404"/>
                  </a:lnTo>
                  <a:lnTo>
                    <a:pt x="342900" y="684529"/>
                  </a:lnTo>
                  <a:lnTo>
                    <a:pt x="296375" y="681404"/>
                  </a:lnTo>
                  <a:lnTo>
                    <a:pt x="251751" y="672300"/>
                  </a:lnTo>
                  <a:lnTo>
                    <a:pt x="209436" y="657625"/>
                  </a:lnTo>
                  <a:lnTo>
                    <a:pt x="169841" y="637789"/>
                  </a:lnTo>
                  <a:lnTo>
                    <a:pt x="133373" y="613199"/>
                  </a:lnTo>
                  <a:lnTo>
                    <a:pt x="100441" y="584263"/>
                  </a:lnTo>
                  <a:lnTo>
                    <a:pt x="71454" y="551390"/>
                  </a:lnTo>
                  <a:lnTo>
                    <a:pt x="46820" y="514989"/>
                  </a:lnTo>
                  <a:lnTo>
                    <a:pt x="26949" y="475468"/>
                  </a:lnTo>
                  <a:lnTo>
                    <a:pt x="12250" y="433234"/>
                  </a:lnTo>
                  <a:lnTo>
                    <a:pt x="3130" y="388697"/>
                  </a:lnTo>
                  <a:lnTo>
                    <a:pt x="0" y="342264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9340595" y="2734627"/>
            <a:ext cx="64516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latin typeface="Calibri"/>
                <a:cs typeface="Calibri"/>
              </a:rPr>
              <a:t>2021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34059" y="2725420"/>
            <a:ext cx="1920239" cy="2030730"/>
          </a:xfrm>
          <a:prstGeom prst="rect">
            <a:avLst/>
          </a:prstGeom>
          <a:solidFill>
            <a:srgbClr val="274F77"/>
          </a:solidFill>
        </p:spPr>
        <p:txBody>
          <a:bodyPr vert="horz" wrap="square" lIns="0" tIns="31750" rIns="0" bIns="0" rtlCol="0">
            <a:spAutoFit/>
          </a:bodyPr>
          <a:lstStyle/>
          <a:p>
            <a:pPr marL="155575" marR="146685" algn="ctr">
              <a:lnSpc>
                <a:spcPct val="100000"/>
              </a:lnSpc>
              <a:spcBef>
                <a:spcPts val="25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SAK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ETAP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berlaku efektif.</a:t>
            </a:r>
            <a:endParaRPr sz="1800">
              <a:latin typeface="Calibri"/>
              <a:cs typeface="Calibri"/>
            </a:endParaRPr>
          </a:p>
          <a:p>
            <a:pPr marL="109220" marR="101600"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Intensi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awal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untuk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meningkatkan keterbukaan informasi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laporan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keuangan</a:t>
            </a:r>
            <a:r>
              <a:rPr sz="1800" spc="2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UMKM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404359" y="4532629"/>
            <a:ext cx="2353310" cy="2030730"/>
          </a:xfrm>
          <a:prstGeom prst="rect">
            <a:avLst/>
          </a:prstGeom>
          <a:solidFill>
            <a:srgbClr val="274F77"/>
          </a:solidFill>
        </p:spPr>
        <p:txBody>
          <a:bodyPr vert="horz" wrap="square" lIns="0" tIns="32384" rIns="0" bIns="0" rtlCol="0">
            <a:spAutoFit/>
          </a:bodyPr>
          <a:lstStyle/>
          <a:p>
            <a:pPr marL="115570" marR="108585" algn="ctr">
              <a:lnSpc>
                <a:spcPct val="100000"/>
              </a:lnSpc>
              <a:spcBef>
                <a:spcPts val="254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Komitmen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reviu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komprehensif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SAK </a:t>
            </a:r>
            <a:r>
              <a:rPr sz="1800" spc="-75" dirty="0">
                <a:solidFill>
                  <a:srgbClr val="FFFFFF"/>
                </a:solidFill>
                <a:latin typeface="Calibri"/>
                <a:cs typeface="Calibri"/>
              </a:rPr>
              <a:t>ETAP.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Dimulai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dengan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kajian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riset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pada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tahun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2017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terbit </a:t>
            </a:r>
            <a:r>
              <a:rPr sz="1800" i="1" dirty="0">
                <a:solidFill>
                  <a:srgbClr val="FFFFFF"/>
                </a:solidFill>
                <a:latin typeface="Calibri"/>
                <a:cs typeface="Calibri"/>
              </a:rPr>
              <a:t>discussion</a:t>
            </a:r>
            <a:r>
              <a:rPr sz="1800" i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FFFFFF"/>
                </a:solidFill>
                <a:latin typeface="Calibri"/>
                <a:cs typeface="Calibri"/>
              </a:rPr>
              <a:t>paper</a:t>
            </a:r>
            <a:r>
              <a:rPr sz="1800" i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untuk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merevisi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SAK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ETAP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252470" y="2033270"/>
            <a:ext cx="1964689" cy="1200150"/>
          </a:xfrm>
          <a:prstGeom prst="rect">
            <a:avLst/>
          </a:prstGeom>
          <a:solidFill>
            <a:srgbClr val="274F77"/>
          </a:solidFill>
        </p:spPr>
        <p:txBody>
          <a:bodyPr vert="horz" wrap="square" lIns="0" tIns="31750" rIns="0" bIns="0" rtlCol="0">
            <a:spAutoFit/>
          </a:bodyPr>
          <a:lstStyle/>
          <a:p>
            <a:pPr marL="223520" marR="216535" algn="ctr">
              <a:lnSpc>
                <a:spcPct val="100000"/>
              </a:lnSpc>
              <a:spcBef>
                <a:spcPts val="25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SAK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EMKM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yang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diterbitkan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di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2016,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berlaku efektif.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589519" y="3840479"/>
            <a:ext cx="1880870" cy="923290"/>
          </a:xfrm>
          <a:prstGeom prst="rect">
            <a:avLst/>
          </a:prstGeom>
          <a:solidFill>
            <a:srgbClr val="274F77"/>
          </a:solidFill>
        </p:spPr>
        <p:txBody>
          <a:bodyPr vert="horz" wrap="square" lIns="0" tIns="31750" rIns="0" bIns="0" rtlCol="0">
            <a:spAutoFit/>
          </a:bodyPr>
          <a:lstStyle/>
          <a:p>
            <a:pPr marL="321945" marR="150495" indent="-163195">
              <a:lnSpc>
                <a:spcPct val="100000"/>
              </a:lnSpc>
              <a:spcBef>
                <a:spcPts val="25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Pengesahan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Draf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Eksposur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SAK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Entitas</a:t>
            </a:r>
            <a:r>
              <a:rPr sz="18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Privat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326880" y="1109980"/>
            <a:ext cx="1651000" cy="923290"/>
          </a:xfrm>
          <a:prstGeom prst="rect">
            <a:avLst/>
          </a:prstGeom>
          <a:solidFill>
            <a:srgbClr val="274F77"/>
          </a:solidFill>
        </p:spPr>
        <p:txBody>
          <a:bodyPr vert="horz" wrap="square" lIns="0" tIns="31750" rIns="0" bIns="0" rtlCol="0">
            <a:spAutoFit/>
          </a:bodyPr>
          <a:lstStyle/>
          <a:p>
            <a:pPr marL="267335" marR="260985" algn="ctr">
              <a:lnSpc>
                <a:spcPct val="100000"/>
              </a:lnSpc>
              <a:spcBef>
                <a:spcPts val="250"/>
              </a:spcBef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Pengesahan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SAK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Entitas Privat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2654935" y="1580197"/>
            <a:ext cx="9215755" cy="4872990"/>
            <a:chOff x="2654935" y="1580197"/>
            <a:chExt cx="9215755" cy="4872990"/>
          </a:xfrm>
        </p:grpSpPr>
        <p:sp>
          <p:nvSpPr>
            <p:cNvPr id="28" name="object 28"/>
            <p:cNvSpPr/>
            <p:nvPr/>
          </p:nvSpPr>
          <p:spPr>
            <a:xfrm>
              <a:off x="2654935" y="1594485"/>
              <a:ext cx="6672580" cy="3996690"/>
            </a:xfrm>
            <a:custGeom>
              <a:avLst/>
              <a:gdLst/>
              <a:ahLst/>
              <a:cxnLst/>
              <a:rect l="l" t="t" r="r" b="b"/>
              <a:pathLst>
                <a:path w="6672580" h="3996690">
                  <a:moveTo>
                    <a:pt x="334009" y="3827399"/>
                  </a:moveTo>
                  <a:lnTo>
                    <a:pt x="334009" y="2948940"/>
                  </a:lnTo>
                </a:path>
                <a:path w="6672580" h="3996690">
                  <a:moveTo>
                    <a:pt x="0" y="2948940"/>
                  </a:moveTo>
                  <a:lnTo>
                    <a:pt x="333628" y="2948940"/>
                  </a:lnTo>
                </a:path>
                <a:path w="6672580" h="3996690">
                  <a:moveTo>
                    <a:pt x="1417319" y="3988689"/>
                  </a:moveTo>
                  <a:lnTo>
                    <a:pt x="1417319" y="3110229"/>
                  </a:lnTo>
                </a:path>
                <a:path w="6672580" h="3996690">
                  <a:moveTo>
                    <a:pt x="1417319" y="3996690"/>
                  </a:moveTo>
                  <a:lnTo>
                    <a:pt x="1750949" y="3996690"/>
                  </a:lnTo>
                </a:path>
                <a:path w="6672580" h="3996690">
                  <a:moveTo>
                    <a:pt x="2914650" y="1960499"/>
                  </a:moveTo>
                  <a:lnTo>
                    <a:pt x="2914650" y="1082039"/>
                  </a:lnTo>
                </a:path>
                <a:path w="6672580" h="3996690">
                  <a:moveTo>
                    <a:pt x="2579369" y="1098550"/>
                  </a:moveTo>
                  <a:lnTo>
                    <a:pt x="2912999" y="1098550"/>
                  </a:lnTo>
                </a:path>
                <a:path w="6672580" h="3996690">
                  <a:moveTo>
                    <a:pt x="4618990" y="2685669"/>
                  </a:moveTo>
                  <a:lnTo>
                    <a:pt x="4618990" y="1807210"/>
                  </a:lnTo>
                </a:path>
                <a:path w="6672580" h="3996690">
                  <a:moveTo>
                    <a:pt x="4602480" y="2705100"/>
                  </a:moveTo>
                  <a:lnTo>
                    <a:pt x="4936109" y="2705100"/>
                  </a:lnTo>
                </a:path>
                <a:path w="6672580" h="3996690">
                  <a:moveTo>
                    <a:pt x="6338570" y="878459"/>
                  </a:moveTo>
                  <a:lnTo>
                    <a:pt x="6338570" y="0"/>
                  </a:lnTo>
                </a:path>
                <a:path w="6672580" h="3996690">
                  <a:moveTo>
                    <a:pt x="6338570" y="0"/>
                  </a:moveTo>
                  <a:lnTo>
                    <a:pt x="6672198" y="0"/>
                  </a:lnTo>
                </a:path>
              </a:pathLst>
            </a:custGeom>
            <a:ln w="28575">
              <a:solidFill>
                <a:srgbClr val="274F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237730" y="5125719"/>
              <a:ext cx="4632960" cy="1327150"/>
            </a:xfrm>
            <a:custGeom>
              <a:avLst/>
              <a:gdLst/>
              <a:ahLst/>
              <a:cxnLst/>
              <a:rect l="l" t="t" r="r" b="b"/>
              <a:pathLst>
                <a:path w="4632959" h="1327150">
                  <a:moveTo>
                    <a:pt x="4411726" y="0"/>
                  </a:moveTo>
                  <a:lnTo>
                    <a:pt x="221234" y="0"/>
                  </a:lnTo>
                  <a:lnTo>
                    <a:pt x="176650" y="4495"/>
                  </a:lnTo>
                  <a:lnTo>
                    <a:pt x="135124" y="17387"/>
                  </a:lnTo>
                  <a:lnTo>
                    <a:pt x="97544" y="37785"/>
                  </a:lnTo>
                  <a:lnTo>
                    <a:pt x="64801" y="64801"/>
                  </a:lnTo>
                  <a:lnTo>
                    <a:pt x="37785" y="97544"/>
                  </a:lnTo>
                  <a:lnTo>
                    <a:pt x="17387" y="135124"/>
                  </a:lnTo>
                  <a:lnTo>
                    <a:pt x="4495" y="176650"/>
                  </a:lnTo>
                  <a:lnTo>
                    <a:pt x="0" y="221233"/>
                  </a:lnTo>
                  <a:lnTo>
                    <a:pt x="0" y="1105954"/>
                  </a:lnTo>
                  <a:lnTo>
                    <a:pt x="4495" y="1150532"/>
                  </a:lnTo>
                  <a:lnTo>
                    <a:pt x="17387" y="1192052"/>
                  </a:lnTo>
                  <a:lnTo>
                    <a:pt x="37785" y="1229626"/>
                  </a:lnTo>
                  <a:lnTo>
                    <a:pt x="64801" y="1262362"/>
                  </a:lnTo>
                  <a:lnTo>
                    <a:pt x="97544" y="1289372"/>
                  </a:lnTo>
                  <a:lnTo>
                    <a:pt x="135124" y="1309767"/>
                  </a:lnTo>
                  <a:lnTo>
                    <a:pt x="176650" y="1322656"/>
                  </a:lnTo>
                  <a:lnTo>
                    <a:pt x="221234" y="1327149"/>
                  </a:lnTo>
                  <a:lnTo>
                    <a:pt x="4411726" y="1327149"/>
                  </a:lnTo>
                  <a:lnTo>
                    <a:pt x="4456309" y="1322656"/>
                  </a:lnTo>
                  <a:lnTo>
                    <a:pt x="4497835" y="1309767"/>
                  </a:lnTo>
                  <a:lnTo>
                    <a:pt x="4535415" y="1289372"/>
                  </a:lnTo>
                  <a:lnTo>
                    <a:pt x="4568158" y="1262362"/>
                  </a:lnTo>
                  <a:lnTo>
                    <a:pt x="4595174" y="1229626"/>
                  </a:lnTo>
                  <a:lnTo>
                    <a:pt x="4615572" y="1192052"/>
                  </a:lnTo>
                  <a:lnTo>
                    <a:pt x="4628464" y="1150532"/>
                  </a:lnTo>
                  <a:lnTo>
                    <a:pt x="4632960" y="1105954"/>
                  </a:lnTo>
                  <a:lnTo>
                    <a:pt x="4632960" y="221233"/>
                  </a:lnTo>
                  <a:lnTo>
                    <a:pt x="4628464" y="176650"/>
                  </a:lnTo>
                  <a:lnTo>
                    <a:pt x="4615572" y="135124"/>
                  </a:lnTo>
                  <a:lnTo>
                    <a:pt x="4595174" y="97544"/>
                  </a:lnTo>
                  <a:lnTo>
                    <a:pt x="4568158" y="64801"/>
                  </a:lnTo>
                  <a:lnTo>
                    <a:pt x="4535415" y="37785"/>
                  </a:lnTo>
                  <a:lnTo>
                    <a:pt x="4497835" y="17387"/>
                  </a:lnTo>
                  <a:lnTo>
                    <a:pt x="4456309" y="4495"/>
                  </a:lnTo>
                  <a:lnTo>
                    <a:pt x="4411726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7661909" y="5204777"/>
            <a:ext cx="378587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TANGGAL</a:t>
            </a:r>
            <a:r>
              <a:rPr sz="24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EFEKTIF</a:t>
            </a:r>
            <a:endParaRPr sz="240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  <a:spcBef>
                <a:spcPts val="5"/>
              </a:spcBef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24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JANUARI</a:t>
            </a:r>
            <a:r>
              <a:rPr sz="24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FFFFFF"/>
                </a:solidFill>
                <a:latin typeface="Calibri"/>
                <a:cs typeface="Calibri"/>
              </a:rPr>
              <a:t>2025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Penerapan</a:t>
            </a:r>
            <a:r>
              <a:rPr sz="24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dini</a:t>
            </a:r>
            <a:r>
              <a:rPr sz="24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diperkenankan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721083" y="273050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001F5F"/>
                </a:solidFill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927985" y="3492"/>
            <a:ext cx="447294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8150" marR="5080" indent="-425450">
              <a:lnSpc>
                <a:spcPct val="100000"/>
              </a:lnSpc>
              <a:spcBef>
                <a:spcPts val="100"/>
              </a:spcBef>
            </a:pPr>
            <a:r>
              <a:rPr sz="3600" b="0" i="0" dirty="0">
                <a:solidFill>
                  <a:srgbClr val="001F5F"/>
                </a:solidFill>
                <a:latin typeface="Calibri Light"/>
                <a:cs typeface="Calibri Light"/>
              </a:rPr>
              <a:t>Mengapa</a:t>
            </a:r>
            <a:r>
              <a:rPr sz="3600" b="0" i="0" spc="-130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3600" b="0" i="0" spc="-10" dirty="0">
                <a:solidFill>
                  <a:srgbClr val="001F5F"/>
                </a:solidFill>
                <a:latin typeface="Calibri Light"/>
                <a:cs typeface="Calibri Light"/>
              </a:rPr>
              <a:t>Menggunakan Judul</a:t>
            </a:r>
            <a:r>
              <a:rPr sz="3600" b="0" i="0" spc="-170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3600" b="0" i="0" spc="-35" dirty="0">
                <a:solidFill>
                  <a:srgbClr val="001F5F"/>
                </a:solidFill>
                <a:latin typeface="Calibri Light"/>
                <a:cs typeface="Calibri Light"/>
              </a:rPr>
              <a:t>Entitas</a:t>
            </a:r>
            <a:r>
              <a:rPr sz="3600" b="0" i="0" spc="-165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3600" b="0" i="0" spc="-10" dirty="0">
                <a:solidFill>
                  <a:srgbClr val="001F5F"/>
                </a:solidFill>
                <a:latin typeface="Calibri Light"/>
                <a:cs typeface="Calibri Light"/>
              </a:rPr>
              <a:t>Privat?</a:t>
            </a:r>
            <a:endParaRPr sz="3600">
              <a:latin typeface="Calibri Light"/>
              <a:cs typeface="Calibri Ligh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92429" y="1643379"/>
            <a:ext cx="11355070" cy="579120"/>
          </a:xfrm>
          <a:custGeom>
            <a:avLst/>
            <a:gdLst/>
            <a:ahLst/>
            <a:cxnLst/>
            <a:rect l="l" t="t" r="r" b="b"/>
            <a:pathLst>
              <a:path w="11355070" h="579119">
                <a:moveTo>
                  <a:pt x="11258550" y="0"/>
                </a:moveTo>
                <a:lnTo>
                  <a:pt x="96520" y="0"/>
                </a:lnTo>
                <a:lnTo>
                  <a:pt x="58952" y="7580"/>
                </a:lnTo>
                <a:lnTo>
                  <a:pt x="28271" y="28257"/>
                </a:lnTo>
                <a:lnTo>
                  <a:pt x="7585" y="58935"/>
                </a:lnTo>
                <a:lnTo>
                  <a:pt x="0" y="96520"/>
                </a:lnTo>
                <a:lnTo>
                  <a:pt x="0" y="482600"/>
                </a:lnTo>
                <a:lnTo>
                  <a:pt x="7585" y="520184"/>
                </a:lnTo>
                <a:lnTo>
                  <a:pt x="28271" y="550862"/>
                </a:lnTo>
                <a:lnTo>
                  <a:pt x="58952" y="571539"/>
                </a:lnTo>
                <a:lnTo>
                  <a:pt x="96520" y="579120"/>
                </a:lnTo>
                <a:lnTo>
                  <a:pt x="11258550" y="579120"/>
                </a:lnTo>
                <a:lnTo>
                  <a:pt x="11296134" y="571539"/>
                </a:lnTo>
                <a:lnTo>
                  <a:pt x="11326812" y="550862"/>
                </a:lnTo>
                <a:lnTo>
                  <a:pt x="11347489" y="520184"/>
                </a:lnTo>
                <a:lnTo>
                  <a:pt x="11355070" y="482600"/>
                </a:lnTo>
                <a:lnTo>
                  <a:pt x="11355070" y="96520"/>
                </a:lnTo>
                <a:lnTo>
                  <a:pt x="11347489" y="58935"/>
                </a:lnTo>
                <a:lnTo>
                  <a:pt x="11326812" y="28257"/>
                </a:lnTo>
                <a:lnTo>
                  <a:pt x="11296134" y="7580"/>
                </a:lnTo>
                <a:lnTo>
                  <a:pt x="11258550" y="0"/>
                </a:lnTo>
                <a:close/>
              </a:path>
            </a:pathLst>
          </a:custGeom>
          <a:solidFill>
            <a:srgbClr val="274F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98792" y="1682496"/>
            <a:ext cx="8290559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‘Entitas</a:t>
            </a:r>
            <a:r>
              <a:rPr sz="2800" b="1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privat’</a:t>
            </a:r>
            <a:r>
              <a:rPr sz="28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sebagai</a:t>
            </a:r>
            <a:r>
              <a:rPr sz="28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bentuk</a:t>
            </a:r>
            <a:r>
              <a:rPr sz="28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negasi</a:t>
            </a:r>
            <a:r>
              <a:rPr sz="2800"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dari</a:t>
            </a:r>
            <a:r>
              <a:rPr sz="28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Calibri"/>
                <a:cs typeface="Calibri"/>
              </a:rPr>
              <a:t>‘entitas</a:t>
            </a:r>
            <a:r>
              <a:rPr sz="28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publik’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213610" y="3657600"/>
            <a:ext cx="9563100" cy="2009139"/>
          </a:xfrm>
          <a:custGeom>
            <a:avLst/>
            <a:gdLst/>
            <a:ahLst/>
            <a:cxnLst/>
            <a:rect l="l" t="t" r="r" b="b"/>
            <a:pathLst>
              <a:path w="9563100" h="2009139">
                <a:moveTo>
                  <a:pt x="9228200" y="0"/>
                </a:moveTo>
                <a:lnTo>
                  <a:pt x="334898" y="0"/>
                </a:lnTo>
                <a:lnTo>
                  <a:pt x="285420" y="3632"/>
                </a:lnTo>
                <a:lnTo>
                  <a:pt x="238193" y="14183"/>
                </a:lnTo>
                <a:lnTo>
                  <a:pt x="193734" y="31134"/>
                </a:lnTo>
                <a:lnTo>
                  <a:pt x="152564" y="53966"/>
                </a:lnTo>
                <a:lnTo>
                  <a:pt x="115199" y="82161"/>
                </a:lnTo>
                <a:lnTo>
                  <a:pt x="82161" y="115199"/>
                </a:lnTo>
                <a:lnTo>
                  <a:pt x="53966" y="152564"/>
                </a:lnTo>
                <a:lnTo>
                  <a:pt x="31134" y="193734"/>
                </a:lnTo>
                <a:lnTo>
                  <a:pt x="14183" y="238193"/>
                </a:lnTo>
                <a:lnTo>
                  <a:pt x="3632" y="285420"/>
                </a:lnTo>
                <a:lnTo>
                  <a:pt x="0" y="334899"/>
                </a:lnTo>
                <a:lnTo>
                  <a:pt x="0" y="1674240"/>
                </a:lnTo>
                <a:lnTo>
                  <a:pt x="3632" y="1723719"/>
                </a:lnTo>
                <a:lnTo>
                  <a:pt x="14183" y="1770946"/>
                </a:lnTo>
                <a:lnTo>
                  <a:pt x="31134" y="1815405"/>
                </a:lnTo>
                <a:lnTo>
                  <a:pt x="53966" y="1856575"/>
                </a:lnTo>
                <a:lnTo>
                  <a:pt x="82161" y="1893940"/>
                </a:lnTo>
                <a:lnTo>
                  <a:pt x="115199" y="1926978"/>
                </a:lnTo>
                <a:lnTo>
                  <a:pt x="152564" y="1955173"/>
                </a:lnTo>
                <a:lnTo>
                  <a:pt x="193734" y="1978005"/>
                </a:lnTo>
                <a:lnTo>
                  <a:pt x="238193" y="1994956"/>
                </a:lnTo>
                <a:lnTo>
                  <a:pt x="285420" y="2005507"/>
                </a:lnTo>
                <a:lnTo>
                  <a:pt x="334898" y="2009139"/>
                </a:lnTo>
                <a:lnTo>
                  <a:pt x="9228200" y="2009139"/>
                </a:lnTo>
                <a:lnTo>
                  <a:pt x="9277679" y="2005507"/>
                </a:lnTo>
                <a:lnTo>
                  <a:pt x="9324906" y="1994956"/>
                </a:lnTo>
                <a:lnTo>
                  <a:pt x="9369365" y="1978005"/>
                </a:lnTo>
                <a:lnTo>
                  <a:pt x="9410535" y="1955173"/>
                </a:lnTo>
                <a:lnTo>
                  <a:pt x="9447900" y="1926978"/>
                </a:lnTo>
                <a:lnTo>
                  <a:pt x="9480938" y="1893940"/>
                </a:lnTo>
                <a:lnTo>
                  <a:pt x="9509133" y="1856575"/>
                </a:lnTo>
                <a:lnTo>
                  <a:pt x="9531965" y="1815405"/>
                </a:lnTo>
                <a:lnTo>
                  <a:pt x="9548916" y="1770946"/>
                </a:lnTo>
                <a:lnTo>
                  <a:pt x="9559467" y="1723719"/>
                </a:lnTo>
                <a:lnTo>
                  <a:pt x="9563100" y="1674240"/>
                </a:lnTo>
                <a:lnTo>
                  <a:pt x="9563100" y="334899"/>
                </a:lnTo>
                <a:lnTo>
                  <a:pt x="9559467" y="285420"/>
                </a:lnTo>
                <a:lnTo>
                  <a:pt x="9548916" y="238193"/>
                </a:lnTo>
                <a:lnTo>
                  <a:pt x="9531965" y="193734"/>
                </a:lnTo>
                <a:lnTo>
                  <a:pt x="9509133" y="152564"/>
                </a:lnTo>
                <a:lnTo>
                  <a:pt x="9480938" y="115199"/>
                </a:lnTo>
                <a:lnTo>
                  <a:pt x="9447900" y="82161"/>
                </a:lnTo>
                <a:lnTo>
                  <a:pt x="9410535" y="53966"/>
                </a:lnTo>
                <a:lnTo>
                  <a:pt x="9369365" y="31134"/>
                </a:lnTo>
                <a:lnTo>
                  <a:pt x="9324906" y="14183"/>
                </a:lnTo>
                <a:lnTo>
                  <a:pt x="9277679" y="3632"/>
                </a:lnTo>
                <a:lnTo>
                  <a:pt x="9228200" y="0"/>
                </a:lnTo>
                <a:close/>
              </a:path>
            </a:pathLst>
          </a:custGeom>
          <a:solidFill>
            <a:srgbClr val="274F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391029" y="3766820"/>
            <a:ext cx="92094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Menghindari</a:t>
            </a:r>
            <a:r>
              <a:rPr sz="2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penggunaan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kata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‘tanpa</a:t>
            </a:r>
            <a:r>
              <a:rPr sz="2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akuntabilitas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publik’</a:t>
            </a:r>
            <a:r>
              <a:rPr sz="2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Calibri"/>
                <a:cs typeface="Calibri"/>
              </a:rPr>
              <a:t>yang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91029" y="4193540"/>
            <a:ext cx="920877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66800" algn="l"/>
                <a:tab pos="3272790" algn="l"/>
                <a:tab pos="4976495" algn="l"/>
                <a:tab pos="7058025" algn="l"/>
                <a:tab pos="8234045" algn="l"/>
              </a:tabLst>
            </a:pP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dapat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menimbulkan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kesalahan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pemahaman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(yakni,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bahwa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91029" y="4619942"/>
            <a:ext cx="9210040" cy="879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entitas</a:t>
            </a:r>
            <a:r>
              <a:rPr sz="2800" spc="4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dengan</a:t>
            </a:r>
            <a:r>
              <a:rPr sz="2800" spc="4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ukuran</a:t>
            </a:r>
            <a:r>
              <a:rPr sz="2800" spc="4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kecil</a:t>
            </a:r>
            <a:r>
              <a:rPr sz="2800" spc="4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pasti</a:t>
            </a:r>
            <a:r>
              <a:rPr sz="2800" spc="40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tidak</a:t>
            </a:r>
            <a:r>
              <a:rPr sz="2800" spc="4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memiliki</a:t>
            </a:r>
            <a:r>
              <a:rPr sz="2800" spc="3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akuntabilitas 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kepada</a:t>
            </a:r>
            <a:r>
              <a:rPr sz="2800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Calibri"/>
                <a:cs typeface="Calibri"/>
              </a:rPr>
              <a:t>publik)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20369" y="3313429"/>
            <a:ext cx="1793239" cy="2221230"/>
          </a:xfrm>
          <a:custGeom>
            <a:avLst/>
            <a:gdLst/>
            <a:ahLst/>
            <a:cxnLst/>
            <a:rect l="l" t="t" r="r" b="b"/>
            <a:pathLst>
              <a:path w="1793239" h="2221229">
                <a:moveTo>
                  <a:pt x="1494409" y="0"/>
                </a:moveTo>
                <a:lnTo>
                  <a:pt x="298881" y="0"/>
                </a:lnTo>
                <a:lnTo>
                  <a:pt x="250399" y="3912"/>
                </a:lnTo>
                <a:lnTo>
                  <a:pt x="204409" y="15241"/>
                </a:lnTo>
                <a:lnTo>
                  <a:pt x="161525" y="33367"/>
                </a:lnTo>
                <a:lnTo>
                  <a:pt x="122363" y="57676"/>
                </a:lnTo>
                <a:lnTo>
                  <a:pt x="87537" y="87550"/>
                </a:lnTo>
                <a:lnTo>
                  <a:pt x="57664" y="122374"/>
                </a:lnTo>
                <a:lnTo>
                  <a:pt x="33359" y="161530"/>
                </a:lnTo>
                <a:lnTo>
                  <a:pt x="15236" y="204402"/>
                </a:lnTo>
                <a:lnTo>
                  <a:pt x="3911" y="250375"/>
                </a:lnTo>
                <a:lnTo>
                  <a:pt x="0" y="298831"/>
                </a:lnTo>
                <a:lnTo>
                  <a:pt x="0" y="1922399"/>
                </a:lnTo>
                <a:lnTo>
                  <a:pt x="3911" y="1970854"/>
                </a:lnTo>
                <a:lnTo>
                  <a:pt x="15236" y="2016827"/>
                </a:lnTo>
                <a:lnTo>
                  <a:pt x="33359" y="2059699"/>
                </a:lnTo>
                <a:lnTo>
                  <a:pt x="57664" y="2098855"/>
                </a:lnTo>
                <a:lnTo>
                  <a:pt x="87537" y="2133679"/>
                </a:lnTo>
                <a:lnTo>
                  <a:pt x="122363" y="2163553"/>
                </a:lnTo>
                <a:lnTo>
                  <a:pt x="161525" y="2187862"/>
                </a:lnTo>
                <a:lnTo>
                  <a:pt x="204409" y="2205988"/>
                </a:lnTo>
                <a:lnTo>
                  <a:pt x="250399" y="2217317"/>
                </a:lnTo>
                <a:lnTo>
                  <a:pt x="298881" y="2221230"/>
                </a:lnTo>
                <a:lnTo>
                  <a:pt x="1494409" y="2221230"/>
                </a:lnTo>
                <a:lnTo>
                  <a:pt x="1542864" y="2217317"/>
                </a:lnTo>
                <a:lnTo>
                  <a:pt x="1588837" y="2205988"/>
                </a:lnTo>
                <a:lnTo>
                  <a:pt x="1631709" y="2187862"/>
                </a:lnTo>
                <a:lnTo>
                  <a:pt x="1670865" y="2163553"/>
                </a:lnTo>
                <a:lnTo>
                  <a:pt x="1705689" y="2133679"/>
                </a:lnTo>
                <a:lnTo>
                  <a:pt x="1735563" y="2098855"/>
                </a:lnTo>
                <a:lnTo>
                  <a:pt x="1759872" y="2059699"/>
                </a:lnTo>
                <a:lnTo>
                  <a:pt x="1777998" y="2016827"/>
                </a:lnTo>
                <a:lnTo>
                  <a:pt x="1789327" y="1970854"/>
                </a:lnTo>
                <a:lnTo>
                  <a:pt x="1793240" y="1922399"/>
                </a:lnTo>
                <a:lnTo>
                  <a:pt x="1793240" y="298831"/>
                </a:lnTo>
                <a:lnTo>
                  <a:pt x="1789327" y="250375"/>
                </a:lnTo>
                <a:lnTo>
                  <a:pt x="1777998" y="204402"/>
                </a:lnTo>
                <a:lnTo>
                  <a:pt x="1759872" y="161530"/>
                </a:lnTo>
                <a:lnTo>
                  <a:pt x="1735563" y="122374"/>
                </a:lnTo>
                <a:lnTo>
                  <a:pt x="1705689" y="87550"/>
                </a:lnTo>
                <a:lnTo>
                  <a:pt x="1670865" y="57676"/>
                </a:lnTo>
                <a:lnTo>
                  <a:pt x="1631709" y="33367"/>
                </a:lnTo>
                <a:lnTo>
                  <a:pt x="1588837" y="15241"/>
                </a:lnTo>
                <a:lnTo>
                  <a:pt x="1542864" y="3912"/>
                </a:lnTo>
                <a:lnTo>
                  <a:pt x="1494409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93407" y="3408933"/>
            <a:ext cx="1447165" cy="1976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945" marR="187325" algn="ctr">
              <a:lnSpc>
                <a:spcPct val="100000"/>
              </a:lnSpc>
              <a:spcBef>
                <a:spcPts val="100"/>
              </a:spcBef>
            </a:pPr>
            <a:r>
              <a:rPr sz="3200" b="1" spc="-20" dirty="0">
                <a:solidFill>
                  <a:srgbClr val="FFFFFF"/>
                </a:solidFill>
                <a:latin typeface="Calibri"/>
                <a:cs typeface="Calibri"/>
              </a:rPr>
              <a:t>Bukan </a:t>
            </a:r>
            <a:r>
              <a:rPr sz="3200" b="1" spc="-25" dirty="0">
                <a:solidFill>
                  <a:srgbClr val="FFFFFF"/>
                </a:solidFill>
                <a:latin typeface="Calibri"/>
                <a:cs typeface="Calibri"/>
              </a:rPr>
              <a:t>SAK </a:t>
            </a:r>
            <a:r>
              <a:rPr sz="3200" b="1" spc="-20" dirty="0">
                <a:solidFill>
                  <a:srgbClr val="FFFFFF"/>
                </a:solidFill>
                <a:latin typeface="Calibri"/>
                <a:cs typeface="Calibri"/>
              </a:rPr>
              <a:t>ETAP</a:t>
            </a:r>
            <a:endParaRPr sz="3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3200" b="1" spc="-10" dirty="0">
                <a:solidFill>
                  <a:srgbClr val="FFFFFF"/>
                </a:solidFill>
                <a:latin typeface="Calibri"/>
                <a:cs typeface="Calibri"/>
              </a:rPr>
              <a:t>(Revisi)?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821159" y="255587"/>
            <a:ext cx="1028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001F5F"/>
                </a:solidFill>
                <a:latin typeface="Calibri"/>
                <a:cs typeface="Calibri"/>
              </a:rPr>
              <a:t>6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600070" y="275971"/>
            <a:ext cx="499237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14450" marR="5080" indent="-1302385">
              <a:lnSpc>
                <a:spcPct val="100000"/>
              </a:lnSpc>
              <a:spcBef>
                <a:spcPts val="100"/>
              </a:spcBef>
            </a:pPr>
            <a:r>
              <a:rPr sz="3600" b="0" i="0" dirty="0">
                <a:solidFill>
                  <a:srgbClr val="001F5F"/>
                </a:solidFill>
                <a:latin typeface="Calibri Light"/>
                <a:cs typeface="Calibri Light"/>
              </a:rPr>
              <a:t>Apa</a:t>
            </a:r>
            <a:r>
              <a:rPr sz="3600" b="0" i="0" spc="-75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3600" b="0" i="0" dirty="0">
                <a:solidFill>
                  <a:srgbClr val="001F5F"/>
                </a:solidFill>
                <a:latin typeface="Calibri Light"/>
                <a:cs typeface="Calibri Light"/>
              </a:rPr>
              <a:t>beda</a:t>
            </a:r>
            <a:r>
              <a:rPr sz="3600" b="0" i="0" spc="-70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3600" b="0" i="0" dirty="0">
                <a:solidFill>
                  <a:srgbClr val="001F5F"/>
                </a:solidFill>
                <a:latin typeface="Calibri Light"/>
                <a:cs typeface="Calibri Light"/>
              </a:rPr>
              <a:t>SAK</a:t>
            </a:r>
            <a:r>
              <a:rPr sz="3600" b="0" i="0" spc="-130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3600" b="0" i="0" spc="-35" dirty="0">
                <a:solidFill>
                  <a:srgbClr val="001F5F"/>
                </a:solidFill>
                <a:latin typeface="Calibri Light"/>
                <a:cs typeface="Calibri Light"/>
              </a:rPr>
              <a:t>Entitas</a:t>
            </a:r>
            <a:r>
              <a:rPr sz="3600" b="0" i="0" spc="-130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3600" b="0" i="0" spc="-10" dirty="0">
                <a:solidFill>
                  <a:srgbClr val="001F5F"/>
                </a:solidFill>
                <a:latin typeface="Calibri Light"/>
                <a:cs typeface="Calibri Light"/>
              </a:rPr>
              <a:t>Privat </a:t>
            </a:r>
            <a:r>
              <a:rPr sz="3600" b="0" i="0" dirty="0">
                <a:solidFill>
                  <a:srgbClr val="001F5F"/>
                </a:solidFill>
                <a:latin typeface="Calibri Light"/>
                <a:cs typeface="Calibri Light"/>
              </a:rPr>
              <a:t>dengan</a:t>
            </a:r>
            <a:r>
              <a:rPr sz="3600" b="0" i="0" spc="-180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3600" b="0" i="0" spc="-20" dirty="0">
                <a:solidFill>
                  <a:srgbClr val="001F5F"/>
                </a:solidFill>
                <a:latin typeface="Calibri Light"/>
                <a:cs typeface="Calibri Light"/>
              </a:rPr>
              <a:t>SAK?</a:t>
            </a:r>
            <a:endParaRPr sz="3600">
              <a:latin typeface="Calibri Light"/>
              <a:cs typeface="Calibri Ligh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492885" y="1679575"/>
            <a:ext cx="9966960" cy="4290060"/>
          </a:xfrm>
          <a:custGeom>
            <a:avLst/>
            <a:gdLst/>
            <a:ahLst/>
            <a:cxnLst/>
            <a:rect l="l" t="t" r="r" b="b"/>
            <a:pathLst>
              <a:path w="9966960" h="4290060">
                <a:moveTo>
                  <a:pt x="0" y="715010"/>
                </a:moveTo>
                <a:lnTo>
                  <a:pt x="1649" y="666061"/>
                </a:lnTo>
                <a:lnTo>
                  <a:pt x="6528" y="617997"/>
                </a:lnTo>
                <a:lnTo>
                  <a:pt x="14528" y="570923"/>
                </a:lnTo>
                <a:lnTo>
                  <a:pt x="25544" y="524948"/>
                </a:lnTo>
                <a:lnTo>
                  <a:pt x="39468" y="480176"/>
                </a:lnTo>
                <a:lnTo>
                  <a:pt x="56195" y="436715"/>
                </a:lnTo>
                <a:lnTo>
                  <a:pt x="75618" y="394671"/>
                </a:lnTo>
                <a:lnTo>
                  <a:pt x="97630" y="354151"/>
                </a:lnTo>
                <a:lnTo>
                  <a:pt x="122124" y="315261"/>
                </a:lnTo>
                <a:lnTo>
                  <a:pt x="148995" y="278108"/>
                </a:lnTo>
                <a:lnTo>
                  <a:pt x="178135" y="242798"/>
                </a:lnTo>
                <a:lnTo>
                  <a:pt x="209438" y="209438"/>
                </a:lnTo>
                <a:lnTo>
                  <a:pt x="242798" y="178135"/>
                </a:lnTo>
                <a:lnTo>
                  <a:pt x="278108" y="148995"/>
                </a:lnTo>
                <a:lnTo>
                  <a:pt x="315261" y="122124"/>
                </a:lnTo>
                <a:lnTo>
                  <a:pt x="354151" y="97630"/>
                </a:lnTo>
                <a:lnTo>
                  <a:pt x="394671" y="75618"/>
                </a:lnTo>
                <a:lnTo>
                  <a:pt x="436715" y="56195"/>
                </a:lnTo>
                <a:lnTo>
                  <a:pt x="480176" y="39468"/>
                </a:lnTo>
                <a:lnTo>
                  <a:pt x="524948" y="25544"/>
                </a:lnTo>
                <a:lnTo>
                  <a:pt x="570923" y="14528"/>
                </a:lnTo>
                <a:lnTo>
                  <a:pt x="617997" y="6528"/>
                </a:lnTo>
                <a:lnTo>
                  <a:pt x="666061" y="1649"/>
                </a:lnTo>
                <a:lnTo>
                  <a:pt x="715010" y="0"/>
                </a:lnTo>
                <a:lnTo>
                  <a:pt x="9251950" y="0"/>
                </a:lnTo>
                <a:lnTo>
                  <a:pt x="9300898" y="1649"/>
                </a:lnTo>
                <a:lnTo>
                  <a:pt x="9348962" y="6528"/>
                </a:lnTo>
                <a:lnTo>
                  <a:pt x="9396036" y="14528"/>
                </a:lnTo>
                <a:lnTo>
                  <a:pt x="9442011" y="25544"/>
                </a:lnTo>
                <a:lnTo>
                  <a:pt x="9486783" y="39468"/>
                </a:lnTo>
                <a:lnTo>
                  <a:pt x="9530244" y="56195"/>
                </a:lnTo>
                <a:lnTo>
                  <a:pt x="9572288" y="75618"/>
                </a:lnTo>
                <a:lnTo>
                  <a:pt x="9612808" y="97630"/>
                </a:lnTo>
                <a:lnTo>
                  <a:pt x="9651698" y="122124"/>
                </a:lnTo>
                <a:lnTo>
                  <a:pt x="9688851" y="148995"/>
                </a:lnTo>
                <a:lnTo>
                  <a:pt x="9724161" y="178135"/>
                </a:lnTo>
                <a:lnTo>
                  <a:pt x="9757521" y="209438"/>
                </a:lnTo>
                <a:lnTo>
                  <a:pt x="9788824" y="242798"/>
                </a:lnTo>
                <a:lnTo>
                  <a:pt x="9817964" y="278108"/>
                </a:lnTo>
                <a:lnTo>
                  <a:pt x="9844835" y="315261"/>
                </a:lnTo>
                <a:lnTo>
                  <a:pt x="9869329" y="354151"/>
                </a:lnTo>
                <a:lnTo>
                  <a:pt x="9891341" y="394671"/>
                </a:lnTo>
                <a:lnTo>
                  <a:pt x="9910764" y="436715"/>
                </a:lnTo>
                <a:lnTo>
                  <a:pt x="9927491" y="480176"/>
                </a:lnTo>
                <a:lnTo>
                  <a:pt x="9941415" y="524948"/>
                </a:lnTo>
                <a:lnTo>
                  <a:pt x="9952431" y="570923"/>
                </a:lnTo>
                <a:lnTo>
                  <a:pt x="9960431" y="617997"/>
                </a:lnTo>
                <a:lnTo>
                  <a:pt x="9965310" y="666061"/>
                </a:lnTo>
                <a:lnTo>
                  <a:pt x="9966960" y="715010"/>
                </a:lnTo>
                <a:lnTo>
                  <a:pt x="9966960" y="3575050"/>
                </a:lnTo>
                <a:lnTo>
                  <a:pt x="9965310" y="3624003"/>
                </a:lnTo>
                <a:lnTo>
                  <a:pt x="9960431" y="3672070"/>
                </a:lnTo>
                <a:lnTo>
                  <a:pt x="9952431" y="3719147"/>
                </a:lnTo>
                <a:lnTo>
                  <a:pt x="9941415" y="3765125"/>
                </a:lnTo>
                <a:lnTo>
                  <a:pt x="9927491" y="3809898"/>
                </a:lnTo>
                <a:lnTo>
                  <a:pt x="9910764" y="3853360"/>
                </a:lnTo>
                <a:lnTo>
                  <a:pt x="9891341" y="3895405"/>
                </a:lnTo>
                <a:lnTo>
                  <a:pt x="9869329" y="3935925"/>
                </a:lnTo>
                <a:lnTo>
                  <a:pt x="9844835" y="3974815"/>
                </a:lnTo>
                <a:lnTo>
                  <a:pt x="9817964" y="4011967"/>
                </a:lnTo>
                <a:lnTo>
                  <a:pt x="9788824" y="4047276"/>
                </a:lnTo>
                <a:lnTo>
                  <a:pt x="9757521" y="4080635"/>
                </a:lnTo>
                <a:lnTo>
                  <a:pt x="9724161" y="4111937"/>
                </a:lnTo>
                <a:lnTo>
                  <a:pt x="9688851" y="4141076"/>
                </a:lnTo>
                <a:lnTo>
                  <a:pt x="9651698" y="4167945"/>
                </a:lnTo>
                <a:lnTo>
                  <a:pt x="9612808" y="4192438"/>
                </a:lnTo>
                <a:lnTo>
                  <a:pt x="9572288" y="4214448"/>
                </a:lnTo>
                <a:lnTo>
                  <a:pt x="9530244" y="4233869"/>
                </a:lnTo>
                <a:lnTo>
                  <a:pt x="9486783" y="4250595"/>
                </a:lnTo>
                <a:lnTo>
                  <a:pt x="9442011" y="4264518"/>
                </a:lnTo>
                <a:lnTo>
                  <a:pt x="9396036" y="4275533"/>
                </a:lnTo>
                <a:lnTo>
                  <a:pt x="9348962" y="4283532"/>
                </a:lnTo>
                <a:lnTo>
                  <a:pt x="9300898" y="4288410"/>
                </a:lnTo>
                <a:lnTo>
                  <a:pt x="9251950" y="4290060"/>
                </a:lnTo>
                <a:lnTo>
                  <a:pt x="715010" y="4290060"/>
                </a:lnTo>
                <a:lnTo>
                  <a:pt x="666061" y="4288410"/>
                </a:lnTo>
                <a:lnTo>
                  <a:pt x="617997" y="4283532"/>
                </a:lnTo>
                <a:lnTo>
                  <a:pt x="570923" y="4275533"/>
                </a:lnTo>
                <a:lnTo>
                  <a:pt x="524948" y="4264518"/>
                </a:lnTo>
                <a:lnTo>
                  <a:pt x="480176" y="4250595"/>
                </a:lnTo>
                <a:lnTo>
                  <a:pt x="436715" y="4233869"/>
                </a:lnTo>
                <a:lnTo>
                  <a:pt x="394671" y="4214448"/>
                </a:lnTo>
                <a:lnTo>
                  <a:pt x="354151" y="4192438"/>
                </a:lnTo>
                <a:lnTo>
                  <a:pt x="315261" y="4167945"/>
                </a:lnTo>
                <a:lnTo>
                  <a:pt x="278108" y="4141076"/>
                </a:lnTo>
                <a:lnTo>
                  <a:pt x="242798" y="4111937"/>
                </a:lnTo>
                <a:lnTo>
                  <a:pt x="209438" y="4080635"/>
                </a:lnTo>
                <a:lnTo>
                  <a:pt x="178135" y="4047276"/>
                </a:lnTo>
                <a:lnTo>
                  <a:pt x="148995" y="4011967"/>
                </a:lnTo>
                <a:lnTo>
                  <a:pt x="122124" y="3974815"/>
                </a:lnTo>
                <a:lnTo>
                  <a:pt x="97630" y="3935925"/>
                </a:lnTo>
                <a:lnTo>
                  <a:pt x="75618" y="3895405"/>
                </a:lnTo>
                <a:lnTo>
                  <a:pt x="56195" y="3853360"/>
                </a:lnTo>
                <a:lnTo>
                  <a:pt x="39468" y="3809898"/>
                </a:lnTo>
                <a:lnTo>
                  <a:pt x="25544" y="3765125"/>
                </a:lnTo>
                <a:lnTo>
                  <a:pt x="14528" y="3719147"/>
                </a:lnTo>
                <a:lnTo>
                  <a:pt x="6528" y="3672070"/>
                </a:lnTo>
                <a:lnTo>
                  <a:pt x="1649" y="3624003"/>
                </a:lnTo>
                <a:lnTo>
                  <a:pt x="0" y="3575050"/>
                </a:lnTo>
                <a:lnTo>
                  <a:pt x="0" y="715010"/>
                </a:lnTo>
                <a:close/>
              </a:path>
            </a:pathLst>
          </a:custGeom>
          <a:ln w="5715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780920" y="1898903"/>
            <a:ext cx="9041765" cy="3772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265" indent="-456565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469265" algn="l"/>
              </a:tabLst>
            </a:pPr>
            <a:r>
              <a:rPr sz="2800" b="1" dirty="0">
                <a:solidFill>
                  <a:srgbClr val="001F5F"/>
                </a:solidFill>
                <a:latin typeface="Calibri"/>
                <a:cs typeface="Calibri"/>
              </a:rPr>
              <a:t>Disesuaikan</a:t>
            </a:r>
            <a:r>
              <a:rPr sz="2800" b="1" spc="-1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001F5F"/>
                </a:solidFill>
                <a:latin typeface="Calibri"/>
                <a:cs typeface="Calibri"/>
              </a:rPr>
              <a:t>dengan</a:t>
            </a:r>
            <a:r>
              <a:rPr sz="2800" b="1" spc="-1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001F5F"/>
                </a:solidFill>
                <a:latin typeface="Calibri"/>
                <a:cs typeface="Calibri"/>
              </a:rPr>
              <a:t>kebutuhan</a:t>
            </a:r>
            <a:r>
              <a:rPr sz="2800" b="1" spc="-1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01F5F"/>
                </a:solidFill>
                <a:latin typeface="Calibri"/>
                <a:cs typeface="Calibri"/>
              </a:rPr>
              <a:t>pengguna</a:t>
            </a:r>
            <a:endParaRPr sz="2800">
              <a:latin typeface="Calibri"/>
              <a:cs typeface="Calibri"/>
            </a:endParaRPr>
          </a:p>
          <a:p>
            <a:pPr marL="755015" lvl="1" indent="-285115">
              <a:lnSpc>
                <a:spcPct val="100000"/>
              </a:lnSpc>
              <a:spcBef>
                <a:spcPts val="50"/>
              </a:spcBef>
              <a:buFont typeface="Arial MT"/>
              <a:buChar char="•"/>
              <a:tabLst>
                <a:tab pos="755015" algn="l"/>
              </a:tabLst>
            </a:pP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Kebutuhan</a:t>
            </a:r>
            <a:r>
              <a:rPr sz="20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pengguna</a:t>
            </a:r>
            <a:r>
              <a:rPr sz="20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akan</a:t>
            </a:r>
            <a:r>
              <a:rPr sz="20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informasi</a:t>
            </a:r>
            <a:r>
              <a:rPr sz="20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tentang</a:t>
            </a:r>
            <a:r>
              <a:rPr sz="20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arus</a:t>
            </a:r>
            <a:r>
              <a:rPr sz="20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kas,</a:t>
            </a:r>
            <a:r>
              <a:rPr sz="20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likuiditas,</a:t>
            </a:r>
            <a:r>
              <a:rPr sz="20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20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solvabilitas</a:t>
            </a:r>
            <a:endParaRPr sz="2000">
              <a:latin typeface="Calibri"/>
              <a:cs typeface="Calibri"/>
            </a:endParaRPr>
          </a:p>
          <a:p>
            <a:pPr marL="755015" lvl="1" indent="-285115">
              <a:lnSpc>
                <a:spcPct val="100000"/>
              </a:lnSpc>
              <a:buFont typeface="Arial MT"/>
              <a:buChar char="•"/>
              <a:tabLst>
                <a:tab pos="755015" algn="l"/>
              </a:tabLst>
            </a:pP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Biaya</a:t>
            </a:r>
            <a:r>
              <a:rPr sz="2000" spc="-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2000" spc="-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kemampuan</a:t>
            </a:r>
            <a:r>
              <a:rPr sz="2000" spc="-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entitas</a:t>
            </a:r>
            <a:endParaRPr sz="2000">
              <a:latin typeface="Calibri"/>
              <a:cs typeface="Calibri"/>
            </a:endParaRPr>
          </a:p>
          <a:p>
            <a:pPr marL="469265" indent="-456565">
              <a:lnSpc>
                <a:spcPct val="100000"/>
              </a:lnSpc>
              <a:spcBef>
                <a:spcPts val="1870"/>
              </a:spcBef>
              <a:buFont typeface="Wingdings"/>
              <a:buChar char=""/>
              <a:tabLst>
                <a:tab pos="469265" algn="l"/>
              </a:tabLst>
            </a:pPr>
            <a:r>
              <a:rPr sz="2800" b="1" dirty="0">
                <a:solidFill>
                  <a:srgbClr val="001F5F"/>
                </a:solidFill>
                <a:latin typeface="Calibri"/>
                <a:cs typeface="Calibri"/>
              </a:rPr>
              <a:t>Jauh</a:t>
            </a:r>
            <a:r>
              <a:rPr sz="28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001F5F"/>
                </a:solidFill>
                <a:latin typeface="Calibri"/>
                <a:cs typeface="Calibri"/>
              </a:rPr>
              <a:t>lebih</a:t>
            </a:r>
            <a:r>
              <a:rPr sz="28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001F5F"/>
                </a:solidFill>
                <a:latin typeface="Calibri"/>
                <a:cs typeface="Calibri"/>
              </a:rPr>
              <a:t>ringkas</a:t>
            </a:r>
            <a:r>
              <a:rPr sz="28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28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01F5F"/>
                </a:solidFill>
                <a:latin typeface="Calibri"/>
                <a:cs typeface="Calibri"/>
              </a:rPr>
              <a:t>tipis</a:t>
            </a:r>
            <a:endParaRPr sz="28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50"/>
              </a:spcBef>
              <a:tabLst>
                <a:tab pos="755015" algn="l"/>
              </a:tabLst>
            </a:pPr>
            <a:r>
              <a:rPr sz="2000" spc="-50" dirty="0">
                <a:solidFill>
                  <a:srgbClr val="001F5F"/>
                </a:solidFill>
                <a:latin typeface="Arial MT"/>
                <a:cs typeface="Arial MT"/>
              </a:rPr>
              <a:t>•</a:t>
            </a:r>
            <a:r>
              <a:rPr sz="2000" dirty="0">
                <a:solidFill>
                  <a:srgbClr val="001F5F"/>
                </a:solidFill>
                <a:latin typeface="Arial MT"/>
                <a:cs typeface="Arial MT"/>
              </a:rPr>
              <a:t>	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+/-</a:t>
            </a:r>
            <a:r>
              <a:rPr sz="20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300</a:t>
            </a:r>
            <a:r>
              <a:rPr sz="20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halaman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vs</a:t>
            </a:r>
            <a:r>
              <a:rPr sz="20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+/-</a:t>
            </a:r>
            <a:r>
              <a:rPr sz="20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3.000</a:t>
            </a:r>
            <a:r>
              <a:rPr sz="20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dalam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SAK</a:t>
            </a:r>
            <a:endParaRPr sz="2000">
              <a:latin typeface="Calibri"/>
              <a:cs typeface="Calibri"/>
            </a:endParaRPr>
          </a:p>
          <a:p>
            <a:pPr marL="469265" indent="-456565">
              <a:lnSpc>
                <a:spcPct val="100000"/>
              </a:lnSpc>
              <a:spcBef>
                <a:spcPts val="2090"/>
              </a:spcBef>
              <a:buFont typeface="Wingdings"/>
              <a:buChar char=""/>
              <a:tabLst>
                <a:tab pos="469265" algn="l"/>
              </a:tabLst>
            </a:pP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Disusun</a:t>
            </a:r>
            <a:r>
              <a:rPr sz="3200" b="1" spc="-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berdasarkan</a:t>
            </a:r>
            <a:r>
              <a:rPr sz="3200" b="1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001F5F"/>
                </a:solidFill>
                <a:latin typeface="Calibri"/>
                <a:cs typeface="Calibri"/>
              </a:rPr>
              <a:t>topik</a:t>
            </a:r>
            <a:endParaRPr sz="3200">
              <a:latin typeface="Calibri"/>
              <a:cs typeface="Calibri"/>
            </a:endParaRPr>
          </a:p>
          <a:p>
            <a:pPr marL="469265" indent="-456565">
              <a:lnSpc>
                <a:spcPct val="100000"/>
              </a:lnSpc>
              <a:spcBef>
                <a:spcPts val="3840"/>
              </a:spcBef>
              <a:buFont typeface="Wingdings"/>
              <a:buChar char=""/>
              <a:tabLst>
                <a:tab pos="469265" algn="l"/>
              </a:tabLst>
            </a:pP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Simplifikasi</a:t>
            </a:r>
            <a:r>
              <a:rPr sz="3200" b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1F5F"/>
                </a:solidFill>
                <a:latin typeface="Calibri"/>
                <a:cs typeface="Calibri"/>
              </a:rPr>
              <a:t>dari</a:t>
            </a:r>
            <a:r>
              <a:rPr sz="32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200" b="1" spc="-25" dirty="0">
                <a:solidFill>
                  <a:srgbClr val="001F5F"/>
                </a:solidFill>
                <a:latin typeface="Calibri"/>
                <a:cs typeface="Calibri"/>
              </a:rPr>
              <a:t>SAK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968478" y="1859011"/>
            <a:ext cx="625475" cy="3961765"/>
            <a:chOff x="968478" y="1859011"/>
            <a:chExt cx="625475" cy="3961765"/>
          </a:xfrm>
        </p:grpSpPr>
        <p:sp>
          <p:nvSpPr>
            <p:cNvPr id="6" name="object 6"/>
            <p:cNvSpPr/>
            <p:nvPr/>
          </p:nvSpPr>
          <p:spPr>
            <a:xfrm>
              <a:off x="986574" y="1859012"/>
              <a:ext cx="607060" cy="2916555"/>
            </a:xfrm>
            <a:custGeom>
              <a:avLst/>
              <a:gdLst/>
              <a:ahLst/>
              <a:cxnLst/>
              <a:rect l="l" t="t" r="r" b="b"/>
              <a:pathLst>
                <a:path w="607060" h="2916554">
                  <a:moveTo>
                    <a:pt x="600735" y="2615641"/>
                  </a:moveTo>
                  <a:lnTo>
                    <a:pt x="596823" y="2566898"/>
                  </a:lnTo>
                  <a:lnTo>
                    <a:pt x="585470" y="2520696"/>
                  </a:lnTo>
                  <a:lnTo>
                    <a:pt x="568096" y="2479548"/>
                  </a:lnTo>
                  <a:lnTo>
                    <a:pt x="567994" y="2479319"/>
                  </a:lnTo>
                  <a:lnTo>
                    <a:pt x="567270" y="2477617"/>
                  </a:lnTo>
                  <a:lnTo>
                    <a:pt x="542874" y="2438260"/>
                  </a:lnTo>
                  <a:lnTo>
                    <a:pt x="512876" y="2403259"/>
                  </a:lnTo>
                  <a:lnTo>
                    <a:pt x="477901" y="2373236"/>
                  </a:lnTo>
                  <a:lnTo>
                    <a:pt x="438569" y="2348801"/>
                  </a:lnTo>
                  <a:lnTo>
                    <a:pt x="395503" y="2330577"/>
                  </a:lnTo>
                  <a:lnTo>
                    <a:pt x="388226" y="2328786"/>
                  </a:lnTo>
                  <a:lnTo>
                    <a:pt x="388226" y="2664383"/>
                  </a:lnTo>
                  <a:lnTo>
                    <a:pt x="388150" y="2672892"/>
                  </a:lnTo>
                  <a:lnTo>
                    <a:pt x="387756" y="2681770"/>
                  </a:lnTo>
                  <a:lnTo>
                    <a:pt x="386219" y="2690482"/>
                  </a:lnTo>
                  <a:lnTo>
                    <a:pt x="383578" y="2698927"/>
                  </a:lnTo>
                  <a:lnTo>
                    <a:pt x="379920" y="2706827"/>
                  </a:lnTo>
                  <a:lnTo>
                    <a:pt x="379844" y="2707005"/>
                  </a:lnTo>
                  <a:lnTo>
                    <a:pt x="349656" y="2736532"/>
                  </a:lnTo>
                  <a:lnTo>
                    <a:pt x="304838" y="2750667"/>
                  </a:lnTo>
                  <a:lnTo>
                    <a:pt x="293928" y="2751709"/>
                  </a:lnTo>
                  <a:lnTo>
                    <a:pt x="291706" y="2751709"/>
                  </a:lnTo>
                  <a:lnTo>
                    <a:pt x="284886" y="2751912"/>
                  </a:lnTo>
                  <a:lnTo>
                    <a:pt x="244716" y="2748356"/>
                  </a:lnTo>
                  <a:lnTo>
                    <a:pt x="236969" y="2746781"/>
                  </a:lnTo>
                  <a:lnTo>
                    <a:pt x="236816" y="2746781"/>
                  </a:lnTo>
                  <a:lnTo>
                    <a:pt x="228396" y="2744343"/>
                  </a:lnTo>
                  <a:lnTo>
                    <a:pt x="220548" y="2741345"/>
                  </a:lnTo>
                  <a:lnTo>
                    <a:pt x="212940" y="2737726"/>
                  </a:lnTo>
                  <a:lnTo>
                    <a:pt x="212940" y="2697251"/>
                  </a:lnTo>
                  <a:lnTo>
                    <a:pt x="221081" y="2702420"/>
                  </a:lnTo>
                  <a:lnTo>
                    <a:pt x="229628" y="2706827"/>
                  </a:lnTo>
                  <a:lnTo>
                    <a:pt x="266801" y="2717177"/>
                  </a:lnTo>
                  <a:lnTo>
                    <a:pt x="286207" y="2718536"/>
                  </a:lnTo>
                  <a:lnTo>
                    <a:pt x="292061" y="2718536"/>
                  </a:lnTo>
                  <a:lnTo>
                    <a:pt x="298704" y="2717876"/>
                  </a:lnTo>
                  <a:lnTo>
                    <a:pt x="304850" y="2716682"/>
                  </a:lnTo>
                  <a:lnTo>
                    <a:pt x="311226" y="2715539"/>
                  </a:lnTo>
                  <a:lnTo>
                    <a:pt x="341439" y="2690482"/>
                  </a:lnTo>
                  <a:lnTo>
                    <a:pt x="343471" y="2682964"/>
                  </a:lnTo>
                  <a:lnTo>
                    <a:pt x="343179" y="2675471"/>
                  </a:lnTo>
                  <a:lnTo>
                    <a:pt x="343408" y="2667800"/>
                  </a:lnTo>
                  <a:lnTo>
                    <a:pt x="315823" y="2634831"/>
                  </a:lnTo>
                  <a:lnTo>
                    <a:pt x="272021" y="2627934"/>
                  </a:lnTo>
                  <a:lnTo>
                    <a:pt x="247611" y="2627934"/>
                  </a:lnTo>
                  <a:lnTo>
                    <a:pt x="247611" y="2594381"/>
                  </a:lnTo>
                  <a:lnTo>
                    <a:pt x="279146" y="2594381"/>
                  </a:lnTo>
                  <a:lnTo>
                    <a:pt x="287553" y="2593594"/>
                  </a:lnTo>
                  <a:lnTo>
                    <a:pt x="295808" y="2591943"/>
                  </a:lnTo>
                  <a:lnTo>
                    <a:pt x="302806" y="2590622"/>
                  </a:lnTo>
                  <a:lnTo>
                    <a:pt x="331609" y="2564079"/>
                  </a:lnTo>
                  <a:lnTo>
                    <a:pt x="333184" y="2557030"/>
                  </a:lnTo>
                  <a:lnTo>
                    <a:pt x="332968" y="2549931"/>
                  </a:lnTo>
                  <a:lnTo>
                    <a:pt x="333222" y="2543479"/>
                  </a:lnTo>
                  <a:lnTo>
                    <a:pt x="297980" y="2513444"/>
                  </a:lnTo>
                  <a:lnTo>
                    <a:pt x="292874" y="2512911"/>
                  </a:lnTo>
                  <a:lnTo>
                    <a:pt x="287210" y="2512911"/>
                  </a:lnTo>
                  <a:lnTo>
                    <a:pt x="247027" y="2520213"/>
                  </a:lnTo>
                  <a:lnTo>
                    <a:pt x="224205" y="2531808"/>
                  </a:lnTo>
                  <a:lnTo>
                    <a:pt x="224205" y="2494546"/>
                  </a:lnTo>
                  <a:lnTo>
                    <a:pt x="264198" y="2481453"/>
                  </a:lnTo>
                  <a:lnTo>
                    <a:pt x="273088" y="2480259"/>
                  </a:lnTo>
                  <a:lnTo>
                    <a:pt x="272897" y="2480259"/>
                  </a:lnTo>
                  <a:lnTo>
                    <a:pt x="282067" y="2479548"/>
                  </a:lnTo>
                  <a:lnTo>
                    <a:pt x="281216" y="2479548"/>
                  </a:lnTo>
                  <a:lnTo>
                    <a:pt x="291503" y="2479319"/>
                  </a:lnTo>
                  <a:lnTo>
                    <a:pt x="331012" y="2485174"/>
                  </a:lnTo>
                  <a:lnTo>
                    <a:pt x="366725" y="2508974"/>
                  </a:lnTo>
                  <a:lnTo>
                    <a:pt x="377875" y="2543479"/>
                  </a:lnTo>
                  <a:lnTo>
                    <a:pt x="377240" y="2555087"/>
                  </a:lnTo>
                  <a:lnTo>
                    <a:pt x="353898" y="2594559"/>
                  </a:lnTo>
                  <a:lnTo>
                    <a:pt x="321424" y="2609304"/>
                  </a:lnTo>
                  <a:lnTo>
                    <a:pt x="327825" y="2610205"/>
                  </a:lnTo>
                  <a:lnTo>
                    <a:pt x="373938" y="2634348"/>
                  </a:lnTo>
                  <a:lnTo>
                    <a:pt x="388226" y="2664383"/>
                  </a:lnTo>
                  <a:lnTo>
                    <a:pt x="388226" y="2328786"/>
                  </a:lnTo>
                  <a:lnTo>
                    <a:pt x="349313" y="2319185"/>
                  </a:lnTo>
                  <a:lnTo>
                    <a:pt x="300609" y="2315235"/>
                  </a:lnTo>
                  <a:lnTo>
                    <a:pt x="300380" y="2315235"/>
                  </a:lnTo>
                  <a:lnTo>
                    <a:pt x="251587" y="2319185"/>
                  </a:lnTo>
                  <a:lnTo>
                    <a:pt x="205359" y="2330577"/>
                  </a:lnTo>
                  <a:lnTo>
                    <a:pt x="162267" y="2348801"/>
                  </a:lnTo>
                  <a:lnTo>
                    <a:pt x="122923" y="2373236"/>
                  </a:lnTo>
                  <a:lnTo>
                    <a:pt x="87947" y="2403259"/>
                  </a:lnTo>
                  <a:lnTo>
                    <a:pt x="57937" y="2438260"/>
                  </a:lnTo>
                  <a:lnTo>
                    <a:pt x="33515" y="2477617"/>
                  </a:lnTo>
                  <a:lnTo>
                    <a:pt x="15316" y="2520696"/>
                  </a:lnTo>
                  <a:lnTo>
                    <a:pt x="3937" y="2566898"/>
                  </a:lnTo>
                  <a:lnTo>
                    <a:pt x="0" y="2615641"/>
                  </a:lnTo>
                  <a:lnTo>
                    <a:pt x="3937" y="2664383"/>
                  </a:lnTo>
                  <a:lnTo>
                    <a:pt x="15316" y="2710586"/>
                  </a:lnTo>
                  <a:lnTo>
                    <a:pt x="33528" y="2753690"/>
                  </a:lnTo>
                  <a:lnTo>
                    <a:pt x="57962" y="2793047"/>
                  </a:lnTo>
                  <a:lnTo>
                    <a:pt x="87985" y="2828048"/>
                  </a:lnTo>
                  <a:lnTo>
                    <a:pt x="122974" y="2858071"/>
                  </a:lnTo>
                  <a:lnTo>
                    <a:pt x="162344" y="2882506"/>
                  </a:lnTo>
                  <a:lnTo>
                    <a:pt x="205435" y="2900718"/>
                  </a:lnTo>
                  <a:lnTo>
                    <a:pt x="251663" y="2912097"/>
                  </a:lnTo>
                  <a:lnTo>
                    <a:pt x="300355" y="2916021"/>
                  </a:lnTo>
                  <a:lnTo>
                    <a:pt x="349084" y="2912097"/>
                  </a:lnTo>
                  <a:lnTo>
                    <a:pt x="395300" y="2900718"/>
                  </a:lnTo>
                  <a:lnTo>
                    <a:pt x="438391" y="2882506"/>
                  </a:lnTo>
                  <a:lnTo>
                    <a:pt x="477748" y="2858071"/>
                  </a:lnTo>
                  <a:lnTo>
                    <a:pt x="512749" y="2828048"/>
                  </a:lnTo>
                  <a:lnTo>
                    <a:pt x="542772" y="2793047"/>
                  </a:lnTo>
                  <a:lnTo>
                    <a:pt x="567207" y="2753690"/>
                  </a:lnTo>
                  <a:lnTo>
                    <a:pt x="567956" y="2751912"/>
                  </a:lnTo>
                  <a:lnTo>
                    <a:pt x="585419" y="2710586"/>
                  </a:lnTo>
                  <a:lnTo>
                    <a:pt x="596798" y="2664383"/>
                  </a:lnTo>
                  <a:lnTo>
                    <a:pt x="600735" y="2615641"/>
                  </a:lnTo>
                  <a:close/>
                </a:path>
                <a:path w="607060" h="2916554">
                  <a:moveTo>
                    <a:pt x="606005" y="1527162"/>
                  </a:moveTo>
                  <a:lnTo>
                    <a:pt x="602348" y="1481645"/>
                  </a:lnTo>
                  <a:lnTo>
                    <a:pt x="591718" y="1438224"/>
                  </a:lnTo>
                  <a:lnTo>
                    <a:pt x="576072" y="1401089"/>
                  </a:lnTo>
                  <a:lnTo>
                    <a:pt x="575957" y="1400835"/>
                  </a:lnTo>
                  <a:lnTo>
                    <a:pt x="574700" y="1397850"/>
                  </a:lnTo>
                  <a:lnTo>
                    <a:pt x="551878" y="1360970"/>
                  </a:lnTo>
                  <a:lnTo>
                    <a:pt x="523824" y="1328178"/>
                  </a:lnTo>
                  <a:lnTo>
                    <a:pt x="491109" y="1300048"/>
                  </a:lnTo>
                  <a:lnTo>
                    <a:pt x="454317" y="1277162"/>
                  </a:lnTo>
                  <a:lnTo>
                    <a:pt x="414032" y="1260081"/>
                  </a:lnTo>
                  <a:lnTo>
                    <a:pt x="405384" y="1257947"/>
                  </a:lnTo>
                  <a:lnTo>
                    <a:pt x="405384" y="1653374"/>
                  </a:lnTo>
                  <a:lnTo>
                    <a:pt x="244754" y="1653374"/>
                  </a:lnTo>
                  <a:lnTo>
                    <a:pt x="244754" y="1629752"/>
                  </a:lnTo>
                  <a:lnTo>
                    <a:pt x="245021" y="1622361"/>
                  </a:lnTo>
                  <a:lnTo>
                    <a:pt x="260591" y="1582597"/>
                  </a:lnTo>
                  <a:lnTo>
                    <a:pt x="293395" y="1552333"/>
                  </a:lnTo>
                  <a:lnTo>
                    <a:pt x="320001" y="1534998"/>
                  </a:lnTo>
                  <a:lnTo>
                    <a:pt x="325818" y="1530997"/>
                  </a:lnTo>
                  <a:lnTo>
                    <a:pt x="354571" y="1501775"/>
                  </a:lnTo>
                  <a:lnTo>
                    <a:pt x="360476" y="1478940"/>
                  </a:lnTo>
                  <a:lnTo>
                    <a:pt x="360438" y="1467802"/>
                  </a:lnTo>
                  <a:lnTo>
                    <a:pt x="359613" y="1462646"/>
                  </a:lnTo>
                  <a:lnTo>
                    <a:pt x="359270" y="1461630"/>
                  </a:lnTo>
                  <a:lnTo>
                    <a:pt x="357974" y="1457731"/>
                  </a:lnTo>
                  <a:lnTo>
                    <a:pt x="327698" y="1432598"/>
                  </a:lnTo>
                  <a:lnTo>
                    <a:pt x="321144" y="1432598"/>
                  </a:lnTo>
                  <a:lnTo>
                    <a:pt x="279730" y="1444929"/>
                  </a:lnTo>
                  <a:lnTo>
                    <a:pt x="258025" y="1461630"/>
                  </a:lnTo>
                  <a:lnTo>
                    <a:pt x="258025" y="1423250"/>
                  </a:lnTo>
                  <a:lnTo>
                    <a:pt x="296938" y="1403692"/>
                  </a:lnTo>
                  <a:lnTo>
                    <a:pt x="324840" y="1400835"/>
                  </a:lnTo>
                  <a:lnTo>
                    <a:pt x="332447" y="1401089"/>
                  </a:lnTo>
                  <a:lnTo>
                    <a:pt x="372846" y="1414119"/>
                  </a:lnTo>
                  <a:lnTo>
                    <a:pt x="397256" y="1446301"/>
                  </a:lnTo>
                  <a:lnTo>
                    <a:pt x="400507" y="1468259"/>
                  </a:lnTo>
                  <a:lnTo>
                    <a:pt x="400367" y="1474965"/>
                  </a:lnTo>
                  <a:lnTo>
                    <a:pt x="387400" y="1517662"/>
                  </a:lnTo>
                  <a:lnTo>
                    <a:pt x="355676" y="1549476"/>
                  </a:lnTo>
                  <a:lnTo>
                    <a:pt x="335064" y="1563243"/>
                  </a:lnTo>
                  <a:lnTo>
                    <a:pt x="328980" y="1567192"/>
                  </a:lnTo>
                  <a:lnTo>
                    <a:pt x="295922" y="1592961"/>
                  </a:lnTo>
                  <a:lnTo>
                    <a:pt x="285673" y="1614157"/>
                  </a:lnTo>
                  <a:lnTo>
                    <a:pt x="285750" y="1619910"/>
                  </a:lnTo>
                  <a:lnTo>
                    <a:pt x="405358" y="1619910"/>
                  </a:lnTo>
                  <a:lnTo>
                    <a:pt x="405384" y="1653374"/>
                  </a:lnTo>
                  <a:lnTo>
                    <a:pt x="405384" y="1257947"/>
                  </a:lnTo>
                  <a:lnTo>
                    <a:pt x="370827" y="1249413"/>
                  </a:lnTo>
                  <a:lnTo>
                    <a:pt x="325285" y="1245717"/>
                  </a:lnTo>
                  <a:lnTo>
                    <a:pt x="325069" y="1245717"/>
                  </a:lnTo>
                  <a:lnTo>
                    <a:pt x="279438" y="1249413"/>
                  </a:lnTo>
                  <a:lnTo>
                    <a:pt x="236220" y="1260081"/>
                  </a:lnTo>
                  <a:lnTo>
                    <a:pt x="195910" y="1277162"/>
                  </a:lnTo>
                  <a:lnTo>
                    <a:pt x="159118" y="1300048"/>
                  </a:lnTo>
                  <a:lnTo>
                    <a:pt x="126390" y="1328178"/>
                  </a:lnTo>
                  <a:lnTo>
                    <a:pt x="98323" y="1360970"/>
                  </a:lnTo>
                  <a:lnTo>
                    <a:pt x="75488" y="1397850"/>
                  </a:lnTo>
                  <a:lnTo>
                    <a:pt x="58572" y="1437932"/>
                  </a:lnTo>
                  <a:lnTo>
                    <a:pt x="48450" y="1478940"/>
                  </a:lnTo>
                  <a:lnTo>
                    <a:pt x="44170" y="1526743"/>
                  </a:lnTo>
                  <a:lnTo>
                    <a:pt x="44132" y="1527162"/>
                  </a:lnTo>
                  <a:lnTo>
                    <a:pt x="47663" y="1570990"/>
                  </a:lnTo>
                  <a:lnTo>
                    <a:pt x="47713" y="1571663"/>
                  </a:lnTo>
                  <a:lnTo>
                    <a:pt x="47815" y="1572818"/>
                  </a:lnTo>
                  <a:lnTo>
                    <a:pt x="58458" y="1616125"/>
                  </a:lnTo>
                  <a:lnTo>
                    <a:pt x="75488" y="1656511"/>
                  </a:lnTo>
                  <a:lnTo>
                    <a:pt x="98336" y="1693392"/>
                  </a:lnTo>
                  <a:lnTo>
                    <a:pt x="126415" y="1726184"/>
                  </a:lnTo>
                  <a:lnTo>
                    <a:pt x="159156" y="1754314"/>
                  </a:lnTo>
                  <a:lnTo>
                    <a:pt x="195961" y="1777212"/>
                  </a:lnTo>
                  <a:lnTo>
                    <a:pt x="236270" y="1794268"/>
                  </a:lnTo>
                  <a:lnTo>
                    <a:pt x="279501" y="1804936"/>
                  </a:lnTo>
                  <a:lnTo>
                    <a:pt x="325069" y="1808619"/>
                  </a:lnTo>
                  <a:lnTo>
                    <a:pt x="370636" y="1804936"/>
                  </a:lnTo>
                  <a:lnTo>
                    <a:pt x="413867" y="1794268"/>
                  </a:lnTo>
                  <a:lnTo>
                    <a:pt x="454177" y="1777212"/>
                  </a:lnTo>
                  <a:lnTo>
                    <a:pt x="490982" y="1754314"/>
                  </a:lnTo>
                  <a:lnTo>
                    <a:pt x="523722" y="1726184"/>
                  </a:lnTo>
                  <a:lnTo>
                    <a:pt x="551802" y="1693392"/>
                  </a:lnTo>
                  <a:lnTo>
                    <a:pt x="574649" y="1656511"/>
                  </a:lnTo>
                  <a:lnTo>
                    <a:pt x="575970" y="1653374"/>
                  </a:lnTo>
                  <a:lnTo>
                    <a:pt x="591680" y="1616125"/>
                  </a:lnTo>
                  <a:lnTo>
                    <a:pt x="602322" y="1572818"/>
                  </a:lnTo>
                  <a:lnTo>
                    <a:pt x="606005" y="1527162"/>
                  </a:lnTo>
                  <a:close/>
                </a:path>
                <a:path w="607060" h="2916554">
                  <a:moveTo>
                    <a:pt x="606945" y="277469"/>
                  </a:moveTo>
                  <a:lnTo>
                    <a:pt x="602500" y="227596"/>
                  </a:lnTo>
                  <a:lnTo>
                    <a:pt x="589635" y="180657"/>
                  </a:lnTo>
                  <a:lnTo>
                    <a:pt x="573214" y="146062"/>
                  </a:lnTo>
                  <a:lnTo>
                    <a:pt x="569137" y="137452"/>
                  </a:lnTo>
                  <a:lnTo>
                    <a:pt x="541782" y="98729"/>
                  </a:lnTo>
                  <a:lnTo>
                    <a:pt x="508368" y="65290"/>
                  </a:lnTo>
                  <a:lnTo>
                    <a:pt x="469684" y="37922"/>
                  </a:lnTo>
                  <a:lnTo>
                    <a:pt x="426478" y="17386"/>
                  </a:lnTo>
                  <a:lnTo>
                    <a:pt x="379564" y="4495"/>
                  </a:lnTo>
                  <a:lnTo>
                    <a:pt x="359930" y="2730"/>
                  </a:lnTo>
                  <a:lnTo>
                    <a:pt x="359930" y="146062"/>
                  </a:lnTo>
                  <a:lnTo>
                    <a:pt x="359930" y="395249"/>
                  </a:lnTo>
                  <a:lnTo>
                    <a:pt x="317728" y="395249"/>
                  </a:lnTo>
                  <a:lnTo>
                    <a:pt x="317728" y="216230"/>
                  </a:lnTo>
                  <a:lnTo>
                    <a:pt x="317728" y="193675"/>
                  </a:lnTo>
                  <a:lnTo>
                    <a:pt x="274891" y="213283"/>
                  </a:lnTo>
                  <a:lnTo>
                    <a:pt x="263398" y="216230"/>
                  </a:lnTo>
                  <a:lnTo>
                    <a:pt x="263398" y="182524"/>
                  </a:lnTo>
                  <a:lnTo>
                    <a:pt x="267436" y="181381"/>
                  </a:lnTo>
                  <a:lnTo>
                    <a:pt x="271119" y="180251"/>
                  </a:lnTo>
                  <a:lnTo>
                    <a:pt x="284264" y="175729"/>
                  </a:lnTo>
                  <a:lnTo>
                    <a:pt x="290728" y="173101"/>
                  </a:lnTo>
                  <a:lnTo>
                    <a:pt x="297192" y="170345"/>
                  </a:lnTo>
                  <a:lnTo>
                    <a:pt x="303657" y="167716"/>
                  </a:lnTo>
                  <a:lnTo>
                    <a:pt x="316141" y="161251"/>
                  </a:lnTo>
                  <a:lnTo>
                    <a:pt x="319265" y="159550"/>
                  </a:lnTo>
                  <a:lnTo>
                    <a:pt x="322338" y="157746"/>
                  </a:lnTo>
                  <a:lnTo>
                    <a:pt x="325755" y="155981"/>
                  </a:lnTo>
                  <a:lnTo>
                    <a:pt x="329107" y="154038"/>
                  </a:lnTo>
                  <a:lnTo>
                    <a:pt x="335699" y="149783"/>
                  </a:lnTo>
                  <a:lnTo>
                    <a:pt x="339051" y="147840"/>
                  </a:lnTo>
                  <a:lnTo>
                    <a:pt x="342480" y="146062"/>
                  </a:lnTo>
                  <a:lnTo>
                    <a:pt x="359930" y="146062"/>
                  </a:lnTo>
                  <a:lnTo>
                    <a:pt x="359930" y="2730"/>
                  </a:lnTo>
                  <a:lnTo>
                    <a:pt x="329717" y="0"/>
                  </a:lnTo>
                  <a:lnTo>
                    <a:pt x="329501" y="0"/>
                  </a:lnTo>
                  <a:lnTo>
                    <a:pt x="279577" y="4495"/>
                  </a:lnTo>
                  <a:lnTo>
                    <a:pt x="232638" y="17386"/>
                  </a:lnTo>
                  <a:lnTo>
                    <a:pt x="189433" y="37922"/>
                  </a:lnTo>
                  <a:lnTo>
                    <a:pt x="150710" y="65290"/>
                  </a:lnTo>
                  <a:lnTo>
                    <a:pt x="117284" y="98729"/>
                  </a:lnTo>
                  <a:lnTo>
                    <a:pt x="89928" y="137452"/>
                  </a:lnTo>
                  <a:lnTo>
                    <a:pt x="69405" y="180657"/>
                  </a:lnTo>
                  <a:lnTo>
                    <a:pt x="56527" y="227596"/>
                  </a:lnTo>
                  <a:lnTo>
                    <a:pt x="52057" y="277469"/>
                  </a:lnTo>
                  <a:lnTo>
                    <a:pt x="56527" y="327342"/>
                  </a:lnTo>
                  <a:lnTo>
                    <a:pt x="69418" y="374294"/>
                  </a:lnTo>
                  <a:lnTo>
                    <a:pt x="89941" y="417512"/>
                  </a:lnTo>
                  <a:lnTo>
                    <a:pt x="117309" y="456247"/>
                  </a:lnTo>
                  <a:lnTo>
                    <a:pt x="150749" y="489686"/>
                  </a:lnTo>
                  <a:lnTo>
                    <a:pt x="189471" y="517055"/>
                  </a:lnTo>
                  <a:lnTo>
                    <a:pt x="232689" y="537578"/>
                  </a:lnTo>
                  <a:lnTo>
                    <a:pt x="279628" y="550468"/>
                  </a:lnTo>
                  <a:lnTo>
                    <a:pt x="329501" y="554939"/>
                  </a:lnTo>
                  <a:lnTo>
                    <a:pt x="379374" y="550468"/>
                  </a:lnTo>
                  <a:lnTo>
                    <a:pt x="426313" y="537578"/>
                  </a:lnTo>
                  <a:lnTo>
                    <a:pt x="469531" y="517055"/>
                  </a:lnTo>
                  <a:lnTo>
                    <a:pt x="508254" y="489686"/>
                  </a:lnTo>
                  <a:lnTo>
                    <a:pt x="541693" y="456247"/>
                  </a:lnTo>
                  <a:lnTo>
                    <a:pt x="569074" y="417512"/>
                  </a:lnTo>
                  <a:lnTo>
                    <a:pt x="589584" y="374294"/>
                  </a:lnTo>
                  <a:lnTo>
                    <a:pt x="602475" y="327355"/>
                  </a:lnTo>
                  <a:lnTo>
                    <a:pt x="606945" y="277469"/>
                  </a:lnTo>
                  <a:close/>
                </a:path>
              </a:pathLst>
            </a:custGeom>
            <a:solidFill>
              <a:srgbClr val="CC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06412" y="5426488"/>
              <a:ext cx="80867" cy="11804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968478" y="5203895"/>
              <a:ext cx="617220" cy="617220"/>
            </a:xfrm>
            <a:custGeom>
              <a:avLst/>
              <a:gdLst/>
              <a:ahLst/>
              <a:cxnLst/>
              <a:rect l="l" t="t" r="r" b="b"/>
              <a:pathLst>
                <a:path w="617219" h="617220">
                  <a:moveTo>
                    <a:pt x="308611" y="0"/>
                  </a:moveTo>
                  <a:lnTo>
                    <a:pt x="308344" y="0"/>
                  </a:lnTo>
                  <a:lnTo>
                    <a:pt x="262502" y="3363"/>
                  </a:lnTo>
                  <a:lnTo>
                    <a:pt x="262688" y="3363"/>
                  </a:lnTo>
                  <a:lnTo>
                    <a:pt x="219194" y="13091"/>
                  </a:lnTo>
                  <a:lnTo>
                    <a:pt x="178266" y="28707"/>
                  </a:lnTo>
                  <a:lnTo>
                    <a:pt x="140372" y="49734"/>
                  </a:lnTo>
                  <a:lnTo>
                    <a:pt x="105986" y="75695"/>
                  </a:lnTo>
                  <a:lnTo>
                    <a:pt x="75585" y="106113"/>
                  </a:lnTo>
                  <a:lnTo>
                    <a:pt x="49644" y="140511"/>
                  </a:lnTo>
                  <a:lnTo>
                    <a:pt x="28640" y="178411"/>
                  </a:lnTo>
                  <a:lnTo>
                    <a:pt x="13047" y="219338"/>
                  </a:lnTo>
                  <a:lnTo>
                    <a:pt x="3341" y="262814"/>
                  </a:lnTo>
                  <a:lnTo>
                    <a:pt x="0" y="308370"/>
                  </a:lnTo>
                  <a:lnTo>
                    <a:pt x="3343" y="353938"/>
                  </a:lnTo>
                  <a:lnTo>
                    <a:pt x="13055" y="397429"/>
                  </a:lnTo>
                  <a:lnTo>
                    <a:pt x="28659" y="438368"/>
                  </a:lnTo>
                  <a:lnTo>
                    <a:pt x="49677" y="476276"/>
                  </a:lnTo>
                  <a:lnTo>
                    <a:pt x="75633" y="510678"/>
                  </a:lnTo>
                  <a:lnTo>
                    <a:pt x="106049" y="541095"/>
                  </a:lnTo>
                  <a:lnTo>
                    <a:pt x="140449" y="567051"/>
                  </a:lnTo>
                  <a:lnTo>
                    <a:pt x="178357" y="588069"/>
                  </a:lnTo>
                  <a:lnTo>
                    <a:pt x="219295" y="603672"/>
                  </a:lnTo>
                  <a:lnTo>
                    <a:pt x="262793" y="613382"/>
                  </a:lnTo>
                  <a:lnTo>
                    <a:pt x="308327" y="616724"/>
                  </a:lnTo>
                  <a:lnTo>
                    <a:pt x="353892" y="613382"/>
                  </a:lnTo>
                  <a:lnTo>
                    <a:pt x="397380" y="603672"/>
                  </a:lnTo>
                  <a:lnTo>
                    <a:pt x="438316" y="588069"/>
                  </a:lnTo>
                  <a:lnTo>
                    <a:pt x="476221" y="567051"/>
                  </a:lnTo>
                  <a:lnTo>
                    <a:pt x="510621" y="541095"/>
                  </a:lnTo>
                  <a:lnTo>
                    <a:pt x="541037" y="510678"/>
                  </a:lnTo>
                  <a:lnTo>
                    <a:pt x="566992" y="476277"/>
                  </a:lnTo>
                  <a:lnTo>
                    <a:pt x="588010" y="438368"/>
                  </a:lnTo>
                  <a:lnTo>
                    <a:pt x="588259" y="437715"/>
                  </a:lnTo>
                  <a:lnTo>
                    <a:pt x="318800" y="437715"/>
                  </a:lnTo>
                  <a:lnTo>
                    <a:pt x="318800" y="379753"/>
                  </a:lnTo>
                  <a:lnTo>
                    <a:pt x="191836" y="379752"/>
                  </a:lnTo>
                  <a:lnTo>
                    <a:pt x="191836" y="342827"/>
                  </a:lnTo>
                  <a:lnTo>
                    <a:pt x="201219" y="332449"/>
                  </a:lnTo>
                  <a:lnTo>
                    <a:pt x="210503" y="321801"/>
                  </a:lnTo>
                  <a:lnTo>
                    <a:pt x="237663" y="288328"/>
                  </a:lnTo>
                  <a:lnTo>
                    <a:pt x="262734" y="253728"/>
                  </a:lnTo>
                  <a:lnTo>
                    <a:pt x="285306" y="218904"/>
                  </a:lnTo>
                  <a:lnTo>
                    <a:pt x="305102" y="184685"/>
                  </a:lnTo>
                  <a:lnTo>
                    <a:pt x="316373" y="162746"/>
                  </a:lnTo>
                  <a:lnTo>
                    <a:pt x="579408" y="162746"/>
                  </a:lnTo>
                  <a:lnTo>
                    <a:pt x="541165" y="106113"/>
                  </a:lnTo>
                  <a:lnTo>
                    <a:pt x="510777" y="75695"/>
                  </a:lnTo>
                  <a:lnTo>
                    <a:pt x="476405" y="49734"/>
                  </a:lnTo>
                  <a:lnTo>
                    <a:pt x="438526" y="28707"/>
                  </a:lnTo>
                  <a:lnTo>
                    <a:pt x="397616" y="13091"/>
                  </a:lnTo>
                  <a:lnTo>
                    <a:pt x="354153" y="3363"/>
                  </a:lnTo>
                  <a:lnTo>
                    <a:pt x="308611" y="0"/>
                  </a:lnTo>
                  <a:close/>
                </a:path>
                <a:path w="617219" h="617220">
                  <a:moveTo>
                    <a:pt x="579408" y="162746"/>
                  </a:moveTo>
                  <a:lnTo>
                    <a:pt x="365432" y="162746"/>
                  </a:lnTo>
                  <a:lnTo>
                    <a:pt x="365432" y="340667"/>
                  </a:lnTo>
                  <a:lnTo>
                    <a:pt x="402363" y="340667"/>
                  </a:lnTo>
                  <a:lnTo>
                    <a:pt x="402363" y="379753"/>
                  </a:lnTo>
                  <a:lnTo>
                    <a:pt x="365432" y="379753"/>
                  </a:lnTo>
                  <a:lnTo>
                    <a:pt x="365432" y="437715"/>
                  </a:lnTo>
                  <a:lnTo>
                    <a:pt x="588259" y="437715"/>
                  </a:lnTo>
                  <a:lnTo>
                    <a:pt x="603614" y="397429"/>
                  </a:lnTo>
                  <a:lnTo>
                    <a:pt x="613328" y="353938"/>
                  </a:lnTo>
                  <a:lnTo>
                    <a:pt x="616673" y="308370"/>
                  </a:lnTo>
                  <a:lnTo>
                    <a:pt x="613351" y="262814"/>
                  </a:lnTo>
                  <a:lnTo>
                    <a:pt x="603662" y="219338"/>
                  </a:lnTo>
                  <a:lnTo>
                    <a:pt x="588084" y="178411"/>
                  </a:lnTo>
                  <a:lnTo>
                    <a:pt x="579408" y="162746"/>
                  </a:lnTo>
                  <a:close/>
                </a:path>
              </a:pathLst>
            </a:custGeom>
            <a:solidFill>
              <a:srgbClr val="CC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1777091" y="157733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001F5F"/>
                </a:solidFill>
                <a:latin typeface="Calibri"/>
                <a:cs typeface="Calibri"/>
              </a:rPr>
              <a:t>9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583179" y="229870"/>
            <a:ext cx="496252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26720">
              <a:lnSpc>
                <a:spcPct val="100000"/>
              </a:lnSpc>
              <a:spcBef>
                <a:spcPts val="100"/>
              </a:spcBef>
            </a:pPr>
            <a:r>
              <a:rPr sz="3600" b="0" i="0" spc="-10" dirty="0">
                <a:solidFill>
                  <a:srgbClr val="001F5F"/>
                </a:solidFill>
                <a:latin typeface="Calibri Light"/>
                <a:cs typeface="Calibri Light"/>
              </a:rPr>
              <a:t>Bagaimana</a:t>
            </a:r>
            <a:r>
              <a:rPr sz="3600" b="0" i="0" spc="-120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3600" b="0" i="0" spc="-10" dirty="0">
                <a:solidFill>
                  <a:srgbClr val="001F5F"/>
                </a:solidFill>
                <a:latin typeface="Calibri Light"/>
                <a:cs typeface="Calibri Light"/>
              </a:rPr>
              <a:t>simplifikasi </a:t>
            </a:r>
            <a:r>
              <a:rPr sz="3600" b="0" i="0" dirty="0">
                <a:solidFill>
                  <a:srgbClr val="001F5F"/>
                </a:solidFill>
                <a:latin typeface="Calibri Light"/>
                <a:cs typeface="Calibri Light"/>
              </a:rPr>
              <a:t>SAK</a:t>
            </a:r>
            <a:r>
              <a:rPr sz="3600" b="0" i="0" spc="-145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3600" b="0" i="0" spc="-35" dirty="0">
                <a:solidFill>
                  <a:srgbClr val="001F5F"/>
                </a:solidFill>
                <a:latin typeface="Calibri Light"/>
                <a:cs typeface="Calibri Light"/>
              </a:rPr>
              <a:t>Entitas</a:t>
            </a:r>
            <a:r>
              <a:rPr sz="3600" b="0" i="0" spc="-140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3600" b="0" i="0" spc="-30" dirty="0">
                <a:solidFill>
                  <a:srgbClr val="001F5F"/>
                </a:solidFill>
                <a:latin typeface="Calibri Light"/>
                <a:cs typeface="Calibri Light"/>
              </a:rPr>
              <a:t>Privat</a:t>
            </a:r>
            <a:r>
              <a:rPr sz="3600" b="0" i="0" spc="-145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3600" b="0" i="0" dirty="0">
                <a:solidFill>
                  <a:srgbClr val="001F5F"/>
                </a:solidFill>
                <a:latin typeface="Calibri Light"/>
                <a:cs typeface="Calibri Light"/>
              </a:rPr>
              <a:t>dari</a:t>
            </a:r>
            <a:r>
              <a:rPr sz="3600" b="0" i="0" spc="-80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3600" b="0" i="0" spc="-20" dirty="0">
                <a:solidFill>
                  <a:srgbClr val="001F5F"/>
                </a:solidFill>
                <a:latin typeface="Calibri Light"/>
                <a:cs typeface="Calibri Light"/>
              </a:rPr>
              <a:t>SAK?</a:t>
            </a:r>
            <a:endParaRPr sz="3600">
              <a:latin typeface="Calibri Light"/>
              <a:cs typeface="Calibri Ligh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519555" y="1689735"/>
            <a:ext cx="10135870" cy="4392930"/>
          </a:xfrm>
          <a:custGeom>
            <a:avLst/>
            <a:gdLst/>
            <a:ahLst/>
            <a:cxnLst/>
            <a:rect l="l" t="t" r="r" b="b"/>
            <a:pathLst>
              <a:path w="10135870" h="4392930">
                <a:moveTo>
                  <a:pt x="0" y="732154"/>
                </a:moveTo>
                <a:lnTo>
                  <a:pt x="1557" y="684014"/>
                </a:lnTo>
                <a:lnTo>
                  <a:pt x="6164" y="636705"/>
                </a:lnTo>
                <a:lnTo>
                  <a:pt x="13726" y="590324"/>
                </a:lnTo>
                <a:lnTo>
                  <a:pt x="24145" y="544968"/>
                </a:lnTo>
                <a:lnTo>
                  <a:pt x="37324" y="500733"/>
                </a:lnTo>
                <a:lnTo>
                  <a:pt x="53168" y="457715"/>
                </a:lnTo>
                <a:lnTo>
                  <a:pt x="71581" y="416012"/>
                </a:lnTo>
                <a:lnTo>
                  <a:pt x="92464" y="375718"/>
                </a:lnTo>
                <a:lnTo>
                  <a:pt x="115723" y="336932"/>
                </a:lnTo>
                <a:lnTo>
                  <a:pt x="141260" y="299749"/>
                </a:lnTo>
                <a:lnTo>
                  <a:pt x="168979" y="264266"/>
                </a:lnTo>
                <a:lnTo>
                  <a:pt x="198785" y="230579"/>
                </a:lnTo>
                <a:lnTo>
                  <a:pt x="230579" y="198785"/>
                </a:lnTo>
                <a:lnTo>
                  <a:pt x="264266" y="168979"/>
                </a:lnTo>
                <a:lnTo>
                  <a:pt x="299749" y="141260"/>
                </a:lnTo>
                <a:lnTo>
                  <a:pt x="336932" y="115723"/>
                </a:lnTo>
                <a:lnTo>
                  <a:pt x="375718" y="92464"/>
                </a:lnTo>
                <a:lnTo>
                  <a:pt x="416012" y="71581"/>
                </a:lnTo>
                <a:lnTo>
                  <a:pt x="457715" y="53168"/>
                </a:lnTo>
                <a:lnTo>
                  <a:pt x="500733" y="37324"/>
                </a:lnTo>
                <a:lnTo>
                  <a:pt x="544968" y="24145"/>
                </a:lnTo>
                <a:lnTo>
                  <a:pt x="590324" y="13726"/>
                </a:lnTo>
                <a:lnTo>
                  <a:pt x="636705" y="6164"/>
                </a:lnTo>
                <a:lnTo>
                  <a:pt x="684014" y="1557"/>
                </a:lnTo>
                <a:lnTo>
                  <a:pt x="732155" y="0"/>
                </a:lnTo>
                <a:lnTo>
                  <a:pt x="9403715" y="0"/>
                </a:lnTo>
                <a:lnTo>
                  <a:pt x="9451855" y="1557"/>
                </a:lnTo>
                <a:lnTo>
                  <a:pt x="9499164" y="6164"/>
                </a:lnTo>
                <a:lnTo>
                  <a:pt x="9545545" y="13726"/>
                </a:lnTo>
                <a:lnTo>
                  <a:pt x="9590901" y="24145"/>
                </a:lnTo>
                <a:lnTo>
                  <a:pt x="9635136" y="37324"/>
                </a:lnTo>
                <a:lnTo>
                  <a:pt x="9678154" y="53168"/>
                </a:lnTo>
                <a:lnTo>
                  <a:pt x="9719857" y="71581"/>
                </a:lnTo>
                <a:lnTo>
                  <a:pt x="9760151" y="92464"/>
                </a:lnTo>
                <a:lnTo>
                  <a:pt x="9798937" y="115723"/>
                </a:lnTo>
                <a:lnTo>
                  <a:pt x="9836120" y="141260"/>
                </a:lnTo>
                <a:lnTo>
                  <a:pt x="9871603" y="168979"/>
                </a:lnTo>
                <a:lnTo>
                  <a:pt x="9905290" y="198785"/>
                </a:lnTo>
                <a:lnTo>
                  <a:pt x="9937084" y="230579"/>
                </a:lnTo>
                <a:lnTo>
                  <a:pt x="9966890" y="264266"/>
                </a:lnTo>
                <a:lnTo>
                  <a:pt x="9994609" y="299749"/>
                </a:lnTo>
                <a:lnTo>
                  <a:pt x="10020146" y="336932"/>
                </a:lnTo>
                <a:lnTo>
                  <a:pt x="10043405" y="375718"/>
                </a:lnTo>
                <a:lnTo>
                  <a:pt x="10064288" y="416012"/>
                </a:lnTo>
                <a:lnTo>
                  <a:pt x="10082701" y="457715"/>
                </a:lnTo>
                <a:lnTo>
                  <a:pt x="10098545" y="500733"/>
                </a:lnTo>
                <a:lnTo>
                  <a:pt x="10111724" y="544968"/>
                </a:lnTo>
                <a:lnTo>
                  <a:pt x="10122143" y="590324"/>
                </a:lnTo>
                <a:lnTo>
                  <a:pt x="10129705" y="636705"/>
                </a:lnTo>
                <a:lnTo>
                  <a:pt x="10134312" y="684014"/>
                </a:lnTo>
                <a:lnTo>
                  <a:pt x="10135870" y="732154"/>
                </a:lnTo>
                <a:lnTo>
                  <a:pt x="10135870" y="3660775"/>
                </a:lnTo>
                <a:lnTo>
                  <a:pt x="10134312" y="3708914"/>
                </a:lnTo>
                <a:lnTo>
                  <a:pt x="10129705" y="3756221"/>
                </a:lnTo>
                <a:lnTo>
                  <a:pt x="10122143" y="3802601"/>
                </a:lnTo>
                <a:lnTo>
                  <a:pt x="10111724" y="3847956"/>
                </a:lnTo>
                <a:lnTo>
                  <a:pt x="10098545" y="3892191"/>
                </a:lnTo>
                <a:lnTo>
                  <a:pt x="10082701" y="3935208"/>
                </a:lnTo>
                <a:lnTo>
                  <a:pt x="10064288" y="3976912"/>
                </a:lnTo>
                <a:lnTo>
                  <a:pt x="10043405" y="4017205"/>
                </a:lnTo>
                <a:lnTo>
                  <a:pt x="10020146" y="4055991"/>
                </a:lnTo>
                <a:lnTo>
                  <a:pt x="9994609" y="4093175"/>
                </a:lnTo>
                <a:lnTo>
                  <a:pt x="9966890" y="4128658"/>
                </a:lnTo>
                <a:lnTo>
                  <a:pt x="9937084" y="4162345"/>
                </a:lnTo>
                <a:lnTo>
                  <a:pt x="9905290" y="4194140"/>
                </a:lnTo>
                <a:lnTo>
                  <a:pt x="9871603" y="4223945"/>
                </a:lnTo>
                <a:lnTo>
                  <a:pt x="9836120" y="4251665"/>
                </a:lnTo>
                <a:lnTo>
                  <a:pt x="9798937" y="4277203"/>
                </a:lnTo>
                <a:lnTo>
                  <a:pt x="9760151" y="4300462"/>
                </a:lnTo>
                <a:lnTo>
                  <a:pt x="9719857" y="4321346"/>
                </a:lnTo>
                <a:lnTo>
                  <a:pt x="9678154" y="4339759"/>
                </a:lnTo>
                <a:lnTo>
                  <a:pt x="9635136" y="4355603"/>
                </a:lnTo>
                <a:lnTo>
                  <a:pt x="9590901" y="4368784"/>
                </a:lnTo>
                <a:lnTo>
                  <a:pt x="9545545" y="4379203"/>
                </a:lnTo>
                <a:lnTo>
                  <a:pt x="9499164" y="4386764"/>
                </a:lnTo>
                <a:lnTo>
                  <a:pt x="9451855" y="4391372"/>
                </a:lnTo>
                <a:lnTo>
                  <a:pt x="9403715" y="4392930"/>
                </a:lnTo>
                <a:lnTo>
                  <a:pt x="732155" y="4392930"/>
                </a:lnTo>
                <a:lnTo>
                  <a:pt x="684014" y="4391372"/>
                </a:lnTo>
                <a:lnTo>
                  <a:pt x="636705" y="4386764"/>
                </a:lnTo>
                <a:lnTo>
                  <a:pt x="590324" y="4379203"/>
                </a:lnTo>
                <a:lnTo>
                  <a:pt x="544968" y="4368784"/>
                </a:lnTo>
                <a:lnTo>
                  <a:pt x="500733" y="4355603"/>
                </a:lnTo>
                <a:lnTo>
                  <a:pt x="457715" y="4339759"/>
                </a:lnTo>
                <a:lnTo>
                  <a:pt x="416012" y="4321346"/>
                </a:lnTo>
                <a:lnTo>
                  <a:pt x="375718" y="4300462"/>
                </a:lnTo>
                <a:lnTo>
                  <a:pt x="336932" y="4277203"/>
                </a:lnTo>
                <a:lnTo>
                  <a:pt x="299749" y="4251665"/>
                </a:lnTo>
                <a:lnTo>
                  <a:pt x="264266" y="4223945"/>
                </a:lnTo>
                <a:lnTo>
                  <a:pt x="230579" y="4194140"/>
                </a:lnTo>
                <a:lnTo>
                  <a:pt x="198785" y="4162345"/>
                </a:lnTo>
                <a:lnTo>
                  <a:pt x="168979" y="4128658"/>
                </a:lnTo>
                <a:lnTo>
                  <a:pt x="141260" y="4093175"/>
                </a:lnTo>
                <a:lnTo>
                  <a:pt x="115723" y="4055991"/>
                </a:lnTo>
                <a:lnTo>
                  <a:pt x="92464" y="4017205"/>
                </a:lnTo>
                <a:lnTo>
                  <a:pt x="71581" y="3976912"/>
                </a:lnTo>
                <a:lnTo>
                  <a:pt x="53168" y="3935208"/>
                </a:lnTo>
                <a:lnTo>
                  <a:pt x="37324" y="3892191"/>
                </a:lnTo>
                <a:lnTo>
                  <a:pt x="24145" y="3847956"/>
                </a:lnTo>
                <a:lnTo>
                  <a:pt x="13726" y="3802601"/>
                </a:lnTo>
                <a:lnTo>
                  <a:pt x="6164" y="3756221"/>
                </a:lnTo>
                <a:lnTo>
                  <a:pt x="1557" y="3708914"/>
                </a:lnTo>
                <a:lnTo>
                  <a:pt x="0" y="3660775"/>
                </a:lnTo>
                <a:lnTo>
                  <a:pt x="0" y="732154"/>
                </a:lnTo>
                <a:close/>
              </a:path>
            </a:pathLst>
          </a:custGeom>
          <a:ln w="5715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812670" y="1907603"/>
            <a:ext cx="616331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265" indent="-456565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469265" algn="l"/>
                <a:tab pos="2706370" algn="l"/>
                <a:tab pos="3987800" algn="l"/>
                <a:tab pos="5187950" algn="l"/>
              </a:tabLst>
            </a:pPr>
            <a:r>
              <a:rPr sz="3600" spc="-10" dirty="0">
                <a:solidFill>
                  <a:srgbClr val="001F5F"/>
                </a:solidFill>
                <a:latin typeface="Calibri"/>
                <a:cs typeface="Calibri"/>
              </a:rPr>
              <a:t>Peniadaan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	</a:t>
            </a:r>
            <a:r>
              <a:rPr sz="3600" b="1" spc="-10" dirty="0">
                <a:solidFill>
                  <a:srgbClr val="001F5F"/>
                </a:solidFill>
                <a:latin typeface="Calibri"/>
                <a:cs typeface="Calibri"/>
              </a:rPr>
              <a:t>topik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	</a:t>
            </a:r>
            <a:r>
              <a:rPr sz="3600" b="1" spc="-20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	</a:t>
            </a:r>
            <a:r>
              <a:rPr sz="3600" b="1" spc="-10" dirty="0">
                <a:solidFill>
                  <a:srgbClr val="001F5F"/>
                </a:solidFill>
                <a:latin typeface="Calibri"/>
                <a:cs typeface="Calibri"/>
              </a:rPr>
              <a:t>tidak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253476" y="1907603"/>
            <a:ext cx="31095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22120" algn="l"/>
              </a:tabLst>
            </a:pPr>
            <a:r>
              <a:rPr sz="3600" b="1" spc="-10" dirty="0">
                <a:solidFill>
                  <a:srgbClr val="001F5F"/>
                </a:solidFill>
                <a:latin typeface="Calibri"/>
                <a:cs typeface="Calibri"/>
              </a:rPr>
              <a:t>relevan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	</a:t>
            </a:r>
            <a:r>
              <a:rPr sz="3600" spc="-10" dirty="0">
                <a:solidFill>
                  <a:srgbClr val="001F5F"/>
                </a:solidFill>
                <a:latin typeface="Calibri"/>
                <a:cs typeface="Calibri"/>
              </a:rPr>
              <a:t>dengan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12670" y="2456815"/>
            <a:ext cx="9549765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Entitas</a:t>
            </a:r>
            <a:r>
              <a:rPr sz="3600" spc="-1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spc="-10" dirty="0">
                <a:solidFill>
                  <a:srgbClr val="001F5F"/>
                </a:solidFill>
                <a:latin typeface="Calibri"/>
                <a:cs typeface="Calibri"/>
              </a:rPr>
              <a:t>Privat</a:t>
            </a:r>
            <a:endParaRPr sz="3600">
              <a:latin typeface="Calibri"/>
              <a:cs typeface="Calibri"/>
            </a:endParaRPr>
          </a:p>
          <a:p>
            <a:pPr marL="469900" marR="5080" indent="-457200">
              <a:lnSpc>
                <a:spcPct val="100000"/>
              </a:lnSpc>
              <a:buFont typeface="Wingdings"/>
              <a:buChar char=""/>
              <a:tabLst>
                <a:tab pos="469900" algn="l"/>
              </a:tabLst>
            </a:pP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SAK</a:t>
            </a:r>
            <a:r>
              <a:rPr sz="3600" spc="7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Entitas</a:t>
            </a:r>
            <a:r>
              <a:rPr sz="3600" spc="7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Privat</a:t>
            </a:r>
            <a:r>
              <a:rPr sz="3600" spc="7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hanya</a:t>
            </a:r>
            <a:r>
              <a:rPr sz="3600" spc="7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mencakup</a:t>
            </a:r>
            <a:r>
              <a:rPr sz="3600" spc="7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opsi</a:t>
            </a:r>
            <a:r>
              <a:rPr sz="3600" b="1" spc="8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spc="-20" dirty="0">
                <a:solidFill>
                  <a:srgbClr val="001F5F"/>
                </a:solidFill>
                <a:latin typeface="Calibri"/>
                <a:cs typeface="Calibri"/>
              </a:rPr>
              <a:t>yang 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lebih</a:t>
            </a:r>
            <a:r>
              <a:rPr sz="3600" b="1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spc="-10" dirty="0">
                <a:solidFill>
                  <a:srgbClr val="001F5F"/>
                </a:solidFill>
                <a:latin typeface="Calibri"/>
                <a:cs typeface="Calibri"/>
              </a:rPr>
              <a:t>sederhana</a:t>
            </a:r>
            <a:endParaRPr sz="3600">
              <a:latin typeface="Calibri"/>
              <a:cs typeface="Calibri"/>
            </a:endParaRPr>
          </a:p>
          <a:p>
            <a:pPr marL="469265" indent="-456565">
              <a:lnSpc>
                <a:spcPct val="100000"/>
              </a:lnSpc>
              <a:buFont typeface="Wingdings"/>
              <a:buChar char=""/>
              <a:tabLst>
                <a:tab pos="469265" algn="l"/>
              </a:tabLst>
            </a:pP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Simplifikasi</a:t>
            </a:r>
            <a:r>
              <a:rPr sz="3600" spc="-1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spc="-10" dirty="0">
                <a:solidFill>
                  <a:srgbClr val="001F5F"/>
                </a:solidFill>
                <a:latin typeface="Calibri"/>
                <a:cs typeface="Calibri"/>
              </a:rPr>
              <a:t>pengakuan</a:t>
            </a:r>
            <a:r>
              <a:rPr sz="3600" b="1" spc="-1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3600" b="1" spc="-10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spc="-10" dirty="0">
                <a:solidFill>
                  <a:srgbClr val="001F5F"/>
                </a:solidFill>
                <a:latin typeface="Calibri"/>
                <a:cs typeface="Calibri"/>
              </a:rPr>
              <a:t>pengukuran</a:t>
            </a:r>
            <a:endParaRPr sz="3600">
              <a:latin typeface="Calibri"/>
              <a:cs typeface="Calibri"/>
            </a:endParaRPr>
          </a:p>
          <a:p>
            <a:pPr marL="469265" indent="-456565">
              <a:lnSpc>
                <a:spcPct val="100000"/>
              </a:lnSpc>
              <a:buFont typeface="Wingdings"/>
              <a:buChar char=""/>
              <a:tabLst>
                <a:tab pos="469265" algn="l"/>
              </a:tabLst>
            </a:pPr>
            <a:r>
              <a:rPr sz="3600" spc="-10" dirty="0">
                <a:solidFill>
                  <a:srgbClr val="001F5F"/>
                </a:solidFill>
                <a:latin typeface="Calibri"/>
                <a:cs typeface="Calibri"/>
              </a:rPr>
              <a:t>Penyederhanaan</a:t>
            </a:r>
            <a:r>
              <a:rPr sz="3600" spc="-1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spc="-10" dirty="0">
                <a:solidFill>
                  <a:srgbClr val="001F5F"/>
                </a:solidFill>
                <a:latin typeface="Calibri"/>
                <a:cs typeface="Calibri"/>
              </a:rPr>
              <a:t>pengungkapan</a:t>
            </a:r>
            <a:endParaRPr sz="3600">
              <a:latin typeface="Calibri"/>
              <a:cs typeface="Calibri"/>
            </a:endParaRPr>
          </a:p>
          <a:p>
            <a:pPr marL="469265" indent="-456565">
              <a:lnSpc>
                <a:spcPct val="100000"/>
              </a:lnSpc>
              <a:buFont typeface="Wingdings"/>
              <a:buChar char=""/>
              <a:tabLst>
                <a:tab pos="469265" algn="l"/>
              </a:tabLst>
            </a:pP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Bahasa</a:t>
            </a:r>
            <a:r>
              <a:rPr sz="3600" b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36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001F5F"/>
                </a:solidFill>
                <a:latin typeface="Calibri"/>
                <a:cs typeface="Calibri"/>
              </a:rPr>
              <a:t>lebih</a:t>
            </a:r>
            <a:r>
              <a:rPr sz="36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spc="-10" dirty="0">
                <a:solidFill>
                  <a:srgbClr val="001F5F"/>
                </a:solidFill>
                <a:latin typeface="Calibri"/>
                <a:cs typeface="Calibri"/>
              </a:rPr>
              <a:t>sederhana</a:t>
            </a:r>
            <a:endParaRPr sz="36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047379" y="1883141"/>
            <a:ext cx="650875" cy="4065904"/>
            <a:chOff x="1047379" y="1883141"/>
            <a:chExt cx="650875" cy="4065904"/>
          </a:xfrm>
        </p:grpSpPr>
        <p:sp>
          <p:nvSpPr>
            <p:cNvPr id="8" name="object 8"/>
            <p:cNvSpPr/>
            <p:nvPr/>
          </p:nvSpPr>
          <p:spPr>
            <a:xfrm>
              <a:off x="1047369" y="1883143"/>
              <a:ext cx="650875" cy="2707005"/>
            </a:xfrm>
            <a:custGeom>
              <a:avLst/>
              <a:gdLst/>
              <a:ahLst/>
              <a:cxnLst/>
              <a:rect l="l" t="t" r="r" b="b"/>
              <a:pathLst>
                <a:path w="650875" h="2707004">
                  <a:moveTo>
                    <a:pt x="608711" y="2402929"/>
                  </a:moveTo>
                  <a:lnTo>
                    <a:pt x="604748" y="2353627"/>
                  </a:lnTo>
                  <a:lnTo>
                    <a:pt x="593229" y="2306891"/>
                  </a:lnTo>
                  <a:lnTo>
                    <a:pt x="575627" y="2265261"/>
                  </a:lnTo>
                  <a:lnTo>
                    <a:pt x="575538" y="2265019"/>
                  </a:lnTo>
                  <a:lnTo>
                    <a:pt x="550075" y="2223490"/>
                  </a:lnTo>
                  <a:lnTo>
                    <a:pt x="519684" y="2188083"/>
                  </a:lnTo>
                  <a:lnTo>
                    <a:pt x="484251" y="2157717"/>
                  </a:lnTo>
                  <a:lnTo>
                    <a:pt x="444398" y="2133003"/>
                  </a:lnTo>
                  <a:lnTo>
                    <a:pt x="400748" y="2114562"/>
                  </a:lnTo>
                  <a:lnTo>
                    <a:pt x="393293" y="2112734"/>
                  </a:lnTo>
                  <a:lnTo>
                    <a:pt x="393293" y="2460841"/>
                  </a:lnTo>
                  <a:lnTo>
                    <a:pt x="392899" y="2469819"/>
                  </a:lnTo>
                  <a:lnTo>
                    <a:pt x="391350" y="2478646"/>
                  </a:lnTo>
                  <a:lnTo>
                    <a:pt x="388670" y="2487180"/>
                  </a:lnTo>
                  <a:lnTo>
                    <a:pt x="384962" y="2495169"/>
                  </a:lnTo>
                  <a:lnTo>
                    <a:pt x="384886" y="2495346"/>
                  </a:lnTo>
                  <a:lnTo>
                    <a:pt x="354304" y="2525217"/>
                  </a:lnTo>
                  <a:lnTo>
                    <a:pt x="308876" y="2539517"/>
                  </a:lnTo>
                  <a:lnTo>
                    <a:pt x="297840" y="2540584"/>
                  </a:lnTo>
                  <a:lnTo>
                    <a:pt x="295579" y="2540584"/>
                  </a:lnTo>
                  <a:lnTo>
                    <a:pt x="288671" y="2540774"/>
                  </a:lnTo>
                  <a:lnTo>
                    <a:pt x="247967" y="2537180"/>
                  </a:lnTo>
                  <a:lnTo>
                    <a:pt x="240118" y="2535593"/>
                  </a:lnTo>
                  <a:lnTo>
                    <a:pt x="239966" y="2535593"/>
                  </a:lnTo>
                  <a:lnTo>
                    <a:pt x="231432" y="2533116"/>
                  </a:lnTo>
                  <a:lnTo>
                    <a:pt x="223469" y="2530094"/>
                  </a:lnTo>
                  <a:lnTo>
                    <a:pt x="215773" y="2526436"/>
                  </a:lnTo>
                  <a:lnTo>
                    <a:pt x="215773" y="2485491"/>
                  </a:lnTo>
                  <a:lnTo>
                    <a:pt x="224028" y="2490711"/>
                  </a:lnTo>
                  <a:lnTo>
                    <a:pt x="232689" y="2495169"/>
                  </a:lnTo>
                  <a:lnTo>
                    <a:pt x="270344" y="2505646"/>
                  </a:lnTo>
                  <a:lnTo>
                    <a:pt x="290004" y="2507018"/>
                  </a:lnTo>
                  <a:lnTo>
                    <a:pt x="295948" y="2507018"/>
                  </a:lnTo>
                  <a:lnTo>
                    <a:pt x="302679" y="2506345"/>
                  </a:lnTo>
                  <a:lnTo>
                    <a:pt x="308902" y="2505151"/>
                  </a:lnTo>
                  <a:lnTo>
                    <a:pt x="315366" y="2503982"/>
                  </a:lnTo>
                  <a:lnTo>
                    <a:pt x="321779" y="2501696"/>
                  </a:lnTo>
                  <a:lnTo>
                    <a:pt x="333311" y="2495169"/>
                  </a:lnTo>
                  <a:lnTo>
                    <a:pt x="338366" y="2490495"/>
                  </a:lnTo>
                  <a:lnTo>
                    <a:pt x="341680" y="2485491"/>
                  </a:lnTo>
                  <a:lnTo>
                    <a:pt x="342036" y="2484958"/>
                  </a:lnTo>
                  <a:lnTo>
                    <a:pt x="345973" y="2478646"/>
                  </a:lnTo>
                  <a:lnTo>
                    <a:pt x="348043" y="2471039"/>
                  </a:lnTo>
                  <a:lnTo>
                    <a:pt x="347738" y="2463444"/>
                  </a:lnTo>
                  <a:lnTo>
                    <a:pt x="347967" y="2455697"/>
                  </a:lnTo>
                  <a:lnTo>
                    <a:pt x="320027" y="2422347"/>
                  </a:lnTo>
                  <a:lnTo>
                    <a:pt x="275640" y="2415362"/>
                  </a:lnTo>
                  <a:lnTo>
                    <a:pt x="250901" y="2415362"/>
                  </a:lnTo>
                  <a:lnTo>
                    <a:pt x="250901" y="2381351"/>
                  </a:lnTo>
                  <a:lnTo>
                    <a:pt x="279057" y="2381351"/>
                  </a:lnTo>
                  <a:lnTo>
                    <a:pt x="287096" y="2380805"/>
                  </a:lnTo>
                  <a:lnTo>
                    <a:pt x="325145" y="2367648"/>
                  </a:lnTo>
                  <a:lnTo>
                    <a:pt x="337616" y="2343645"/>
                  </a:lnTo>
                  <a:lnTo>
                    <a:pt x="337388" y="2336457"/>
                  </a:lnTo>
                  <a:lnTo>
                    <a:pt x="337654" y="2329929"/>
                  </a:lnTo>
                  <a:lnTo>
                    <a:pt x="336143" y="2323465"/>
                  </a:lnTo>
                  <a:lnTo>
                    <a:pt x="333222" y="2318131"/>
                  </a:lnTo>
                  <a:lnTo>
                    <a:pt x="333006" y="2317724"/>
                  </a:lnTo>
                  <a:lnTo>
                    <a:pt x="296760" y="2299004"/>
                  </a:lnTo>
                  <a:lnTo>
                    <a:pt x="291020" y="2299004"/>
                  </a:lnTo>
                  <a:lnTo>
                    <a:pt x="250317" y="2306396"/>
                  </a:lnTo>
                  <a:lnTo>
                    <a:pt x="227190" y="2318131"/>
                  </a:lnTo>
                  <a:lnTo>
                    <a:pt x="227190" y="2280437"/>
                  </a:lnTo>
                  <a:lnTo>
                    <a:pt x="267716" y="2267178"/>
                  </a:lnTo>
                  <a:lnTo>
                    <a:pt x="276707" y="2265972"/>
                  </a:lnTo>
                  <a:lnTo>
                    <a:pt x="276517" y="2265972"/>
                  </a:lnTo>
                  <a:lnTo>
                    <a:pt x="285813" y="2265261"/>
                  </a:lnTo>
                  <a:lnTo>
                    <a:pt x="284949" y="2265261"/>
                  </a:lnTo>
                  <a:lnTo>
                    <a:pt x="295376" y="2265019"/>
                  </a:lnTo>
                  <a:lnTo>
                    <a:pt x="335407" y="2270950"/>
                  </a:lnTo>
                  <a:lnTo>
                    <a:pt x="371602" y="2295017"/>
                  </a:lnTo>
                  <a:lnTo>
                    <a:pt x="382892" y="2329929"/>
                  </a:lnTo>
                  <a:lnTo>
                    <a:pt x="382244" y="2341676"/>
                  </a:lnTo>
                  <a:lnTo>
                    <a:pt x="358597" y="2381605"/>
                  </a:lnTo>
                  <a:lnTo>
                    <a:pt x="325691" y="2396515"/>
                  </a:lnTo>
                  <a:lnTo>
                    <a:pt x="332181" y="2397429"/>
                  </a:lnTo>
                  <a:lnTo>
                    <a:pt x="367677" y="2412314"/>
                  </a:lnTo>
                  <a:lnTo>
                    <a:pt x="391947" y="2448090"/>
                  </a:lnTo>
                  <a:lnTo>
                    <a:pt x="393293" y="2460841"/>
                  </a:lnTo>
                  <a:lnTo>
                    <a:pt x="393293" y="2112734"/>
                  </a:lnTo>
                  <a:lnTo>
                    <a:pt x="353949" y="2103031"/>
                  </a:lnTo>
                  <a:lnTo>
                    <a:pt x="304609" y="2099043"/>
                  </a:lnTo>
                  <a:lnTo>
                    <a:pt x="304368" y="2099043"/>
                  </a:lnTo>
                  <a:lnTo>
                    <a:pt x="254927" y="2103031"/>
                  </a:lnTo>
                  <a:lnTo>
                    <a:pt x="208089" y="2114562"/>
                  </a:lnTo>
                  <a:lnTo>
                    <a:pt x="164426" y="2133003"/>
                  </a:lnTo>
                  <a:lnTo>
                    <a:pt x="124561" y="2157717"/>
                  </a:lnTo>
                  <a:lnTo>
                    <a:pt x="89115" y="2188083"/>
                  </a:lnTo>
                  <a:lnTo>
                    <a:pt x="58699" y="2223490"/>
                  </a:lnTo>
                  <a:lnTo>
                    <a:pt x="33959" y="2263292"/>
                  </a:lnTo>
                  <a:lnTo>
                    <a:pt x="15519" y="2306891"/>
                  </a:lnTo>
                  <a:lnTo>
                    <a:pt x="3987" y="2353627"/>
                  </a:lnTo>
                  <a:lnTo>
                    <a:pt x="0" y="2402929"/>
                  </a:lnTo>
                  <a:lnTo>
                    <a:pt x="3987" y="2452217"/>
                  </a:lnTo>
                  <a:lnTo>
                    <a:pt x="15519" y="2498979"/>
                  </a:lnTo>
                  <a:lnTo>
                    <a:pt x="33972" y="2542578"/>
                  </a:lnTo>
                  <a:lnTo>
                    <a:pt x="58724" y="2582392"/>
                  </a:lnTo>
                  <a:lnTo>
                    <a:pt x="89154" y="2617800"/>
                  </a:lnTo>
                  <a:lnTo>
                    <a:pt x="124612" y="2648178"/>
                  </a:lnTo>
                  <a:lnTo>
                    <a:pt x="164490" y="2672880"/>
                  </a:lnTo>
                  <a:lnTo>
                    <a:pt x="208165" y="2691307"/>
                  </a:lnTo>
                  <a:lnTo>
                    <a:pt x="255003" y="2702826"/>
                  </a:lnTo>
                  <a:lnTo>
                    <a:pt x="304342" y="2706801"/>
                  </a:lnTo>
                  <a:lnTo>
                    <a:pt x="353720" y="2702826"/>
                  </a:lnTo>
                  <a:lnTo>
                    <a:pt x="400545" y="2691307"/>
                  </a:lnTo>
                  <a:lnTo>
                    <a:pt x="444220" y="2672880"/>
                  </a:lnTo>
                  <a:lnTo>
                    <a:pt x="484098" y="2648178"/>
                  </a:lnTo>
                  <a:lnTo>
                    <a:pt x="519557" y="2617800"/>
                  </a:lnTo>
                  <a:lnTo>
                    <a:pt x="549986" y="2582392"/>
                  </a:lnTo>
                  <a:lnTo>
                    <a:pt x="574738" y="2542578"/>
                  </a:lnTo>
                  <a:lnTo>
                    <a:pt x="575500" y="2540774"/>
                  </a:lnTo>
                  <a:lnTo>
                    <a:pt x="593191" y="2498979"/>
                  </a:lnTo>
                  <a:lnTo>
                    <a:pt x="604723" y="2452217"/>
                  </a:lnTo>
                  <a:lnTo>
                    <a:pt x="608711" y="2402929"/>
                  </a:lnTo>
                  <a:close/>
                </a:path>
                <a:path w="650875" h="2707004">
                  <a:moveTo>
                    <a:pt x="634898" y="1377962"/>
                  </a:moveTo>
                  <a:lnTo>
                    <a:pt x="631164" y="1331544"/>
                  </a:lnTo>
                  <a:lnTo>
                    <a:pt x="631151" y="1331417"/>
                  </a:lnTo>
                  <a:lnTo>
                    <a:pt x="620280" y="1287284"/>
                  </a:lnTo>
                  <a:lnTo>
                    <a:pt x="604266" y="1249426"/>
                  </a:lnTo>
                  <a:lnTo>
                    <a:pt x="604164" y="1249172"/>
                  </a:lnTo>
                  <a:lnTo>
                    <a:pt x="579526" y="1208532"/>
                  </a:lnTo>
                  <a:lnTo>
                    <a:pt x="550811" y="1175105"/>
                  </a:lnTo>
                  <a:lnTo>
                    <a:pt x="517347" y="1146429"/>
                  </a:lnTo>
                  <a:lnTo>
                    <a:pt x="479717" y="1123086"/>
                  </a:lnTo>
                  <a:lnTo>
                    <a:pt x="438505" y="1105674"/>
                  </a:lnTo>
                  <a:lnTo>
                    <a:pt x="429653" y="1103503"/>
                  </a:lnTo>
                  <a:lnTo>
                    <a:pt x="429653" y="1506626"/>
                  </a:lnTo>
                  <a:lnTo>
                    <a:pt x="265328" y="1506626"/>
                  </a:lnTo>
                  <a:lnTo>
                    <a:pt x="265328" y="1482547"/>
                  </a:lnTo>
                  <a:lnTo>
                    <a:pt x="265582" y="1475003"/>
                  </a:lnTo>
                  <a:lnTo>
                    <a:pt x="281520" y="1434477"/>
                  </a:lnTo>
                  <a:lnTo>
                    <a:pt x="315074" y="1403616"/>
                  </a:lnTo>
                  <a:lnTo>
                    <a:pt x="342303" y="1385938"/>
                  </a:lnTo>
                  <a:lnTo>
                    <a:pt x="348259" y="1381861"/>
                  </a:lnTo>
                  <a:lnTo>
                    <a:pt x="377672" y="1352067"/>
                  </a:lnTo>
                  <a:lnTo>
                    <a:pt x="383705" y="1328801"/>
                  </a:lnTo>
                  <a:lnTo>
                    <a:pt x="383667" y="1317434"/>
                  </a:lnTo>
                  <a:lnTo>
                    <a:pt x="382828" y="1312189"/>
                  </a:lnTo>
                  <a:lnTo>
                    <a:pt x="382485" y="1311148"/>
                  </a:lnTo>
                  <a:lnTo>
                    <a:pt x="381152" y="1307172"/>
                  </a:lnTo>
                  <a:lnTo>
                    <a:pt x="379577" y="1302334"/>
                  </a:lnTo>
                  <a:lnTo>
                    <a:pt x="350177" y="1281557"/>
                  </a:lnTo>
                  <a:lnTo>
                    <a:pt x="343471" y="1281557"/>
                  </a:lnTo>
                  <a:lnTo>
                    <a:pt x="301104" y="1294117"/>
                  </a:lnTo>
                  <a:lnTo>
                    <a:pt x="278892" y="1311148"/>
                  </a:lnTo>
                  <a:lnTo>
                    <a:pt x="278892" y="1272019"/>
                  </a:lnTo>
                  <a:lnTo>
                    <a:pt x="318706" y="1252080"/>
                  </a:lnTo>
                  <a:lnTo>
                    <a:pt x="347243" y="1249172"/>
                  </a:lnTo>
                  <a:lnTo>
                    <a:pt x="355028" y="1249426"/>
                  </a:lnTo>
                  <a:lnTo>
                    <a:pt x="396354" y="1262710"/>
                  </a:lnTo>
                  <a:lnTo>
                    <a:pt x="421335" y="1295527"/>
                  </a:lnTo>
                  <a:lnTo>
                    <a:pt x="424662" y="1317904"/>
                  </a:lnTo>
                  <a:lnTo>
                    <a:pt x="424522" y="1324737"/>
                  </a:lnTo>
                  <a:lnTo>
                    <a:pt x="414464" y="1362887"/>
                  </a:lnTo>
                  <a:lnTo>
                    <a:pt x="385724" y="1395349"/>
                  </a:lnTo>
                  <a:lnTo>
                    <a:pt x="357708" y="1414741"/>
                  </a:lnTo>
                  <a:lnTo>
                    <a:pt x="351485" y="1418767"/>
                  </a:lnTo>
                  <a:lnTo>
                    <a:pt x="317665" y="1445031"/>
                  </a:lnTo>
                  <a:lnTo>
                    <a:pt x="307187" y="1466646"/>
                  </a:lnTo>
                  <a:lnTo>
                    <a:pt x="307251" y="1472514"/>
                  </a:lnTo>
                  <a:lnTo>
                    <a:pt x="429628" y="1472514"/>
                  </a:lnTo>
                  <a:lnTo>
                    <a:pt x="429653" y="1506626"/>
                  </a:lnTo>
                  <a:lnTo>
                    <a:pt x="429653" y="1103503"/>
                  </a:lnTo>
                  <a:lnTo>
                    <a:pt x="394296" y="1094790"/>
                  </a:lnTo>
                  <a:lnTo>
                    <a:pt x="347700" y="1091031"/>
                  </a:lnTo>
                  <a:lnTo>
                    <a:pt x="347484" y="1091031"/>
                  </a:lnTo>
                  <a:lnTo>
                    <a:pt x="300812" y="1094790"/>
                  </a:lnTo>
                  <a:lnTo>
                    <a:pt x="256578" y="1105674"/>
                  </a:lnTo>
                  <a:lnTo>
                    <a:pt x="215353" y="1123086"/>
                  </a:lnTo>
                  <a:lnTo>
                    <a:pt x="177698" y="1146429"/>
                  </a:lnTo>
                  <a:lnTo>
                    <a:pt x="144221" y="1175105"/>
                  </a:lnTo>
                  <a:lnTo>
                    <a:pt x="115506" y="1208532"/>
                  </a:lnTo>
                  <a:lnTo>
                    <a:pt x="92151" y="1246124"/>
                  </a:lnTo>
                  <a:lnTo>
                    <a:pt x="74841" y="1286992"/>
                  </a:lnTo>
                  <a:lnTo>
                    <a:pt x="63830" y="1331417"/>
                  </a:lnTo>
                  <a:lnTo>
                    <a:pt x="60109" y="1377530"/>
                  </a:lnTo>
                  <a:lnTo>
                    <a:pt x="60071" y="1377962"/>
                  </a:lnTo>
                  <a:lnTo>
                    <a:pt x="63690" y="1422641"/>
                  </a:lnTo>
                  <a:lnTo>
                    <a:pt x="63741" y="1423327"/>
                  </a:lnTo>
                  <a:lnTo>
                    <a:pt x="63830" y="1424508"/>
                  </a:lnTo>
                  <a:lnTo>
                    <a:pt x="74726" y="1468653"/>
                  </a:lnTo>
                  <a:lnTo>
                    <a:pt x="92151" y="1509826"/>
                  </a:lnTo>
                  <a:lnTo>
                    <a:pt x="115531" y="1547418"/>
                  </a:lnTo>
                  <a:lnTo>
                    <a:pt x="144259" y="1580857"/>
                  </a:lnTo>
                  <a:lnTo>
                    <a:pt x="177749" y="1609534"/>
                  </a:lnTo>
                  <a:lnTo>
                    <a:pt x="215404" y="1632864"/>
                  </a:lnTo>
                  <a:lnTo>
                    <a:pt x="256641" y="1650263"/>
                  </a:lnTo>
                  <a:lnTo>
                    <a:pt x="300863" y="1661134"/>
                  </a:lnTo>
                  <a:lnTo>
                    <a:pt x="347484" y="1664893"/>
                  </a:lnTo>
                  <a:lnTo>
                    <a:pt x="394106" y="1661134"/>
                  </a:lnTo>
                  <a:lnTo>
                    <a:pt x="438327" y="1650263"/>
                  </a:lnTo>
                  <a:lnTo>
                    <a:pt x="479564" y="1632864"/>
                  </a:lnTo>
                  <a:lnTo>
                    <a:pt x="517220" y="1609534"/>
                  </a:lnTo>
                  <a:lnTo>
                    <a:pt x="550710" y="1580857"/>
                  </a:lnTo>
                  <a:lnTo>
                    <a:pt x="579437" y="1547418"/>
                  </a:lnTo>
                  <a:lnTo>
                    <a:pt x="602818" y="1509826"/>
                  </a:lnTo>
                  <a:lnTo>
                    <a:pt x="604164" y="1506626"/>
                  </a:lnTo>
                  <a:lnTo>
                    <a:pt x="620242" y="1468653"/>
                  </a:lnTo>
                  <a:lnTo>
                    <a:pt x="631126" y="1424508"/>
                  </a:lnTo>
                  <a:lnTo>
                    <a:pt x="634898" y="1377962"/>
                  </a:lnTo>
                  <a:close/>
                </a:path>
                <a:path w="650875" h="2707004">
                  <a:moveTo>
                    <a:pt x="650290" y="277469"/>
                  </a:moveTo>
                  <a:lnTo>
                    <a:pt x="645845" y="227596"/>
                  </a:lnTo>
                  <a:lnTo>
                    <a:pt x="632980" y="180657"/>
                  </a:lnTo>
                  <a:lnTo>
                    <a:pt x="616559" y="146062"/>
                  </a:lnTo>
                  <a:lnTo>
                    <a:pt x="612482" y="137452"/>
                  </a:lnTo>
                  <a:lnTo>
                    <a:pt x="585127" y="98729"/>
                  </a:lnTo>
                  <a:lnTo>
                    <a:pt x="551713" y="65290"/>
                  </a:lnTo>
                  <a:lnTo>
                    <a:pt x="513029" y="37922"/>
                  </a:lnTo>
                  <a:lnTo>
                    <a:pt x="469823" y="17386"/>
                  </a:lnTo>
                  <a:lnTo>
                    <a:pt x="422910" y="4495"/>
                  </a:lnTo>
                  <a:lnTo>
                    <a:pt x="403275" y="2730"/>
                  </a:lnTo>
                  <a:lnTo>
                    <a:pt x="403275" y="146062"/>
                  </a:lnTo>
                  <a:lnTo>
                    <a:pt x="403275" y="395249"/>
                  </a:lnTo>
                  <a:lnTo>
                    <a:pt x="361073" y="395249"/>
                  </a:lnTo>
                  <a:lnTo>
                    <a:pt x="361073" y="216230"/>
                  </a:lnTo>
                  <a:lnTo>
                    <a:pt x="361073" y="193675"/>
                  </a:lnTo>
                  <a:lnTo>
                    <a:pt x="318236" y="213283"/>
                  </a:lnTo>
                  <a:lnTo>
                    <a:pt x="306743" y="216230"/>
                  </a:lnTo>
                  <a:lnTo>
                    <a:pt x="306743" y="182524"/>
                  </a:lnTo>
                  <a:lnTo>
                    <a:pt x="310781" y="181381"/>
                  </a:lnTo>
                  <a:lnTo>
                    <a:pt x="314464" y="180251"/>
                  </a:lnTo>
                  <a:lnTo>
                    <a:pt x="327609" y="175729"/>
                  </a:lnTo>
                  <a:lnTo>
                    <a:pt x="334073" y="173101"/>
                  </a:lnTo>
                  <a:lnTo>
                    <a:pt x="340537" y="170345"/>
                  </a:lnTo>
                  <a:lnTo>
                    <a:pt x="347002" y="167716"/>
                  </a:lnTo>
                  <a:lnTo>
                    <a:pt x="359486" y="161251"/>
                  </a:lnTo>
                  <a:lnTo>
                    <a:pt x="362610" y="159550"/>
                  </a:lnTo>
                  <a:lnTo>
                    <a:pt x="365683" y="157746"/>
                  </a:lnTo>
                  <a:lnTo>
                    <a:pt x="369100" y="155981"/>
                  </a:lnTo>
                  <a:lnTo>
                    <a:pt x="372452" y="154038"/>
                  </a:lnTo>
                  <a:lnTo>
                    <a:pt x="379044" y="149783"/>
                  </a:lnTo>
                  <a:lnTo>
                    <a:pt x="382397" y="147840"/>
                  </a:lnTo>
                  <a:lnTo>
                    <a:pt x="385826" y="146062"/>
                  </a:lnTo>
                  <a:lnTo>
                    <a:pt x="403275" y="146062"/>
                  </a:lnTo>
                  <a:lnTo>
                    <a:pt x="403275" y="2730"/>
                  </a:lnTo>
                  <a:lnTo>
                    <a:pt x="373062" y="0"/>
                  </a:lnTo>
                  <a:lnTo>
                    <a:pt x="372846" y="0"/>
                  </a:lnTo>
                  <a:lnTo>
                    <a:pt x="322922" y="4495"/>
                  </a:lnTo>
                  <a:lnTo>
                    <a:pt x="275983" y="17386"/>
                  </a:lnTo>
                  <a:lnTo>
                    <a:pt x="232778" y="37922"/>
                  </a:lnTo>
                  <a:lnTo>
                    <a:pt x="194056" y="65290"/>
                  </a:lnTo>
                  <a:lnTo>
                    <a:pt x="160629" y="98729"/>
                  </a:lnTo>
                  <a:lnTo>
                    <a:pt x="133273" y="137452"/>
                  </a:lnTo>
                  <a:lnTo>
                    <a:pt x="112750" y="180657"/>
                  </a:lnTo>
                  <a:lnTo>
                    <a:pt x="99872" y="227596"/>
                  </a:lnTo>
                  <a:lnTo>
                    <a:pt x="95402" y="277469"/>
                  </a:lnTo>
                  <a:lnTo>
                    <a:pt x="99872" y="327342"/>
                  </a:lnTo>
                  <a:lnTo>
                    <a:pt x="112763" y="374294"/>
                  </a:lnTo>
                  <a:lnTo>
                    <a:pt x="133286" y="417512"/>
                  </a:lnTo>
                  <a:lnTo>
                    <a:pt x="160655" y="456247"/>
                  </a:lnTo>
                  <a:lnTo>
                    <a:pt x="194094" y="489686"/>
                  </a:lnTo>
                  <a:lnTo>
                    <a:pt x="232816" y="517055"/>
                  </a:lnTo>
                  <a:lnTo>
                    <a:pt x="276034" y="537578"/>
                  </a:lnTo>
                  <a:lnTo>
                    <a:pt x="322973" y="550468"/>
                  </a:lnTo>
                  <a:lnTo>
                    <a:pt x="372846" y="554939"/>
                  </a:lnTo>
                  <a:lnTo>
                    <a:pt x="422719" y="550468"/>
                  </a:lnTo>
                  <a:lnTo>
                    <a:pt x="469658" y="537578"/>
                  </a:lnTo>
                  <a:lnTo>
                    <a:pt x="512876" y="517055"/>
                  </a:lnTo>
                  <a:lnTo>
                    <a:pt x="551599" y="489686"/>
                  </a:lnTo>
                  <a:lnTo>
                    <a:pt x="585038" y="456247"/>
                  </a:lnTo>
                  <a:lnTo>
                    <a:pt x="612419" y="417512"/>
                  </a:lnTo>
                  <a:lnTo>
                    <a:pt x="632929" y="374294"/>
                  </a:lnTo>
                  <a:lnTo>
                    <a:pt x="645820" y="327355"/>
                  </a:lnTo>
                  <a:lnTo>
                    <a:pt x="650290" y="277469"/>
                  </a:lnTo>
                  <a:close/>
                </a:path>
              </a:pathLst>
            </a:custGeom>
            <a:solidFill>
              <a:srgbClr val="CC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02256" y="4862628"/>
              <a:ext cx="77209" cy="11270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075086" y="4650105"/>
              <a:ext cx="589280" cy="589280"/>
            </a:xfrm>
            <a:custGeom>
              <a:avLst/>
              <a:gdLst/>
              <a:ahLst/>
              <a:cxnLst/>
              <a:rect l="l" t="t" r="r" b="b"/>
              <a:pathLst>
                <a:path w="589280" h="589279">
                  <a:moveTo>
                    <a:pt x="294651" y="0"/>
                  </a:moveTo>
                  <a:lnTo>
                    <a:pt x="294395" y="0"/>
                  </a:lnTo>
                  <a:lnTo>
                    <a:pt x="246381" y="3874"/>
                  </a:lnTo>
                  <a:lnTo>
                    <a:pt x="246558" y="3874"/>
                  </a:lnTo>
                  <a:lnTo>
                    <a:pt x="201255" y="15046"/>
                  </a:lnTo>
                  <a:lnTo>
                    <a:pt x="159024" y="32910"/>
                  </a:lnTo>
                  <a:lnTo>
                    <a:pt x="120463" y="56859"/>
                  </a:lnTo>
                  <a:lnTo>
                    <a:pt x="86176" y="86289"/>
                  </a:lnTo>
                  <a:lnTo>
                    <a:pt x="56766" y="120591"/>
                  </a:lnTo>
                  <a:lnTo>
                    <a:pt x="32839" y="159161"/>
                  </a:lnTo>
                  <a:lnTo>
                    <a:pt x="14999" y="201392"/>
                  </a:lnTo>
                  <a:lnTo>
                    <a:pt x="3851" y="246678"/>
                  </a:lnTo>
                  <a:lnTo>
                    <a:pt x="0" y="294420"/>
                  </a:lnTo>
                  <a:lnTo>
                    <a:pt x="3853" y="342176"/>
                  </a:lnTo>
                  <a:lnTo>
                    <a:pt x="15009" y="387478"/>
                  </a:lnTo>
                  <a:lnTo>
                    <a:pt x="32860" y="429721"/>
                  </a:lnTo>
                  <a:lnTo>
                    <a:pt x="56802" y="468297"/>
                  </a:lnTo>
                  <a:lnTo>
                    <a:pt x="86228" y="502602"/>
                  </a:lnTo>
                  <a:lnTo>
                    <a:pt x="120531" y="532028"/>
                  </a:lnTo>
                  <a:lnTo>
                    <a:pt x="159106" y="555969"/>
                  </a:lnTo>
                  <a:lnTo>
                    <a:pt x="201348" y="573820"/>
                  </a:lnTo>
                  <a:lnTo>
                    <a:pt x="246657" y="584974"/>
                  </a:lnTo>
                  <a:lnTo>
                    <a:pt x="294380" y="588826"/>
                  </a:lnTo>
                  <a:lnTo>
                    <a:pt x="342132" y="584974"/>
                  </a:lnTo>
                  <a:lnTo>
                    <a:pt x="387430" y="573820"/>
                  </a:lnTo>
                  <a:lnTo>
                    <a:pt x="429670" y="555969"/>
                  </a:lnTo>
                  <a:lnTo>
                    <a:pt x="468244" y="532028"/>
                  </a:lnTo>
                  <a:lnTo>
                    <a:pt x="502546" y="502602"/>
                  </a:lnTo>
                  <a:lnTo>
                    <a:pt x="531971" y="468297"/>
                  </a:lnTo>
                  <a:lnTo>
                    <a:pt x="555913" y="429721"/>
                  </a:lnTo>
                  <a:lnTo>
                    <a:pt x="560903" y="417914"/>
                  </a:lnTo>
                  <a:lnTo>
                    <a:pt x="304379" y="417914"/>
                  </a:lnTo>
                  <a:lnTo>
                    <a:pt x="304379" y="362574"/>
                  </a:lnTo>
                  <a:lnTo>
                    <a:pt x="183158" y="362574"/>
                  </a:lnTo>
                  <a:lnTo>
                    <a:pt x="183158" y="327319"/>
                  </a:lnTo>
                  <a:lnTo>
                    <a:pt x="192117" y="317411"/>
                  </a:lnTo>
                  <a:lnTo>
                    <a:pt x="200980" y="307244"/>
                  </a:lnTo>
                  <a:lnTo>
                    <a:pt x="226912" y="275285"/>
                  </a:lnTo>
                  <a:lnTo>
                    <a:pt x="250849" y="242251"/>
                  </a:lnTo>
                  <a:lnTo>
                    <a:pt x="272400" y="209002"/>
                  </a:lnTo>
                  <a:lnTo>
                    <a:pt x="296868" y="165769"/>
                  </a:lnTo>
                  <a:lnTo>
                    <a:pt x="302061" y="155384"/>
                  </a:lnTo>
                  <a:lnTo>
                    <a:pt x="553650" y="155384"/>
                  </a:lnTo>
                  <a:lnTo>
                    <a:pt x="532078" y="120591"/>
                  </a:lnTo>
                  <a:lnTo>
                    <a:pt x="502682" y="86289"/>
                  </a:lnTo>
                  <a:lnTo>
                    <a:pt x="468408" y="56859"/>
                  </a:lnTo>
                  <a:lnTo>
                    <a:pt x="429863" y="32910"/>
                  </a:lnTo>
                  <a:lnTo>
                    <a:pt x="387651" y="15046"/>
                  </a:lnTo>
                  <a:lnTo>
                    <a:pt x="342379" y="3874"/>
                  </a:lnTo>
                  <a:lnTo>
                    <a:pt x="294651" y="0"/>
                  </a:lnTo>
                  <a:close/>
                </a:path>
                <a:path w="589280" h="589279">
                  <a:moveTo>
                    <a:pt x="553650" y="155384"/>
                  </a:moveTo>
                  <a:lnTo>
                    <a:pt x="348902" y="155384"/>
                  </a:lnTo>
                  <a:lnTo>
                    <a:pt x="348902" y="325257"/>
                  </a:lnTo>
                  <a:lnTo>
                    <a:pt x="384162" y="325257"/>
                  </a:lnTo>
                  <a:lnTo>
                    <a:pt x="384162" y="362574"/>
                  </a:lnTo>
                  <a:lnTo>
                    <a:pt x="348902" y="362574"/>
                  </a:lnTo>
                  <a:lnTo>
                    <a:pt x="348902" y="417914"/>
                  </a:lnTo>
                  <a:lnTo>
                    <a:pt x="560903" y="417914"/>
                  </a:lnTo>
                  <a:lnTo>
                    <a:pt x="573765" y="387478"/>
                  </a:lnTo>
                  <a:lnTo>
                    <a:pt x="584922" y="342176"/>
                  </a:lnTo>
                  <a:lnTo>
                    <a:pt x="588777" y="294420"/>
                  </a:lnTo>
                  <a:lnTo>
                    <a:pt x="584946" y="246678"/>
                  </a:lnTo>
                  <a:lnTo>
                    <a:pt x="573816" y="201392"/>
                  </a:lnTo>
                  <a:lnTo>
                    <a:pt x="555991" y="159161"/>
                  </a:lnTo>
                  <a:lnTo>
                    <a:pt x="553650" y="155384"/>
                  </a:lnTo>
                  <a:close/>
                </a:path>
              </a:pathLst>
            </a:custGeom>
            <a:solidFill>
              <a:srgbClr val="CC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62130" y="5359997"/>
              <a:ext cx="595630" cy="589280"/>
            </a:xfrm>
            <a:custGeom>
              <a:avLst/>
              <a:gdLst/>
              <a:ahLst/>
              <a:cxnLst/>
              <a:rect l="l" t="t" r="r" b="b"/>
              <a:pathLst>
                <a:path w="595630" h="589279">
                  <a:moveTo>
                    <a:pt x="298069" y="0"/>
                  </a:moveTo>
                  <a:lnTo>
                    <a:pt x="297787" y="0"/>
                  </a:lnTo>
                  <a:lnTo>
                    <a:pt x="249209" y="3874"/>
                  </a:lnTo>
                  <a:lnTo>
                    <a:pt x="249385" y="3874"/>
                  </a:lnTo>
                  <a:lnTo>
                    <a:pt x="203548" y="15046"/>
                  </a:lnTo>
                  <a:lnTo>
                    <a:pt x="160819" y="32910"/>
                  </a:lnTo>
                  <a:lnTo>
                    <a:pt x="121803" y="56859"/>
                  </a:lnTo>
                  <a:lnTo>
                    <a:pt x="87111" y="86288"/>
                  </a:lnTo>
                  <a:lnTo>
                    <a:pt x="57353" y="120589"/>
                  </a:lnTo>
                  <a:lnTo>
                    <a:pt x="33143" y="159158"/>
                  </a:lnTo>
                  <a:lnTo>
                    <a:pt x="15093" y="201388"/>
                  </a:lnTo>
                  <a:lnTo>
                    <a:pt x="3813" y="246672"/>
                  </a:lnTo>
                  <a:lnTo>
                    <a:pt x="0" y="293382"/>
                  </a:lnTo>
                  <a:lnTo>
                    <a:pt x="43" y="295955"/>
                  </a:lnTo>
                  <a:lnTo>
                    <a:pt x="3815" y="342158"/>
                  </a:lnTo>
                  <a:lnTo>
                    <a:pt x="14912" y="386696"/>
                  </a:lnTo>
                  <a:lnTo>
                    <a:pt x="15036" y="387193"/>
                  </a:lnTo>
                  <a:lnTo>
                    <a:pt x="33164" y="429700"/>
                  </a:lnTo>
                  <a:lnTo>
                    <a:pt x="57388" y="468276"/>
                  </a:lnTo>
                  <a:lnTo>
                    <a:pt x="87161" y="502580"/>
                  </a:lnTo>
                  <a:lnTo>
                    <a:pt x="121869" y="532007"/>
                  </a:lnTo>
                  <a:lnTo>
                    <a:pt x="160899" y="555949"/>
                  </a:lnTo>
                  <a:lnTo>
                    <a:pt x="203637" y="573801"/>
                  </a:lnTo>
                  <a:lnTo>
                    <a:pt x="249471" y="584957"/>
                  </a:lnTo>
                  <a:lnTo>
                    <a:pt x="297787" y="588810"/>
                  </a:lnTo>
                  <a:lnTo>
                    <a:pt x="346103" y="584957"/>
                  </a:lnTo>
                  <a:lnTo>
                    <a:pt x="391937" y="573801"/>
                  </a:lnTo>
                  <a:lnTo>
                    <a:pt x="434675" y="555949"/>
                  </a:lnTo>
                  <a:lnTo>
                    <a:pt x="473705" y="532007"/>
                  </a:lnTo>
                  <a:lnTo>
                    <a:pt x="508413" y="502580"/>
                  </a:lnTo>
                  <a:lnTo>
                    <a:pt x="538186" y="468276"/>
                  </a:lnTo>
                  <a:lnTo>
                    <a:pt x="562410" y="429700"/>
                  </a:lnTo>
                  <a:lnTo>
                    <a:pt x="566101" y="421069"/>
                  </a:lnTo>
                  <a:lnTo>
                    <a:pt x="285238" y="421069"/>
                  </a:lnTo>
                  <a:lnTo>
                    <a:pt x="265107" y="420395"/>
                  </a:lnTo>
                  <a:lnTo>
                    <a:pt x="248058" y="418414"/>
                  </a:lnTo>
                  <a:lnTo>
                    <a:pt x="247871" y="418414"/>
                  </a:lnTo>
                  <a:lnTo>
                    <a:pt x="232952" y="414993"/>
                  </a:lnTo>
                  <a:lnTo>
                    <a:pt x="220925" y="410263"/>
                  </a:lnTo>
                  <a:lnTo>
                    <a:pt x="220925" y="371403"/>
                  </a:lnTo>
                  <a:lnTo>
                    <a:pt x="337664" y="371403"/>
                  </a:lnTo>
                  <a:lnTo>
                    <a:pt x="340554" y="368834"/>
                  </a:lnTo>
                  <a:lnTo>
                    <a:pt x="346494" y="360060"/>
                  </a:lnTo>
                  <a:lnTo>
                    <a:pt x="350091" y="350118"/>
                  </a:lnTo>
                  <a:lnTo>
                    <a:pt x="351120" y="339451"/>
                  </a:lnTo>
                  <a:lnTo>
                    <a:pt x="351347" y="332032"/>
                  </a:lnTo>
                  <a:lnTo>
                    <a:pt x="349308" y="324722"/>
                  </a:lnTo>
                  <a:lnTo>
                    <a:pt x="314877" y="297428"/>
                  </a:lnTo>
                  <a:lnTo>
                    <a:pt x="230839" y="295707"/>
                  </a:lnTo>
                  <a:lnTo>
                    <a:pt x="243753" y="159158"/>
                  </a:lnTo>
                  <a:lnTo>
                    <a:pt x="243835" y="158291"/>
                  </a:lnTo>
                  <a:lnTo>
                    <a:pt x="561947" y="158291"/>
                  </a:lnTo>
                  <a:lnTo>
                    <a:pt x="538297" y="120589"/>
                  </a:lnTo>
                  <a:lnTo>
                    <a:pt x="508554" y="86288"/>
                  </a:lnTo>
                  <a:lnTo>
                    <a:pt x="473877" y="56859"/>
                  </a:lnTo>
                  <a:lnTo>
                    <a:pt x="434877" y="32910"/>
                  </a:lnTo>
                  <a:lnTo>
                    <a:pt x="392167" y="15046"/>
                  </a:lnTo>
                  <a:lnTo>
                    <a:pt x="346360" y="3874"/>
                  </a:lnTo>
                  <a:lnTo>
                    <a:pt x="298069" y="0"/>
                  </a:lnTo>
                  <a:close/>
                </a:path>
                <a:path w="595630" h="589279">
                  <a:moveTo>
                    <a:pt x="592901" y="260429"/>
                  </a:moveTo>
                  <a:lnTo>
                    <a:pt x="303539" y="260429"/>
                  </a:lnTo>
                  <a:lnTo>
                    <a:pt x="310617" y="260993"/>
                  </a:lnTo>
                  <a:lnTo>
                    <a:pt x="320494" y="262328"/>
                  </a:lnTo>
                  <a:lnTo>
                    <a:pt x="363622" y="277715"/>
                  </a:lnTo>
                  <a:lnTo>
                    <a:pt x="390520" y="310279"/>
                  </a:lnTo>
                  <a:lnTo>
                    <a:pt x="395206" y="337691"/>
                  </a:lnTo>
                  <a:lnTo>
                    <a:pt x="394811" y="347549"/>
                  </a:lnTo>
                  <a:lnTo>
                    <a:pt x="375141" y="389840"/>
                  </a:lnTo>
                  <a:lnTo>
                    <a:pt x="335621" y="413757"/>
                  </a:lnTo>
                  <a:lnTo>
                    <a:pt x="295619" y="420796"/>
                  </a:lnTo>
                  <a:lnTo>
                    <a:pt x="285238" y="421069"/>
                  </a:lnTo>
                  <a:lnTo>
                    <a:pt x="566101" y="421069"/>
                  </a:lnTo>
                  <a:lnTo>
                    <a:pt x="580379" y="387678"/>
                  </a:lnTo>
                  <a:lnTo>
                    <a:pt x="580472" y="387459"/>
                  </a:lnTo>
                  <a:lnTo>
                    <a:pt x="591760" y="342159"/>
                  </a:lnTo>
                  <a:lnTo>
                    <a:pt x="595411" y="297428"/>
                  </a:lnTo>
                  <a:lnTo>
                    <a:pt x="595532" y="295955"/>
                  </a:lnTo>
                  <a:lnTo>
                    <a:pt x="595575" y="293382"/>
                  </a:lnTo>
                  <a:lnTo>
                    <a:pt x="593055" y="262328"/>
                  </a:lnTo>
                  <a:lnTo>
                    <a:pt x="592947" y="260993"/>
                  </a:lnTo>
                  <a:lnTo>
                    <a:pt x="592901" y="260429"/>
                  </a:lnTo>
                  <a:close/>
                </a:path>
                <a:path w="595630" h="589279">
                  <a:moveTo>
                    <a:pt x="337664" y="371403"/>
                  </a:moveTo>
                  <a:lnTo>
                    <a:pt x="220925" y="371403"/>
                  </a:lnTo>
                  <a:lnTo>
                    <a:pt x="236230" y="378643"/>
                  </a:lnTo>
                  <a:lnTo>
                    <a:pt x="252264" y="383924"/>
                  </a:lnTo>
                  <a:lnTo>
                    <a:pt x="268836" y="387193"/>
                  </a:lnTo>
                  <a:lnTo>
                    <a:pt x="285756" y="388403"/>
                  </a:lnTo>
                  <a:lnTo>
                    <a:pt x="292335" y="388248"/>
                  </a:lnTo>
                  <a:lnTo>
                    <a:pt x="332493" y="376000"/>
                  </a:lnTo>
                  <a:lnTo>
                    <a:pt x="337664" y="371403"/>
                  </a:lnTo>
                  <a:close/>
                </a:path>
                <a:path w="595630" h="589279">
                  <a:moveTo>
                    <a:pt x="279536" y="293382"/>
                  </a:moveTo>
                  <a:lnTo>
                    <a:pt x="271516" y="293527"/>
                  </a:lnTo>
                  <a:lnTo>
                    <a:pt x="259743" y="294003"/>
                  </a:lnTo>
                  <a:lnTo>
                    <a:pt x="259985" y="294003"/>
                  </a:lnTo>
                  <a:lnTo>
                    <a:pt x="244868" y="294813"/>
                  </a:lnTo>
                  <a:lnTo>
                    <a:pt x="245190" y="294813"/>
                  </a:lnTo>
                  <a:lnTo>
                    <a:pt x="230839" y="295707"/>
                  </a:lnTo>
                  <a:lnTo>
                    <a:pt x="305412" y="295707"/>
                  </a:lnTo>
                  <a:lnTo>
                    <a:pt x="300100" y="294813"/>
                  </a:lnTo>
                  <a:lnTo>
                    <a:pt x="293272" y="294003"/>
                  </a:lnTo>
                  <a:lnTo>
                    <a:pt x="286436" y="293527"/>
                  </a:lnTo>
                  <a:lnTo>
                    <a:pt x="279536" y="293382"/>
                  </a:lnTo>
                  <a:close/>
                </a:path>
                <a:path w="595630" h="589279">
                  <a:moveTo>
                    <a:pt x="561947" y="158291"/>
                  </a:moveTo>
                  <a:lnTo>
                    <a:pt x="381088" y="158291"/>
                  </a:lnTo>
                  <a:lnTo>
                    <a:pt x="381088" y="192779"/>
                  </a:lnTo>
                  <a:lnTo>
                    <a:pt x="282634" y="192779"/>
                  </a:lnTo>
                  <a:lnTo>
                    <a:pt x="275896" y="260429"/>
                  </a:lnTo>
                  <a:lnTo>
                    <a:pt x="275866" y="260731"/>
                  </a:lnTo>
                  <a:lnTo>
                    <a:pt x="280030" y="260429"/>
                  </a:lnTo>
                  <a:lnTo>
                    <a:pt x="592901" y="260429"/>
                  </a:lnTo>
                  <a:lnTo>
                    <a:pt x="591784" y="246672"/>
                  </a:lnTo>
                  <a:lnTo>
                    <a:pt x="580524" y="201388"/>
                  </a:lnTo>
                  <a:lnTo>
                    <a:pt x="562491" y="159158"/>
                  </a:lnTo>
                  <a:lnTo>
                    <a:pt x="561947" y="158291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1714226" y="111506"/>
            <a:ext cx="1803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001F5F"/>
                </a:solidFill>
                <a:latin typeface="Calibri"/>
                <a:cs typeface="Calibri"/>
              </a:rPr>
              <a:t>10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260219" y="3492"/>
            <a:ext cx="576897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3520">
              <a:lnSpc>
                <a:spcPct val="100000"/>
              </a:lnSpc>
              <a:spcBef>
                <a:spcPts val="100"/>
              </a:spcBef>
            </a:pPr>
            <a:r>
              <a:rPr sz="3600" b="0" i="0" dirty="0">
                <a:solidFill>
                  <a:srgbClr val="001F5F"/>
                </a:solidFill>
                <a:latin typeface="Calibri Light"/>
                <a:cs typeface="Calibri Light"/>
              </a:rPr>
              <a:t>Mengapa</a:t>
            </a:r>
            <a:r>
              <a:rPr sz="3600" b="0" i="0" spc="-155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3600" b="0" i="0" dirty="0">
                <a:solidFill>
                  <a:srgbClr val="001F5F"/>
                </a:solidFill>
                <a:latin typeface="Calibri Light"/>
                <a:cs typeface="Calibri Light"/>
              </a:rPr>
              <a:t>entitas</a:t>
            </a:r>
            <a:r>
              <a:rPr sz="3600" b="0" i="0" spc="-145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3600" b="0" i="0" dirty="0">
                <a:solidFill>
                  <a:srgbClr val="001F5F"/>
                </a:solidFill>
                <a:latin typeface="Calibri Light"/>
                <a:cs typeface="Calibri Light"/>
              </a:rPr>
              <a:t>privat</a:t>
            </a:r>
            <a:r>
              <a:rPr sz="3600" b="0" i="0" spc="-125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3600" b="0" i="0" spc="-10" dirty="0">
                <a:solidFill>
                  <a:srgbClr val="001F5F"/>
                </a:solidFill>
                <a:latin typeface="Calibri Light"/>
                <a:cs typeface="Calibri Light"/>
              </a:rPr>
              <a:t>perlu menerapkan</a:t>
            </a:r>
            <a:r>
              <a:rPr sz="3600" b="0" i="0" spc="-95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3600" b="0" i="0" dirty="0">
                <a:solidFill>
                  <a:srgbClr val="001F5F"/>
                </a:solidFill>
                <a:latin typeface="Calibri Light"/>
                <a:cs typeface="Calibri Light"/>
              </a:rPr>
              <a:t>SAK</a:t>
            </a:r>
            <a:r>
              <a:rPr sz="3600" b="0" i="0" spc="-155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3600" b="0" i="0" spc="-35" dirty="0">
                <a:solidFill>
                  <a:srgbClr val="001F5F"/>
                </a:solidFill>
                <a:latin typeface="Calibri Light"/>
                <a:cs typeface="Calibri Light"/>
              </a:rPr>
              <a:t>Entitas</a:t>
            </a:r>
            <a:r>
              <a:rPr sz="3600" b="0" i="0" spc="-160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3600" b="0" i="0" spc="-25" dirty="0">
                <a:solidFill>
                  <a:srgbClr val="001F5F"/>
                </a:solidFill>
                <a:latin typeface="Calibri Light"/>
                <a:cs typeface="Calibri Light"/>
              </a:rPr>
              <a:t>Privat?</a:t>
            </a:r>
            <a:endParaRPr sz="3600">
              <a:latin typeface="Calibri Light"/>
              <a:cs typeface="Calibri Ligh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39419" y="1230630"/>
            <a:ext cx="11314430" cy="1098550"/>
            <a:chOff x="439419" y="1230630"/>
            <a:chExt cx="11314430" cy="1098550"/>
          </a:xfrm>
        </p:grpSpPr>
        <p:sp>
          <p:nvSpPr>
            <p:cNvPr id="4" name="object 4"/>
            <p:cNvSpPr/>
            <p:nvPr/>
          </p:nvSpPr>
          <p:spPr>
            <a:xfrm>
              <a:off x="445769" y="1236980"/>
              <a:ext cx="11301730" cy="1085850"/>
            </a:xfrm>
            <a:custGeom>
              <a:avLst/>
              <a:gdLst/>
              <a:ahLst/>
              <a:cxnLst/>
              <a:rect l="l" t="t" r="r" b="b"/>
              <a:pathLst>
                <a:path w="11301730" h="1085850">
                  <a:moveTo>
                    <a:pt x="11120755" y="0"/>
                  </a:moveTo>
                  <a:lnTo>
                    <a:pt x="180975" y="0"/>
                  </a:lnTo>
                  <a:lnTo>
                    <a:pt x="132864" y="6464"/>
                  </a:lnTo>
                  <a:lnTo>
                    <a:pt x="89633" y="24708"/>
                  </a:lnTo>
                  <a:lnTo>
                    <a:pt x="53006" y="53006"/>
                  </a:lnTo>
                  <a:lnTo>
                    <a:pt x="24708" y="89633"/>
                  </a:lnTo>
                  <a:lnTo>
                    <a:pt x="6464" y="132864"/>
                  </a:lnTo>
                  <a:lnTo>
                    <a:pt x="0" y="180975"/>
                  </a:lnTo>
                  <a:lnTo>
                    <a:pt x="0" y="904875"/>
                  </a:lnTo>
                  <a:lnTo>
                    <a:pt x="6464" y="952985"/>
                  </a:lnTo>
                  <a:lnTo>
                    <a:pt x="24708" y="996216"/>
                  </a:lnTo>
                  <a:lnTo>
                    <a:pt x="53006" y="1032843"/>
                  </a:lnTo>
                  <a:lnTo>
                    <a:pt x="89633" y="1061141"/>
                  </a:lnTo>
                  <a:lnTo>
                    <a:pt x="132864" y="1079385"/>
                  </a:lnTo>
                  <a:lnTo>
                    <a:pt x="180975" y="1085850"/>
                  </a:lnTo>
                  <a:lnTo>
                    <a:pt x="11120755" y="1085850"/>
                  </a:lnTo>
                  <a:lnTo>
                    <a:pt x="11168865" y="1079385"/>
                  </a:lnTo>
                  <a:lnTo>
                    <a:pt x="11212096" y="1061141"/>
                  </a:lnTo>
                  <a:lnTo>
                    <a:pt x="11248723" y="1032843"/>
                  </a:lnTo>
                  <a:lnTo>
                    <a:pt x="11277021" y="996216"/>
                  </a:lnTo>
                  <a:lnTo>
                    <a:pt x="11295265" y="952985"/>
                  </a:lnTo>
                  <a:lnTo>
                    <a:pt x="11301730" y="904875"/>
                  </a:lnTo>
                  <a:lnTo>
                    <a:pt x="11301730" y="180975"/>
                  </a:lnTo>
                  <a:lnTo>
                    <a:pt x="11295265" y="132864"/>
                  </a:lnTo>
                  <a:lnTo>
                    <a:pt x="11277021" y="89633"/>
                  </a:lnTo>
                  <a:lnTo>
                    <a:pt x="11248723" y="53006"/>
                  </a:lnTo>
                  <a:lnTo>
                    <a:pt x="11212096" y="24708"/>
                  </a:lnTo>
                  <a:lnTo>
                    <a:pt x="11168865" y="6464"/>
                  </a:lnTo>
                  <a:lnTo>
                    <a:pt x="11120755" y="0"/>
                  </a:lnTo>
                  <a:close/>
                </a:path>
              </a:pathLst>
            </a:custGeom>
            <a:solidFill>
              <a:srgbClr val="274F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5769" y="1236980"/>
              <a:ext cx="11301730" cy="1085850"/>
            </a:xfrm>
            <a:custGeom>
              <a:avLst/>
              <a:gdLst/>
              <a:ahLst/>
              <a:cxnLst/>
              <a:rect l="l" t="t" r="r" b="b"/>
              <a:pathLst>
                <a:path w="11301730" h="1085850">
                  <a:moveTo>
                    <a:pt x="0" y="180975"/>
                  </a:moveTo>
                  <a:lnTo>
                    <a:pt x="6464" y="132864"/>
                  </a:lnTo>
                  <a:lnTo>
                    <a:pt x="24708" y="89633"/>
                  </a:lnTo>
                  <a:lnTo>
                    <a:pt x="53006" y="53006"/>
                  </a:lnTo>
                  <a:lnTo>
                    <a:pt x="89633" y="24708"/>
                  </a:lnTo>
                  <a:lnTo>
                    <a:pt x="132864" y="6464"/>
                  </a:lnTo>
                  <a:lnTo>
                    <a:pt x="180975" y="0"/>
                  </a:lnTo>
                  <a:lnTo>
                    <a:pt x="11120755" y="0"/>
                  </a:lnTo>
                  <a:lnTo>
                    <a:pt x="11168865" y="6464"/>
                  </a:lnTo>
                  <a:lnTo>
                    <a:pt x="11212096" y="24708"/>
                  </a:lnTo>
                  <a:lnTo>
                    <a:pt x="11248723" y="53006"/>
                  </a:lnTo>
                  <a:lnTo>
                    <a:pt x="11277021" y="89633"/>
                  </a:lnTo>
                  <a:lnTo>
                    <a:pt x="11295265" y="132864"/>
                  </a:lnTo>
                  <a:lnTo>
                    <a:pt x="11301730" y="180975"/>
                  </a:lnTo>
                  <a:lnTo>
                    <a:pt x="11301730" y="904875"/>
                  </a:lnTo>
                  <a:lnTo>
                    <a:pt x="11295265" y="952985"/>
                  </a:lnTo>
                  <a:lnTo>
                    <a:pt x="11277021" y="996216"/>
                  </a:lnTo>
                  <a:lnTo>
                    <a:pt x="11248723" y="1032843"/>
                  </a:lnTo>
                  <a:lnTo>
                    <a:pt x="11212096" y="1061141"/>
                  </a:lnTo>
                  <a:lnTo>
                    <a:pt x="11168865" y="1079385"/>
                  </a:lnTo>
                  <a:lnTo>
                    <a:pt x="11120755" y="1085850"/>
                  </a:lnTo>
                  <a:lnTo>
                    <a:pt x="180975" y="1085850"/>
                  </a:lnTo>
                  <a:lnTo>
                    <a:pt x="132864" y="1079385"/>
                  </a:lnTo>
                  <a:lnTo>
                    <a:pt x="89633" y="1061141"/>
                  </a:lnTo>
                  <a:lnTo>
                    <a:pt x="53006" y="1032843"/>
                  </a:lnTo>
                  <a:lnTo>
                    <a:pt x="24708" y="996216"/>
                  </a:lnTo>
                  <a:lnTo>
                    <a:pt x="6464" y="952985"/>
                  </a:lnTo>
                  <a:lnTo>
                    <a:pt x="0" y="904875"/>
                  </a:lnTo>
                  <a:lnTo>
                    <a:pt x="0" y="180975"/>
                  </a:lnTo>
                  <a:close/>
                </a:path>
              </a:pathLst>
            </a:custGeom>
            <a:ln w="12700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93090" y="1511300"/>
            <a:ext cx="8121015" cy="1226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AKSES</a:t>
            </a:r>
            <a:r>
              <a:rPr sz="2800" b="1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PENDANAAN</a:t>
            </a:r>
            <a:endParaRPr sz="2800">
              <a:latin typeface="Calibri"/>
              <a:cs typeface="Calibri"/>
            </a:endParaRPr>
          </a:p>
          <a:p>
            <a:pPr marL="497205" indent="-285750">
              <a:lnSpc>
                <a:spcPct val="100000"/>
              </a:lnSpc>
              <a:spcBef>
                <a:spcPts val="2730"/>
              </a:spcBef>
              <a:buChar char="•"/>
              <a:tabLst>
                <a:tab pos="497205" algn="l"/>
              </a:tabLst>
            </a:pPr>
            <a:r>
              <a:rPr sz="2800" dirty="0">
                <a:solidFill>
                  <a:srgbClr val="001F5F"/>
                </a:solidFill>
                <a:latin typeface="Calibri"/>
                <a:cs typeface="Calibri"/>
              </a:rPr>
              <a:t>Diharapkan</a:t>
            </a:r>
            <a:r>
              <a:rPr sz="2800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1F5F"/>
                </a:solidFill>
                <a:latin typeface="Calibri"/>
                <a:cs typeface="Calibri"/>
              </a:rPr>
              <a:t>mampu</a:t>
            </a:r>
            <a:r>
              <a:rPr sz="2800" spc="-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1F5F"/>
                </a:solidFill>
                <a:latin typeface="Calibri"/>
                <a:cs typeface="Calibri"/>
              </a:rPr>
              <a:t>meningkatkan</a:t>
            </a:r>
            <a:r>
              <a:rPr sz="2800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1F5F"/>
                </a:solidFill>
                <a:latin typeface="Calibri"/>
                <a:cs typeface="Calibri"/>
              </a:rPr>
              <a:t>akses</a:t>
            </a:r>
            <a:r>
              <a:rPr sz="2800" spc="-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1F5F"/>
                </a:solidFill>
                <a:latin typeface="Calibri"/>
                <a:cs typeface="Calibri"/>
              </a:rPr>
              <a:t>pendanaan.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39419" y="3028950"/>
            <a:ext cx="11314430" cy="1098550"/>
            <a:chOff x="439419" y="3028950"/>
            <a:chExt cx="11314430" cy="1098550"/>
          </a:xfrm>
        </p:grpSpPr>
        <p:sp>
          <p:nvSpPr>
            <p:cNvPr id="8" name="object 8"/>
            <p:cNvSpPr/>
            <p:nvPr/>
          </p:nvSpPr>
          <p:spPr>
            <a:xfrm>
              <a:off x="445769" y="3035300"/>
              <a:ext cx="11301730" cy="1085850"/>
            </a:xfrm>
            <a:custGeom>
              <a:avLst/>
              <a:gdLst/>
              <a:ahLst/>
              <a:cxnLst/>
              <a:rect l="l" t="t" r="r" b="b"/>
              <a:pathLst>
                <a:path w="11301730" h="1085850">
                  <a:moveTo>
                    <a:pt x="11120755" y="0"/>
                  </a:moveTo>
                  <a:lnTo>
                    <a:pt x="180975" y="0"/>
                  </a:lnTo>
                  <a:lnTo>
                    <a:pt x="132864" y="6464"/>
                  </a:lnTo>
                  <a:lnTo>
                    <a:pt x="89633" y="24708"/>
                  </a:lnTo>
                  <a:lnTo>
                    <a:pt x="53006" y="53006"/>
                  </a:lnTo>
                  <a:lnTo>
                    <a:pt x="24708" y="89633"/>
                  </a:lnTo>
                  <a:lnTo>
                    <a:pt x="6464" y="132864"/>
                  </a:lnTo>
                  <a:lnTo>
                    <a:pt x="0" y="180975"/>
                  </a:lnTo>
                  <a:lnTo>
                    <a:pt x="0" y="904875"/>
                  </a:lnTo>
                  <a:lnTo>
                    <a:pt x="6464" y="952985"/>
                  </a:lnTo>
                  <a:lnTo>
                    <a:pt x="24708" y="996216"/>
                  </a:lnTo>
                  <a:lnTo>
                    <a:pt x="53006" y="1032843"/>
                  </a:lnTo>
                  <a:lnTo>
                    <a:pt x="89633" y="1061141"/>
                  </a:lnTo>
                  <a:lnTo>
                    <a:pt x="132864" y="1079385"/>
                  </a:lnTo>
                  <a:lnTo>
                    <a:pt x="180975" y="1085850"/>
                  </a:lnTo>
                  <a:lnTo>
                    <a:pt x="11120755" y="1085850"/>
                  </a:lnTo>
                  <a:lnTo>
                    <a:pt x="11168865" y="1079385"/>
                  </a:lnTo>
                  <a:lnTo>
                    <a:pt x="11212096" y="1061141"/>
                  </a:lnTo>
                  <a:lnTo>
                    <a:pt x="11248723" y="1032843"/>
                  </a:lnTo>
                  <a:lnTo>
                    <a:pt x="11277021" y="996216"/>
                  </a:lnTo>
                  <a:lnTo>
                    <a:pt x="11295265" y="952985"/>
                  </a:lnTo>
                  <a:lnTo>
                    <a:pt x="11301730" y="904875"/>
                  </a:lnTo>
                  <a:lnTo>
                    <a:pt x="11301730" y="180975"/>
                  </a:lnTo>
                  <a:lnTo>
                    <a:pt x="11295265" y="132864"/>
                  </a:lnTo>
                  <a:lnTo>
                    <a:pt x="11277021" y="89633"/>
                  </a:lnTo>
                  <a:lnTo>
                    <a:pt x="11248723" y="53006"/>
                  </a:lnTo>
                  <a:lnTo>
                    <a:pt x="11212096" y="24708"/>
                  </a:lnTo>
                  <a:lnTo>
                    <a:pt x="11168865" y="6464"/>
                  </a:lnTo>
                  <a:lnTo>
                    <a:pt x="11120755" y="0"/>
                  </a:lnTo>
                  <a:close/>
                </a:path>
              </a:pathLst>
            </a:custGeom>
            <a:solidFill>
              <a:srgbClr val="274F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45769" y="3035300"/>
              <a:ext cx="11301730" cy="1085850"/>
            </a:xfrm>
            <a:custGeom>
              <a:avLst/>
              <a:gdLst/>
              <a:ahLst/>
              <a:cxnLst/>
              <a:rect l="l" t="t" r="r" b="b"/>
              <a:pathLst>
                <a:path w="11301730" h="1085850">
                  <a:moveTo>
                    <a:pt x="0" y="180975"/>
                  </a:moveTo>
                  <a:lnTo>
                    <a:pt x="6464" y="132864"/>
                  </a:lnTo>
                  <a:lnTo>
                    <a:pt x="24708" y="89633"/>
                  </a:lnTo>
                  <a:lnTo>
                    <a:pt x="53006" y="53006"/>
                  </a:lnTo>
                  <a:lnTo>
                    <a:pt x="89633" y="24708"/>
                  </a:lnTo>
                  <a:lnTo>
                    <a:pt x="132864" y="6464"/>
                  </a:lnTo>
                  <a:lnTo>
                    <a:pt x="180975" y="0"/>
                  </a:lnTo>
                  <a:lnTo>
                    <a:pt x="11120755" y="0"/>
                  </a:lnTo>
                  <a:lnTo>
                    <a:pt x="11168865" y="6464"/>
                  </a:lnTo>
                  <a:lnTo>
                    <a:pt x="11212096" y="24708"/>
                  </a:lnTo>
                  <a:lnTo>
                    <a:pt x="11248723" y="53006"/>
                  </a:lnTo>
                  <a:lnTo>
                    <a:pt x="11277021" y="89633"/>
                  </a:lnTo>
                  <a:lnTo>
                    <a:pt x="11295265" y="132864"/>
                  </a:lnTo>
                  <a:lnTo>
                    <a:pt x="11301730" y="180975"/>
                  </a:lnTo>
                  <a:lnTo>
                    <a:pt x="11301730" y="904875"/>
                  </a:lnTo>
                  <a:lnTo>
                    <a:pt x="11295265" y="952985"/>
                  </a:lnTo>
                  <a:lnTo>
                    <a:pt x="11277021" y="996216"/>
                  </a:lnTo>
                  <a:lnTo>
                    <a:pt x="11248723" y="1032843"/>
                  </a:lnTo>
                  <a:lnTo>
                    <a:pt x="11212096" y="1061141"/>
                  </a:lnTo>
                  <a:lnTo>
                    <a:pt x="11168865" y="1079385"/>
                  </a:lnTo>
                  <a:lnTo>
                    <a:pt x="11120755" y="1085850"/>
                  </a:lnTo>
                  <a:lnTo>
                    <a:pt x="180975" y="1085850"/>
                  </a:lnTo>
                  <a:lnTo>
                    <a:pt x="132864" y="1079385"/>
                  </a:lnTo>
                  <a:lnTo>
                    <a:pt x="89633" y="1061141"/>
                  </a:lnTo>
                  <a:lnTo>
                    <a:pt x="53006" y="1032843"/>
                  </a:lnTo>
                  <a:lnTo>
                    <a:pt x="24708" y="996216"/>
                  </a:lnTo>
                  <a:lnTo>
                    <a:pt x="6464" y="952985"/>
                  </a:lnTo>
                  <a:lnTo>
                    <a:pt x="0" y="904875"/>
                  </a:lnTo>
                  <a:lnTo>
                    <a:pt x="0" y="180975"/>
                  </a:lnTo>
                  <a:close/>
                </a:path>
              </a:pathLst>
            </a:custGeom>
            <a:ln w="12700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439419" y="4483100"/>
            <a:ext cx="11314430" cy="1098550"/>
            <a:chOff x="439419" y="4483100"/>
            <a:chExt cx="11314430" cy="1098550"/>
          </a:xfrm>
        </p:grpSpPr>
        <p:sp>
          <p:nvSpPr>
            <p:cNvPr id="11" name="object 11"/>
            <p:cNvSpPr/>
            <p:nvPr/>
          </p:nvSpPr>
          <p:spPr>
            <a:xfrm>
              <a:off x="445769" y="4489450"/>
              <a:ext cx="11301730" cy="1085850"/>
            </a:xfrm>
            <a:custGeom>
              <a:avLst/>
              <a:gdLst/>
              <a:ahLst/>
              <a:cxnLst/>
              <a:rect l="l" t="t" r="r" b="b"/>
              <a:pathLst>
                <a:path w="11301730" h="1085850">
                  <a:moveTo>
                    <a:pt x="11120755" y="0"/>
                  </a:moveTo>
                  <a:lnTo>
                    <a:pt x="180975" y="0"/>
                  </a:lnTo>
                  <a:lnTo>
                    <a:pt x="132864" y="6464"/>
                  </a:lnTo>
                  <a:lnTo>
                    <a:pt x="89633" y="24708"/>
                  </a:lnTo>
                  <a:lnTo>
                    <a:pt x="53006" y="53006"/>
                  </a:lnTo>
                  <a:lnTo>
                    <a:pt x="24708" y="89633"/>
                  </a:lnTo>
                  <a:lnTo>
                    <a:pt x="6464" y="132864"/>
                  </a:lnTo>
                  <a:lnTo>
                    <a:pt x="0" y="180975"/>
                  </a:lnTo>
                  <a:lnTo>
                    <a:pt x="0" y="904875"/>
                  </a:lnTo>
                  <a:lnTo>
                    <a:pt x="6464" y="952985"/>
                  </a:lnTo>
                  <a:lnTo>
                    <a:pt x="24708" y="996216"/>
                  </a:lnTo>
                  <a:lnTo>
                    <a:pt x="53006" y="1032843"/>
                  </a:lnTo>
                  <a:lnTo>
                    <a:pt x="89633" y="1061141"/>
                  </a:lnTo>
                  <a:lnTo>
                    <a:pt x="132864" y="1079385"/>
                  </a:lnTo>
                  <a:lnTo>
                    <a:pt x="180975" y="1085850"/>
                  </a:lnTo>
                  <a:lnTo>
                    <a:pt x="11120755" y="1085850"/>
                  </a:lnTo>
                  <a:lnTo>
                    <a:pt x="11168865" y="1079385"/>
                  </a:lnTo>
                  <a:lnTo>
                    <a:pt x="11212096" y="1061141"/>
                  </a:lnTo>
                  <a:lnTo>
                    <a:pt x="11248723" y="1032843"/>
                  </a:lnTo>
                  <a:lnTo>
                    <a:pt x="11277021" y="996216"/>
                  </a:lnTo>
                  <a:lnTo>
                    <a:pt x="11295265" y="952985"/>
                  </a:lnTo>
                  <a:lnTo>
                    <a:pt x="11301730" y="904875"/>
                  </a:lnTo>
                  <a:lnTo>
                    <a:pt x="11301730" y="180975"/>
                  </a:lnTo>
                  <a:lnTo>
                    <a:pt x="11295265" y="132864"/>
                  </a:lnTo>
                  <a:lnTo>
                    <a:pt x="11277021" y="89633"/>
                  </a:lnTo>
                  <a:lnTo>
                    <a:pt x="11248723" y="53006"/>
                  </a:lnTo>
                  <a:lnTo>
                    <a:pt x="11212096" y="24708"/>
                  </a:lnTo>
                  <a:lnTo>
                    <a:pt x="11168865" y="6464"/>
                  </a:lnTo>
                  <a:lnTo>
                    <a:pt x="11120755" y="0"/>
                  </a:lnTo>
                  <a:close/>
                </a:path>
              </a:pathLst>
            </a:custGeom>
            <a:solidFill>
              <a:srgbClr val="274F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45769" y="4489450"/>
              <a:ext cx="11301730" cy="1085850"/>
            </a:xfrm>
            <a:custGeom>
              <a:avLst/>
              <a:gdLst/>
              <a:ahLst/>
              <a:cxnLst/>
              <a:rect l="l" t="t" r="r" b="b"/>
              <a:pathLst>
                <a:path w="11301730" h="1085850">
                  <a:moveTo>
                    <a:pt x="0" y="180975"/>
                  </a:moveTo>
                  <a:lnTo>
                    <a:pt x="6464" y="132864"/>
                  </a:lnTo>
                  <a:lnTo>
                    <a:pt x="24708" y="89633"/>
                  </a:lnTo>
                  <a:lnTo>
                    <a:pt x="53006" y="53006"/>
                  </a:lnTo>
                  <a:lnTo>
                    <a:pt x="89633" y="24708"/>
                  </a:lnTo>
                  <a:lnTo>
                    <a:pt x="132864" y="6464"/>
                  </a:lnTo>
                  <a:lnTo>
                    <a:pt x="180975" y="0"/>
                  </a:lnTo>
                  <a:lnTo>
                    <a:pt x="11120755" y="0"/>
                  </a:lnTo>
                  <a:lnTo>
                    <a:pt x="11168865" y="6464"/>
                  </a:lnTo>
                  <a:lnTo>
                    <a:pt x="11212096" y="24708"/>
                  </a:lnTo>
                  <a:lnTo>
                    <a:pt x="11248723" y="53006"/>
                  </a:lnTo>
                  <a:lnTo>
                    <a:pt x="11277021" y="89633"/>
                  </a:lnTo>
                  <a:lnTo>
                    <a:pt x="11295265" y="132864"/>
                  </a:lnTo>
                  <a:lnTo>
                    <a:pt x="11301730" y="180975"/>
                  </a:lnTo>
                  <a:lnTo>
                    <a:pt x="11301730" y="904875"/>
                  </a:lnTo>
                  <a:lnTo>
                    <a:pt x="11295265" y="952985"/>
                  </a:lnTo>
                  <a:lnTo>
                    <a:pt x="11277021" y="996216"/>
                  </a:lnTo>
                  <a:lnTo>
                    <a:pt x="11248723" y="1032843"/>
                  </a:lnTo>
                  <a:lnTo>
                    <a:pt x="11212096" y="1061141"/>
                  </a:lnTo>
                  <a:lnTo>
                    <a:pt x="11168865" y="1079385"/>
                  </a:lnTo>
                  <a:lnTo>
                    <a:pt x="11120755" y="1085850"/>
                  </a:lnTo>
                  <a:lnTo>
                    <a:pt x="180975" y="1085850"/>
                  </a:lnTo>
                  <a:lnTo>
                    <a:pt x="132864" y="1079385"/>
                  </a:lnTo>
                  <a:lnTo>
                    <a:pt x="89633" y="1061141"/>
                  </a:lnTo>
                  <a:lnTo>
                    <a:pt x="53006" y="1032843"/>
                  </a:lnTo>
                  <a:lnTo>
                    <a:pt x="24708" y="996216"/>
                  </a:lnTo>
                  <a:lnTo>
                    <a:pt x="6464" y="952985"/>
                  </a:lnTo>
                  <a:lnTo>
                    <a:pt x="0" y="904875"/>
                  </a:lnTo>
                  <a:lnTo>
                    <a:pt x="0" y="180975"/>
                  </a:lnTo>
                  <a:close/>
                </a:path>
              </a:pathLst>
            </a:custGeom>
            <a:ln w="12700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93090" y="3309873"/>
            <a:ext cx="5009515" cy="3204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KOMPARABILITAS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55"/>
              </a:spcBef>
            </a:pP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800" b="1" spc="-45" dirty="0">
                <a:solidFill>
                  <a:srgbClr val="FFFFFF"/>
                </a:solidFill>
                <a:latin typeface="Calibri"/>
                <a:cs typeface="Calibri"/>
              </a:rPr>
              <a:t>KUALITAS</a:t>
            </a:r>
            <a:r>
              <a:rPr sz="28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LAPORAN</a:t>
            </a:r>
            <a:r>
              <a:rPr sz="28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KEUANGAN</a:t>
            </a:r>
            <a:endParaRPr sz="2800">
              <a:latin typeface="Calibri"/>
              <a:cs typeface="Calibri"/>
            </a:endParaRPr>
          </a:p>
          <a:p>
            <a:pPr marL="497205" indent="-285750">
              <a:lnSpc>
                <a:spcPct val="100000"/>
              </a:lnSpc>
              <a:spcBef>
                <a:spcPts val="3100"/>
              </a:spcBef>
              <a:buChar char="•"/>
              <a:tabLst>
                <a:tab pos="497205" algn="l"/>
              </a:tabLst>
            </a:pPr>
            <a:r>
              <a:rPr sz="2800" spc="-20" dirty="0">
                <a:solidFill>
                  <a:srgbClr val="001F5F"/>
                </a:solidFill>
                <a:latin typeface="Calibri"/>
                <a:cs typeface="Calibri"/>
              </a:rPr>
              <a:t>Peningkatan</a:t>
            </a:r>
            <a:r>
              <a:rPr sz="2800" spc="-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1F5F"/>
                </a:solidFill>
                <a:latin typeface="Calibri"/>
                <a:cs typeface="Calibri"/>
              </a:rPr>
              <a:t>kualitas</a:t>
            </a:r>
            <a:r>
              <a:rPr sz="2800" spc="-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1F5F"/>
                </a:solidFill>
                <a:latin typeface="Calibri"/>
                <a:cs typeface="Calibri"/>
              </a:rPr>
              <a:t>pelaporan</a:t>
            </a:r>
            <a:endParaRPr sz="2800">
              <a:latin typeface="Calibri"/>
              <a:cs typeface="Calibri"/>
            </a:endParaRPr>
          </a:p>
          <a:p>
            <a:pPr marL="497205" indent="-285750">
              <a:lnSpc>
                <a:spcPct val="100000"/>
              </a:lnSpc>
              <a:spcBef>
                <a:spcPts val="400"/>
              </a:spcBef>
              <a:buChar char="•"/>
              <a:tabLst>
                <a:tab pos="497205" algn="l"/>
              </a:tabLst>
            </a:pPr>
            <a:r>
              <a:rPr sz="2800" dirty="0">
                <a:solidFill>
                  <a:srgbClr val="001F5F"/>
                </a:solidFill>
                <a:latin typeface="Calibri"/>
                <a:cs typeface="Calibri"/>
              </a:rPr>
              <a:t>Laporan</a:t>
            </a:r>
            <a:r>
              <a:rPr sz="2800" spc="-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1F5F"/>
                </a:solidFill>
                <a:latin typeface="Calibri"/>
                <a:cs typeface="Calibri"/>
              </a:rPr>
              <a:t>ROSC</a:t>
            </a:r>
            <a:r>
              <a:rPr sz="28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1F5F"/>
                </a:solidFill>
                <a:latin typeface="Calibri"/>
                <a:cs typeface="Calibri"/>
              </a:rPr>
              <a:t>-</a:t>
            </a:r>
            <a:r>
              <a:rPr sz="28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001F5F"/>
                </a:solidFill>
                <a:latin typeface="Calibri"/>
                <a:cs typeface="Calibri"/>
              </a:rPr>
              <a:t>Bank</a:t>
            </a:r>
            <a:r>
              <a:rPr sz="28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1F5F"/>
                </a:solidFill>
                <a:latin typeface="Calibri"/>
                <a:cs typeface="Calibri"/>
              </a:rPr>
              <a:t>Dunia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743690" y="120332"/>
            <a:ext cx="1803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001F5F"/>
                </a:solidFill>
                <a:latin typeface="Calibri"/>
                <a:cs typeface="Calibri"/>
              </a:rPr>
              <a:t>11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269489" y="229870"/>
            <a:ext cx="559054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25220" marR="5080" indent="-1113155">
              <a:lnSpc>
                <a:spcPct val="100000"/>
              </a:lnSpc>
              <a:spcBef>
                <a:spcPts val="100"/>
              </a:spcBef>
            </a:pPr>
            <a:r>
              <a:rPr sz="3600" b="0" i="0" dirty="0">
                <a:solidFill>
                  <a:srgbClr val="001F5F"/>
                </a:solidFill>
                <a:latin typeface="Calibri Light"/>
                <a:cs typeface="Calibri Light"/>
              </a:rPr>
              <a:t>Siapa</a:t>
            </a:r>
            <a:r>
              <a:rPr sz="3600" b="0" i="0" spc="-120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3600" b="0" i="0" spc="-20" dirty="0">
                <a:solidFill>
                  <a:srgbClr val="001F5F"/>
                </a:solidFill>
                <a:latin typeface="Calibri Light"/>
                <a:cs typeface="Calibri Light"/>
              </a:rPr>
              <a:t>Pengadopsi</a:t>
            </a:r>
            <a:r>
              <a:rPr sz="3600" b="0" i="0" spc="-135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3600" b="0" i="0" dirty="0">
                <a:solidFill>
                  <a:srgbClr val="001F5F"/>
                </a:solidFill>
                <a:latin typeface="Calibri Light"/>
                <a:cs typeface="Calibri Light"/>
              </a:rPr>
              <a:t>Pertama</a:t>
            </a:r>
            <a:r>
              <a:rPr sz="3600" b="0" i="0" spc="-130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3600" b="0" i="0" spc="-20" dirty="0">
                <a:solidFill>
                  <a:srgbClr val="001F5F"/>
                </a:solidFill>
                <a:latin typeface="Calibri Light"/>
                <a:cs typeface="Calibri Light"/>
              </a:rPr>
              <a:t>Kali </a:t>
            </a:r>
            <a:r>
              <a:rPr sz="3600" b="0" i="0" dirty="0">
                <a:solidFill>
                  <a:srgbClr val="001F5F"/>
                </a:solidFill>
                <a:latin typeface="Calibri Light"/>
                <a:cs typeface="Calibri Light"/>
              </a:rPr>
              <a:t>SAK</a:t>
            </a:r>
            <a:r>
              <a:rPr sz="3600" b="0" i="0" spc="-145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3600" b="0" i="0" spc="-35" dirty="0">
                <a:solidFill>
                  <a:srgbClr val="001F5F"/>
                </a:solidFill>
                <a:latin typeface="Calibri Light"/>
                <a:cs typeface="Calibri Light"/>
              </a:rPr>
              <a:t>Entitas</a:t>
            </a:r>
            <a:r>
              <a:rPr sz="3600" b="0" i="0" spc="-140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3600" b="0" i="0" spc="-10" dirty="0">
                <a:solidFill>
                  <a:srgbClr val="001F5F"/>
                </a:solidFill>
                <a:latin typeface="Calibri Light"/>
                <a:cs typeface="Calibri Light"/>
              </a:rPr>
              <a:t>Privat?</a:t>
            </a:r>
            <a:endParaRPr sz="36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0869" y="1928240"/>
            <a:ext cx="55194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Pengadopsi</a:t>
            </a:r>
            <a:r>
              <a:rPr sz="2400" b="1" spc="-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pertama</a:t>
            </a:r>
            <a:r>
              <a:rPr sz="2400" b="1" spc="-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kali</a:t>
            </a:r>
            <a:r>
              <a:rPr sz="2400" b="1" spc="-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SAK</a:t>
            </a:r>
            <a:r>
              <a:rPr sz="2400" b="1" spc="-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Entitas</a:t>
            </a:r>
            <a:r>
              <a:rPr sz="2400" b="1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Privat: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50850" y="3590290"/>
            <a:ext cx="7219950" cy="1287780"/>
            <a:chOff x="450850" y="3590290"/>
            <a:chExt cx="7219950" cy="1287780"/>
          </a:xfrm>
        </p:grpSpPr>
        <p:sp>
          <p:nvSpPr>
            <p:cNvPr id="5" name="object 5"/>
            <p:cNvSpPr/>
            <p:nvPr/>
          </p:nvSpPr>
          <p:spPr>
            <a:xfrm>
              <a:off x="457200" y="3596640"/>
              <a:ext cx="7207250" cy="1275080"/>
            </a:xfrm>
            <a:custGeom>
              <a:avLst/>
              <a:gdLst/>
              <a:ahLst/>
              <a:cxnLst/>
              <a:rect l="l" t="t" r="r" b="b"/>
              <a:pathLst>
                <a:path w="7207250" h="1275079">
                  <a:moveTo>
                    <a:pt x="6994779" y="0"/>
                  </a:moveTo>
                  <a:lnTo>
                    <a:pt x="212521" y="0"/>
                  </a:lnTo>
                  <a:lnTo>
                    <a:pt x="163792" y="5611"/>
                  </a:lnTo>
                  <a:lnTo>
                    <a:pt x="119059" y="21595"/>
                  </a:lnTo>
                  <a:lnTo>
                    <a:pt x="79599" y="46676"/>
                  </a:lnTo>
                  <a:lnTo>
                    <a:pt x="46688" y="79579"/>
                  </a:lnTo>
                  <a:lnTo>
                    <a:pt x="21600" y="119030"/>
                  </a:lnTo>
                  <a:lnTo>
                    <a:pt x="5612" y="163752"/>
                  </a:lnTo>
                  <a:lnTo>
                    <a:pt x="0" y="212471"/>
                  </a:lnTo>
                  <a:lnTo>
                    <a:pt x="0" y="1062609"/>
                  </a:lnTo>
                  <a:lnTo>
                    <a:pt x="5612" y="1111327"/>
                  </a:lnTo>
                  <a:lnTo>
                    <a:pt x="21600" y="1156049"/>
                  </a:lnTo>
                  <a:lnTo>
                    <a:pt x="46688" y="1195500"/>
                  </a:lnTo>
                  <a:lnTo>
                    <a:pt x="79599" y="1228403"/>
                  </a:lnTo>
                  <a:lnTo>
                    <a:pt x="119059" y="1253484"/>
                  </a:lnTo>
                  <a:lnTo>
                    <a:pt x="163792" y="1269468"/>
                  </a:lnTo>
                  <a:lnTo>
                    <a:pt x="212521" y="1275080"/>
                  </a:lnTo>
                  <a:lnTo>
                    <a:pt x="6994779" y="1275080"/>
                  </a:lnTo>
                  <a:lnTo>
                    <a:pt x="7043497" y="1269468"/>
                  </a:lnTo>
                  <a:lnTo>
                    <a:pt x="7088219" y="1253484"/>
                  </a:lnTo>
                  <a:lnTo>
                    <a:pt x="7127670" y="1228403"/>
                  </a:lnTo>
                  <a:lnTo>
                    <a:pt x="7160573" y="1195500"/>
                  </a:lnTo>
                  <a:lnTo>
                    <a:pt x="7185654" y="1156049"/>
                  </a:lnTo>
                  <a:lnTo>
                    <a:pt x="7201638" y="1111327"/>
                  </a:lnTo>
                  <a:lnTo>
                    <a:pt x="7207250" y="1062609"/>
                  </a:lnTo>
                  <a:lnTo>
                    <a:pt x="7207250" y="212471"/>
                  </a:lnTo>
                  <a:lnTo>
                    <a:pt x="7201638" y="163752"/>
                  </a:lnTo>
                  <a:lnTo>
                    <a:pt x="7185654" y="119030"/>
                  </a:lnTo>
                  <a:lnTo>
                    <a:pt x="7160573" y="79579"/>
                  </a:lnTo>
                  <a:lnTo>
                    <a:pt x="7127670" y="46676"/>
                  </a:lnTo>
                  <a:lnTo>
                    <a:pt x="7088219" y="21595"/>
                  </a:lnTo>
                  <a:lnTo>
                    <a:pt x="7043497" y="5611"/>
                  </a:lnTo>
                  <a:lnTo>
                    <a:pt x="6994779" y="0"/>
                  </a:lnTo>
                  <a:close/>
                </a:path>
              </a:pathLst>
            </a:custGeom>
            <a:solidFill>
              <a:srgbClr val="274F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7200" y="3596640"/>
              <a:ext cx="7207250" cy="1275080"/>
            </a:xfrm>
            <a:custGeom>
              <a:avLst/>
              <a:gdLst/>
              <a:ahLst/>
              <a:cxnLst/>
              <a:rect l="l" t="t" r="r" b="b"/>
              <a:pathLst>
                <a:path w="7207250" h="1275079">
                  <a:moveTo>
                    <a:pt x="0" y="212471"/>
                  </a:moveTo>
                  <a:lnTo>
                    <a:pt x="5612" y="163752"/>
                  </a:lnTo>
                  <a:lnTo>
                    <a:pt x="21600" y="119030"/>
                  </a:lnTo>
                  <a:lnTo>
                    <a:pt x="46688" y="79579"/>
                  </a:lnTo>
                  <a:lnTo>
                    <a:pt x="79599" y="46676"/>
                  </a:lnTo>
                  <a:lnTo>
                    <a:pt x="119059" y="21595"/>
                  </a:lnTo>
                  <a:lnTo>
                    <a:pt x="163792" y="5611"/>
                  </a:lnTo>
                  <a:lnTo>
                    <a:pt x="212521" y="0"/>
                  </a:lnTo>
                  <a:lnTo>
                    <a:pt x="6994779" y="0"/>
                  </a:lnTo>
                  <a:lnTo>
                    <a:pt x="7043497" y="5611"/>
                  </a:lnTo>
                  <a:lnTo>
                    <a:pt x="7088219" y="21595"/>
                  </a:lnTo>
                  <a:lnTo>
                    <a:pt x="7127670" y="46676"/>
                  </a:lnTo>
                  <a:lnTo>
                    <a:pt x="7160573" y="79579"/>
                  </a:lnTo>
                  <a:lnTo>
                    <a:pt x="7185654" y="119030"/>
                  </a:lnTo>
                  <a:lnTo>
                    <a:pt x="7201638" y="163752"/>
                  </a:lnTo>
                  <a:lnTo>
                    <a:pt x="7207250" y="212471"/>
                  </a:lnTo>
                  <a:lnTo>
                    <a:pt x="7207250" y="1062609"/>
                  </a:lnTo>
                  <a:lnTo>
                    <a:pt x="7201638" y="1111327"/>
                  </a:lnTo>
                  <a:lnTo>
                    <a:pt x="7185654" y="1156049"/>
                  </a:lnTo>
                  <a:lnTo>
                    <a:pt x="7160573" y="1195500"/>
                  </a:lnTo>
                  <a:lnTo>
                    <a:pt x="7127670" y="1228403"/>
                  </a:lnTo>
                  <a:lnTo>
                    <a:pt x="7088219" y="1253484"/>
                  </a:lnTo>
                  <a:lnTo>
                    <a:pt x="7043497" y="1269468"/>
                  </a:lnTo>
                  <a:lnTo>
                    <a:pt x="6994779" y="1275080"/>
                  </a:lnTo>
                  <a:lnTo>
                    <a:pt x="212521" y="1275080"/>
                  </a:lnTo>
                  <a:lnTo>
                    <a:pt x="163792" y="1269468"/>
                  </a:lnTo>
                  <a:lnTo>
                    <a:pt x="119059" y="1253484"/>
                  </a:lnTo>
                  <a:lnTo>
                    <a:pt x="79599" y="1228403"/>
                  </a:lnTo>
                  <a:lnTo>
                    <a:pt x="46688" y="1195500"/>
                  </a:lnTo>
                  <a:lnTo>
                    <a:pt x="21600" y="1156049"/>
                  </a:lnTo>
                  <a:lnTo>
                    <a:pt x="5612" y="1111327"/>
                  </a:lnTo>
                  <a:lnTo>
                    <a:pt x="0" y="1062609"/>
                  </a:lnTo>
                  <a:lnTo>
                    <a:pt x="0" y="212471"/>
                  </a:lnTo>
                  <a:close/>
                </a:path>
              </a:pathLst>
            </a:custGeom>
            <a:ln w="12700">
              <a:solidFill>
                <a:srgbClr val="274F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98169" y="3837685"/>
            <a:ext cx="69240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Entitas</a:t>
            </a:r>
            <a:r>
              <a:rPr sz="24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yang</a:t>
            </a:r>
            <a:r>
              <a:rPr sz="24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sebelumnya</a:t>
            </a:r>
            <a:r>
              <a:rPr sz="24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menyajikan</a:t>
            </a:r>
            <a:r>
              <a:rPr sz="24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laporan</a:t>
            </a:r>
            <a:r>
              <a:rPr sz="24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keuangan berdasarkan</a:t>
            </a:r>
            <a:r>
              <a:rPr sz="24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kerangka</a:t>
            </a:r>
            <a:r>
              <a:rPr sz="24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pelaporan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keuangan</a:t>
            </a:r>
            <a:r>
              <a:rPr sz="24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lainnya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62280" y="4930140"/>
            <a:ext cx="7139940" cy="1125220"/>
            <a:chOff x="462280" y="4930140"/>
            <a:chExt cx="7139940" cy="1125220"/>
          </a:xfrm>
        </p:grpSpPr>
        <p:sp>
          <p:nvSpPr>
            <p:cNvPr id="9" name="object 9"/>
            <p:cNvSpPr/>
            <p:nvPr/>
          </p:nvSpPr>
          <p:spPr>
            <a:xfrm>
              <a:off x="468630" y="4936490"/>
              <a:ext cx="7127240" cy="1112520"/>
            </a:xfrm>
            <a:custGeom>
              <a:avLst/>
              <a:gdLst/>
              <a:ahLst/>
              <a:cxnLst/>
              <a:rect l="l" t="t" r="r" b="b"/>
              <a:pathLst>
                <a:path w="7127240" h="1112520">
                  <a:moveTo>
                    <a:pt x="6941820" y="0"/>
                  </a:moveTo>
                  <a:lnTo>
                    <a:pt x="185420" y="0"/>
                  </a:lnTo>
                  <a:lnTo>
                    <a:pt x="136129" y="6626"/>
                  </a:lnTo>
                  <a:lnTo>
                    <a:pt x="91836" y="25324"/>
                  </a:lnTo>
                  <a:lnTo>
                    <a:pt x="54309" y="54324"/>
                  </a:lnTo>
                  <a:lnTo>
                    <a:pt x="25316" y="91853"/>
                  </a:lnTo>
                  <a:lnTo>
                    <a:pt x="6623" y="136142"/>
                  </a:lnTo>
                  <a:lnTo>
                    <a:pt x="0" y="185420"/>
                  </a:lnTo>
                  <a:lnTo>
                    <a:pt x="0" y="927100"/>
                  </a:lnTo>
                  <a:lnTo>
                    <a:pt x="6623" y="976390"/>
                  </a:lnTo>
                  <a:lnTo>
                    <a:pt x="25316" y="1020683"/>
                  </a:lnTo>
                  <a:lnTo>
                    <a:pt x="54309" y="1058210"/>
                  </a:lnTo>
                  <a:lnTo>
                    <a:pt x="91836" y="1087203"/>
                  </a:lnTo>
                  <a:lnTo>
                    <a:pt x="136129" y="1105896"/>
                  </a:lnTo>
                  <a:lnTo>
                    <a:pt x="185420" y="1112520"/>
                  </a:lnTo>
                  <a:lnTo>
                    <a:pt x="6941820" y="1112520"/>
                  </a:lnTo>
                  <a:lnTo>
                    <a:pt x="6991097" y="1105896"/>
                  </a:lnTo>
                  <a:lnTo>
                    <a:pt x="7035386" y="1087203"/>
                  </a:lnTo>
                  <a:lnTo>
                    <a:pt x="7072915" y="1058210"/>
                  </a:lnTo>
                  <a:lnTo>
                    <a:pt x="7101915" y="1020683"/>
                  </a:lnTo>
                  <a:lnTo>
                    <a:pt x="7120613" y="976390"/>
                  </a:lnTo>
                  <a:lnTo>
                    <a:pt x="7127240" y="927100"/>
                  </a:lnTo>
                  <a:lnTo>
                    <a:pt x="7127240" y="185420"/>
                  </a:lnTo>
                  <a:lnTo>
                    <a:pt x="7120613" y="136142"/>
                  </a:lnTo>
                  <a:lnTo>
                    <a:pt x="7101915" y="91853"/>
                  </a:lnTo>
                  <a:lnTo>
                    <a:pt x="7072915" y="54324"/>
                  </a:lnTo>
                  <a:lnTo>
                    <a:pt x="7035386" y="25324"/>
                  </a:lnTo>
                  <a:lnTo>
                    <a:pt x="6991097" y="6626"/>
                  </a:lnTo>
                  <a:lnTo>
                    <a:pt x="694182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68630" y="4936490"/>
              <a:ext cx="7127240" cy="1112520"/>
            </a:xfrm>
            <a:custGeom>
              <a:avLst/>
              <a:gdLst/>
              <a:ahLst/>
              <a:cxnLst/>
              <a:rect l="l" t="t" r="r" b="b"/>
              <a:pathLst>
                <a:path w="7127240" h="1112520">
                  <a:moveTo>
                    <a:pt x="0" y="185420"/>
                  </a:moveTo>
                  <a:lnTo>
                    <a:pt x="6623" y="136142"/>
                  </a:lnTo>
                  <a:lnTo>
                    <a:pt x="25316" y="91853"/>
                  </a:lnTo>
                  <a:lnTo>
                    <a:pt x="54309" y="54324"/>
                  </a:lnTo>
                  <a:lnTo>
                    <a:pt x="91836" y="25324"/>
                  </a:lnTo>
                  <a:lnTo>
                    <a:pt x="136129" y="6626"/>
                  </a:lnTo>
                  <a:lnTo>
                    <a:pt x="185420" y="0"/>
                  </a:lnTo>
                  <a:lnTo>
                    <a:pt x="6941820" y="0"/>
                  </a:lnTo>
                  <a:lnTo>
                    <a:pt x="6991097" y="6626"/>
                  </a:lnTo>
                  <a:lnTo>
                    <a:pt x="7035386" y="25324"/>
                  </a:lnTo>
                  <a:lnTo>
                    <a:pt x="7072915" y="54324"/>
                  </a:lnTo>
                  <a:lnTo>
                    <a:pt x="7101915" y="91853"/>
                  </a:lnTo>
                  <a:lnTo>
                    <a:pt x="7120613" y="136142"/>
                  </a:lnTo>
                  <a:lnTo>
                    <a:pt x="7127240" y="185420"/>
                  </a:lnTo>
                  <a:lnTo>
                    <a:pt x="7127240" y="927100"/>
                  </a:lnTo>
                  <a:lnTo>
                    <a:pt x="7120613" y="976390"/>
                  </a:lnTo>
                  <a:lnTo>
                    <a:pt x="7101915" y="1020683"/>
                  </a:lnTo>
                  <a:lnTo>
                    <a:pt x="7072915" y="1058210"/>
                  </a:lnTo>
                  <a:lnTo>
                    <a:pt x="7035386" y="1087203"/>
                  </a:lnTo>
                  <a:lnTo>
                    <a:pt x="6991097" y="1105896"/>
                  </a:lnTo>
                  <a:lnTo>
                    <a:pt x="6941820" y="1112520"/>
                  </a:lnTo>
                  <a:lnTo>
                    <a:pt x="185420" y="1112520"/>
                  </a:lnTo>
                  <a:lnTo>
                    <a:pt x="136129" y="1105896"/>
                  </a:lnTo>
                  <a:lnTo>
                    <a:pt x="91836" y="1087203"/>
                  </a:lnTo>
                  <a:lnTo>
                    <a:pt x="54309" y="1058210"/>
                  </a:lnTo>
                  <a:lnTo>
                    <a:pt x="25316" y="1020683"/>
                  </a:lnTo>
                  <a:lnTo>
                    <a:pt x="6623" y="976390"/>
                  </a:lnTo>
                  <a:lnTo>
                    <a:pt x="0" y="927100"/>
                  </a:lnTo>
                  <a:lnTo>
                    <a:pt x="0" y="185420"/>
                  </a:lnTo>
                  <a:close/>
                </a:path>
              </a:pathLst>
            </a:custGeom>
            <a:ln w="12700">
              <a:solidFill>
                <a:srgbClr val="274F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01662" y="5127878"/>
            <a:ext cx="674370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Kecuali</a:t>
            </a:r>
            <a:r>
              <a:rPr sz="22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pelaporan</a:t>
            </a:r>
            <a:r>
              <a:rPr sz="22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keuangan</a:t>
            </a:r>
            <a:r>
              <a:rPr sz="22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sebelumnya</a:t>
            </a:r>
            <a:r>
              <a:rPr sz="22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telah</a:t>
            </a:r>
            <a:r>
              <a:rPr sz="22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menerapkan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SAK</a:t>
            </a:r>
            <a:r>
              <a:rPr sz="22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yang</a:t>
            </a:r>
            <a:r>
              <a:rPr sz="22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lebih</a:t>
            </a:r>
            <a:r>
              <a:rPr sz="22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kompleks</a:t>
            </a:r>
            <a:r>
              <a:rPr sz="22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dari</a:t>
            </a:r>
            <a:r>
              <a:rPr sz="22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SAK</a:t>
            </a:r>
            <a:r>
              <a:rPr sz="22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Entitas</a:t>
            </a:r>
            <a:r>
              <a:rPr sz="22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Privat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62280" y="2646997"/>
            <a:ext cx="8221980" cy="3444240"/>
            <a:chOff x="462280" y="2646997"/>
            <a:chExt cx="8221980" cy="3444240"/>
          </a:xfrm>
        </p:grpSpPr>
        <p:sp>
          <p:nvSpPr>
            <p:cNvPr id="13" name="object 13"/>
            <p:cNvSpPr/>
            <p:nvPr/>
          </p:nvSpPr>
          <p:spPr>
            <a:xfrm>
              <a:off x="7540921" y="3848808"/>
              <a:ext cx="691515" cy="936625"/>
            </a:xfrm>
            <a:custGeom>
              <a:avLst/>
              <a:gdLst/>
              <a:ahLst/>
              <a:cxnLst/>
              <a:rect l="l" t="t" r="r" b="b"/>
              <a:pathLst>
                <a:path w="691515" h="936625">
                  <a:moveTo>
                    <a:pt x="345952" y="0"/>
                  </a:moveTo>
                  <a:lnTo>
                    <a:pt x="345688" y="0"/>
                  </a:lnTo>
                  <a:lnTo>
                    <a:pt x="305156" y="3167"/>
                  </a:lnTo>
                  <a:lnTo>
                    <a:pt x="305302" y="3167"/>
                  </a:lnTo>
                  <a:lnTo>
                    <a:pt x="266348" y="12398"/>
                  </a:lnTo>
                  <a:lnTo>
                    <a:pt x="229029" y="27342"/>
                  </a:lnTo>
                  <a:lnTo>
                    <a:pt x="193598" y="47646"/>
                  </a:lnTo>
                  <a:lnTo>
                    <a:pt x="160313" y="72960"/>
                  </a:lnTo>
                  <a:lnTo>
                    <a:pt x="129431" y="102932"/>
                  </a:lnTo>
                  <a:lnTo>
                    <a:pt x="101213" y="137211"/>
                  </a:lnTo>
                  <a:lnTo>
                    <a:pt x="75917" y="175445"/>
                  </a:lnTo>
                  <a:lnTo>
                    <a:pt x="53801" y="217284"/>
                  </a:lnTo>
                  <a:lnTo>
                    <a:pt x="35125" y="262375"/>
                  </a:lnTo>
                  <a:lnTo>
                    <a:pt x="20148" y="310368"/>
                  </a:lnTo>
                  <a:lnTo>
                    <a:pt x="9129" y="360910"/>
                  </a:lnTo>
                  <a:lnTo>
                    <a:pt x="2325" y="413666"/>
                  </a:lnTo>
                  <a:lnTo>
                    <a:pt x="0" y="468276"/>
                  </a:lnTo>
                  <a:lnTo>
                    <a:pt x="2216" y="520321"/>
                  </a:lnTo>
                  <a:lnTo>
                    <a:pt x="9130" y="575647"/>
                  </a:lnTo>
                  <a:lnTo>
                    <a:pt x="20153" y="626206"/>
                  </a:lnTo>
                  <a:lnTo>
                    <a:pt x="35136" y="674211"/>
                  </a:lnTo>
                  <a:lnTo>
                    <a:pt x="53820" y="719313"/>
                  </a:lnTo>
                  <a:lnTo>
                    <a:pt x="75944" y="761158"/>
                  </a:lnTo>
                  <a:lnTo>
                    <a:pt x="101250" y="799397"/>
                  </a:lnTo>
                  <a:lnTo>
                    <a:pt x="129479" y="833677"/>
                  </a:lnTo>
                  <a:lnTo>
                    <a:pt x="160370" y="863647"/>
                  </a:lnTo>
                  <a:lnTo>
                    <a:pt x="193664" y="888956"/>
                  </a:lnTo>
                  <a:lnTo>
                    <a:pt x="229103" y="909253"/>
                  </a:lnTo>
                  <a:lnTo>
                    <a:pt x="266426" y="924185"/>
                  </a:lnTo>
                  <a:lnTo>
                    <a:pt x="305374" y="933403"/>
                  </a:lnTo>
                  <a:lnTo>
                    <a:pt x="345688" y="936553"/>
                  </a:lnTo>
                  <a:lnTo>
                    <a:pt x="386002" y="933403"/>
                  </a:lnTo>
                  <a:lnTo>
                    <a:pt x="424951" y="924185"/>
                  </a:lnTo>
                  <a:lnTo>
                    <a:pt x="462274" y="909253"/>
                  </a:lnTo>
                  <a:lnTo>
                    <a:pt x="497712" y="888956"/>
                  </a:lnTo>
                  <a:lnTo>
                    <a:pt x="531007" y="863647"/>
                  </a:lnTo>
                  <a:lnTo>
                    <a:pt x="561898" y="833677"/>
                  </a:lnTo>
                  <a:lnTo>
                    <a:pt x="590126" y="799397"/>
                  </a:lnTo>
                  <a:lnTo>
                    <a:pt x="615432" y="761158"/>
                  </a:lnTo>
                  <a:lnTo>
                    <a:pt x="637557" y="719313"/>
                  </a:lnTo>
                  <a:lnTo>
                    <a:pt x="646899" y="696761"/>
                  </a:lnTo>
                  <a:lnTo>
                    <a:pt x="277422" y="696761"/>
                  </a:lnTo>
                  <a:lnTo>
                    <a:pt x="147171" y="520321"/>
                  </a:lnTo>
                  <a:lnTo>
                    <a:pt x="190688" y="461372"/>
                  </a:lnTo>
                  <a:lnTo>
                    <a:pt x="363019" y="461372"/>
                  </a:lnTo>
                  <a:lnTo>
                    <a:pt x="431355" y="367862"/>
                  </a:lnTo>
                  <a:lnTo>
                    <a:pt x="456340" y="334226"/>
                  </a:lnTo>
                  <a:lnTo>
                    <a:pt x="481614" y="300691"/>
                  </a:lnTo>
                  <a:lnTo>
                    <a:pt x="510793" y="262375"/>
                  </a:lnTo>
                  <a:lnTo>
                    <a:pt x="512020" y="260715"/>
                  </a:lnTo>
                  <a:lnTo>
                    <a:pt x="513321" y="259087"/>
                  </a:lnTo>
                  <a:lnTo>
                    <a:pt x="514732" y="257423"/>
                  </a:lnTo>
                  <a:lnTo>
                    <a:pt x="516097" y="255857"/>
                  </a:lnTo>
                  <a:lnTo>
                    <a:pt x="517326" y="254069"/>
                  </a:lnTo>
                  <a:lnTo>
                    <a:pt x="518373" y="252096"/>
                  </a:lnTo>
                  <a:lnTo>
                    <a:pt x="652051" y="252096"/>
                  </a:lnTo>
                  <a:lnTo>
                    <a:pt x="637641" y="217284"/>
                  </a:lnTo>
                  <a:lnTo>
                    <a:pt x="615537" y="175446"/>
                  </a:lnTo>
                  <a:lnTo>
                    <a:pt x="590251" y="137211"/>
                  </a:lnTo>
                  <a:lnTo>
                    <a:pt x="562043" y="102932"/>
                  </a:lnTo>
                  <a:lnTo>
                    <a:pt x="531173" y="72960"/>
                  </a:lnTo>
                  <a:lnTo>
                    <a:pt x="497899" y="47646"/>
                  </a:lnTo>
                  <a:lnTo>
                    <a:pt x="462481" y="27342"/>
                  </a:lnTo>
                  <a:lnTo>
                    <a:pt x="425177" y="12398"/>
                  </a:lnTo>
                  <a:lnTo>
                    <a:pt x="386248" y="3167"/>
                  </a:lnTo>
                  <a:lnTo>
                    <a:pt x="345952" y="0"/>
                  </a:lnTo>
                  <a:close/>
                </a:path>
                <a:path w="691515" h="936625">
                  <a:moveTo>
                    <a:pt x="652051" y="252096"/>
                  </a:moveTo>
                  <a:lnTo>
                    <a:pt x="518373" y="252096"/>
                  </a:lnTo>
                  <a:lnTo>
                    <a:pt x="562500" y="311046"/>
                  </a:lnTo>
                  <a:lnTo>
                    <a:pt x="277422" y="696761"/>
                  </a:lnTo>
                  <a:lnTo>
                    <a:pt x="646899" y="696761"/>
                  </a:lnTo>
                  <a:lnTo>
                    <a:pt x="671223" y="626206"/>
                  </a:lnTo>
                  <a:lnTo>
                    <a:pt x="682247" y="575647"/>
                  </a:lnTo>
                  <a:lnTo>
                    <a:pt x="689051" y="522887"/>
                  </a:lnTo>
                  <a:lnTo>
                    <a:pt x="691376" y="468276"/>
                  </a:lnTo>
                  <a:lnTo>
                    <a:pt x="689066" y="413666"/>
                  </a:lnTo>
                  <a:lnTo>
                    <a:pt x="682277" y="360910"/>
                  </a:lnTo>
                  <a:lnTo>
                    <a:pt x="671271" y="310368"/>
                  </a:lnTo>
                  <a:lnTo>
                    <a:pt x="656306" y="262375"/>
                  </a:lnTo>
                  <a:lnTo>
                    <a:pt x="652051" y="252096"/>
                  </a:lnTo>
                  <a:close/>
                </a:path>
                <a:path w="691515" h="936625">
                  <a:moveTo>
                    <a:pt x="363019" y="461372"/>
                  </a:moveTo>
                  <a:lnTo>
                    <a:pt x="190688" y="461372"/>
                  </a:lnTo>
                  <a:lnTo>
                    <a:pt x="277422" y="578863"/>
                  </a:lnTo>
                  <a:lnTo>
                    <a:pt x="363019" y="461372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471247" y="5154368"/>
              <a:ext cx="692785" cy="936625"/>
            </a:xfrm>
            <a:custGeom>
              <a:avLst/>
              <a:gdLst/>
              <a:ahLst/>
              <a:cxnLst/>
              <a:rect l="l" t="t" r="r" b="b"/>
              <a:pathLst>
                <a:path w="692784" h="936625">
                  <a:moveTo>
                    <a:pt x="346477" y="0"/>
                  </a:moveTo>
                  <a:lnTo>
                    <a:pt x="346203" y="0"/>
                  </a:lnTo>
                  <a:lnTo>
                    <a:pt x="305578" y="3169"/>
                  </a:lnTo>
                  <a:lnTo>
                    <a:pt x="305746" y="3169"/>
                  </a:lnTo>
                  <a:lnTo>
                    <a:pt x="266733" y="12403"/>
                  </a:lnTo>
                  <a:lnTo>
                    <a:pt x="229358" y="27348"/>
                  </a:lnTo>
                  <a:lnTo>
                    <a:pt x="193875" y="47654"/>
                  </a:lnTo>
                  <a:lnTo>
                    <a:pt x="160542" y="72969"/>
                  </a:lnTo>
                  <a:lnTo>
                    <a:pt x="129616" y="102942"/>
                  </a:lnTo>
                  <a:lnTo>
                    <a:pt x="101357" y="137222"/>
                  </a:lnTo>
                  <a:lnTo>
                    <a:pt x="76025" y="175457"/>
                  </a:lnTo>
                  <a:lnTo>
                    <a:pt x="53878" y="217296"/>
                  </a:lnTo>
                  <a:lnTo>
                    <a:pt x="35175" y="262387"/>
                  </a:lnTo>
                  <a:lnTo>
                    <a:pt x="20177" y="310380"/>
                  </a:lnTo>
                  <a:lnTo>
                    <a:pt x="9142" y="360922"/>
                  </a:lnTo>
                  <a:lnTo>
                    <a:pt x="2329" y="413664"/>
                  </a:lnTo>
                  <a:lnTo>
                    <a:pt x="0" y="468301"/>
                  </a:lnTo>
                  <a:lnTo>
                    <a:pt x="2329" y="522914"/>
                  </a:lnTo>
                  <a:lnTo>
                    <a:pt x="9144" y="575676"/>
                  </a:lnTo>
                  <a:lnTo>
                    <a:pt x="20184" y="626237"/>
                  </a:lnTo>
                  <a:lnTo>
                    <a:pt x="35189" y="674244"/>
                  </a:lnTo>
                  <a:lnTo>
                    <a:pt x="53901" y="719346"/>
                  </a:lnTo>
                  <a:lnTo>
                    <a:pt x="76058" y="761192"/>
                  </a:lnTo>
                  <a:lnTo>
                    <a:pt x="101402" y="799431"/>
                  </a:lnTo>
                  <a:lnTo>
                    <a:pt x="129673" y="833711"/>
                  </a:lnTo>
                  <a:lnTo>
                    <a:pt x="160610" y="863680"/>
                  </a:lnTo>
                  <a:lnTo>
                    <a:pt x="193955" y="888989"/>
                  </a:lnTo>
                  <a:lnTo>
                    <a:pt x="229447" y="909284"/>
                  </a:lnTo>
                  <a:lnTo>
                    <a:pt x="266828" y="924215"/>
                  </a:lnTo>
                  <a:lnTo>
                    <a:pt x="305845" y="933430"/>
                  </a:lnTo>
                  <a:lnTo>
                    <a:pt x="346186" y="936578"/>
                  </a:lnTo>
                  <a:lnTo>
                    <a:pt x="386560" y="933430"/>
                  </a:lnTo>
                  <a:lnTo>
                    <a:pt x="425566" y="924215"/>
                  </a:lnTo>
                  <a:lnTo>
                    <a:pt x="462944" y="909284"/>
                  </a:lnTo>
                  <a:lnTo>
                    <a:pt x="498435" y="888989"/>
                  </a:lnTo>
                  <a:lnTo>
                    <a:pt x="531779" y="863680"/>
                  </a:lnTo>
                  <a:lnTo>
                    <a:pt x="562715" y="833711"/>
                  </a:lnTo>
                  <a:lnTo>
                    <a:pt x="590985" y="799431"/>
                  </a:lnTo>
                  <a:lnTo>
                    <a:pt x="616329" y="761192"/>
                  </a:lnTo>
                  <a:lnTo>
                    <a:pt x="638486" y="719346"/>
                  </a:lnTo>
                  <a:lnTo>
                    <a:pt x="655835" y="677527"/>
                  </a:lnTo>
                  <a:lnTo>
                    <a:pt x="235153" y="677527"/>
                  </a:lnTo>
                  <a:lnTo>
                    <a:pt x="191573" y="618578"/>
                  </a:lnTo>
                  <a:lnTo>
                    <a:pt x="302551" y="468301"/>
                  </a:lnTo>
                  <a:lnTo>
                    <a:pt x="191509" y="317963"/>
                  </a:lnTo>
                  <a:lnTo>
                    <a:pt x="235135" y="259013"/>
                  </a:lnTo>
                  <a:lnTo>
                    <a:pt x="655877" y="259013"/>
                  </a:lnTo>
                  <a:lnTo>
                    <a:pt x="638585" y="217296"/>
                  </a:lnTo>
                  <a:lnTo>
                    <a:pt x="616449" y="175457"/>
                  </a:lnTo>
                  <a:lnTo>
                    <a:pt x="591127" y="137222"/>
                  </a:lnTo>
                  <a:lnTo>
                    <a:pt x="562879" y="102942"/>
                  </a:lnTo>
                  <a:lnTo>
                    <a:pt x="531965" y="72969"/>
                  </a:lnTo>
                  <a:lnTo>
                    <a:pt x="498643" y="47654"/>
                  </a:lnTo>
                  <a:lnTo>
                    <a:pt x="463174" y="27348"/>
                  </a:lnTo>
                  <a:lnTo>
                    <a:pt x="425817" y="12403"/>
                  </a:lnTo>
                  <a:lnTo>
                    <a:pt x="386831" y="3169"/>
                  </a:lnTo>
                  <a:lnTo>
                    <a:pt x="346477" y="0"/>
                  </a:lnTo>
                  <a:close/>
                </a:path>
                <a:path w="692784" h="936625">
                  <a:moveTo>
                    <a:pt x="346204" y="527213"/>
                  </a:moveTo>
                  <a:lnTo>
                    <a:pt x="235117" y="677527"/>
                  </a:lnTo>
                  <a:lnTo>
                    <a:pt x="457309" y="677527"/>
                  </a:lnTo>
                  <a:lnTo>
                    <a:pt x="346204" y="527213"/>
                  </a:lnTo>
                  <a:close/>
                </a:path>
                <a:path w="692784" h="936625">
                  <a:moveTo>
                    <a:pt x="655877" y="259013"/>
                  </a:moveTo>
                  <a:lnTo>
                    <a:pt x="457309" y="259013"/>
                  </a:lnTo>
                  <a:lnTo>
                    <a:pt x="500889" y="317963"/>
                  </a:lnTo>
                  <a:lnTo>
                    <a:pt x="389820" y="468301"/>
                  </a:lnTo>
                  <a:lnTo>
                    <a:pt x="500889" y="618578"/>
                  </a:lnTo>
                  <a:lnTo>
                    <a:pt x="457309" y="677527"/>
                  </a:lnTo>
                  <a:lnTo>
                    <a:pt x="655835" y="677527"/>
                  </a:lnTo>
                  <a:lnTo>
                    <a:pt x="672204" y="626237"/>
                  </a:lnTo>
                  <a:lnTo>
                    <a:pt x="683244" y="575676"/>
                  </a:lnTo>
                  <a:lnTo>
                    <a:pt x="690060" y="522914"/>
                  </a:lnTo>
                  <a:lnTo>
                    <a:pt x="692391" y="468301"/>
                  </a:lnTo>
                  <a:lnTo>
                    <a:pt x="690078" y="413664"/>
                  </a:lnTo>
                  <a:lnTo>
                    <a:pt x="683281" y="360922"/>
                  </a:lnTo>
                  <a:lnTo>
                    <a:pt x="672260" y="310380"/>
                  </a:lnTo>
                  <a:lnTo>
                    <a:pt x="657275" y="262387"/>
                  </a:lnTo>
                  <a:lnTo>
                    <a:pt x="655877" y="259013"/>
                  </a:lnTo>
                  <a:close/>
                </a:path>
                <a:path w="692784" h="936625">
                  <a:moveTo>
                    <a:pt x="457309" y="259013"/>
                  </a:moveTo>
                  <a:lnTo>
                    <a:pt x="235135" y="259013"/>
                  </a:lnTo>
                  <a:lnTo>
                    <a:pt x="346204" y="409352"/>
                  </a:lnTo>
                  <a:lnTo>
                    <a:pt x="457309" y="25901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218805" y="2673985"/>
              <a:ext cx="438150" cy="2350770"/>
            </a:xfrm>
            <a:custGeom>
              <a:avLst/>
              <a:gdLst/>
              <a:ahLst/>
              <a:cxnLst/>
              <a:rect l="l" t="t" r="r" b="b"/>
              <a:pathLst>
                <a:path w="438150" h="2350770">
                  <a:moveTo>
                    <a:pt x="0" y="0"/>
                  </a:moveTo>
                  <a:lnTo>
                    <a:pt x="69259" y="1864"/>
                  </a:lnTo>
                  <a:lnTo>
                    <a:pt x="129399" y="7051"/>
                  </a:lnTo>
                  <a:lnTo>
                    <a:pt x="176817" y="14950"/>
                  </a:lnTo>
                  <a:lnTo>
                    <a:pt x="219075" y="36449"/>
                  </a:lnTo>
                  <a:lnTo>
                    <a:pt x="219075" y="1138935"/>
                  </a:lnTo>
                  <a:lnTo>
                    <a:pt x="230239" y="1150432"/>
                  </a:lnTo>
                  <a:lnTo>
                    <a:pt x="261332" y="1160434"/>
                  </a:lnTo>
                  <a:lnTo>
                    <a:pt x="308750" y="1168333"/>
                  </a:lnTo>
                  <a:lnTo>
                    <a:pt x="368890" y="1173520"/>
                  </a:lnTo>
                  <a:lnTo>
                    <a:pt x="438150" y="1175384"/>
                  </a:lnTo>
                  <a:lnTo>
                    <a:pt x="368890" y="1177249"/>
                  </a:lnTo>
                  <a:lnTo>
                    <a:pt x="308750" y="1182436"/>
                  </a:lnTo>
                  <a:lnTo>
                    <a:pt x="261332" y="1190335"/>
                  </a:lnTo>
                  <a:lnTo>
                    <a:pt x="230239" y="1200337"/>
                  </a:lnTo>
                  <a:lnTo>
                    <a:pt x="219075" y="1211833"/>
                  </a:lnTo>
                  <a:lnTo>
                    <a:pt x="219075" y="2314321"/>
                  </a:lnTo>
                  <a:lnTo>
                    <a:pt x="207910" y="2325817"/>
                  </a:lnTo>
                  <a:lnTo>
                    <a:pt x="176817" y="2335819"/>
                  </a:lnTo>
                  <a:lnTo>
                    <a:pt x="129399" y="2343718"/>
                  </a:lnTo>
                  <a:lnTo>
                    <a:pt x="69259" y="2348905"/>
                  </a:lnTo>
                  <a:lnTo>
                    <a:pt x="0" y="2350770"/>
                  </a:lnTo>
                </a:path>
              </a:pathLst>
            </a:custGeom>
            <a:ln w="53975">
              <a:solidFill>
                <a:srgbClr val="274F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68630" y="2673350"/>
              <a:ext cx="7205980" cy="854710"/>
            </a:xfrm>
            <a:custGeom>
              <a:avLst/>
              <a:gdLst/>
              <a:ahLst/>
              <a:cxnLst/>
              <a:rect l="l" t="t" r="r" b="b"/>
              <a:pathLst>
                <a:path w="7205980" h="854710">
                  <a:moveTo>
                    <a:pt x="7063486" y="0"/>
                  </a:moveTo>
                  <a:lnTo>
                    <a:pt x="142455" y="0"/>
                  </a:lnTo>
                  <a:lnTo>
                    <a:pt x="97428" y="7260"/>
                  </a:lnTo>
                  <a:lnTo>
                    <a:pt x="58323" y="27480"/>
                  </a:lnTo>
                  <a:lnTo>
                    <a:pt x="27485" y="58320"/>
                  </a:lnTo>
                  <a:lnTo>
                    <a:pt x="7262" y="97438"/>
                  </a:lnTo>
                  <a:lnTo>
                    <a:pt x="0" y="142494"/>
                  </a:lnTo>
                  <a:lnTo>
                    <a:pt x="0" y="712215"/>
                  </a:lnTo>
                  <a:lnTo>
                    <a:pt x="7262" y="757271"/>
                  </a:lnTo>
                  <a:lnTo>
                    <a:pt x="27485" y="796389"/>
                  </a:lnTo>
                  <a:lnTo>
                    <a:pt x="58323" y="827229"/>
                  </a:lnTo>
                  <a:lnTo>
                    <a:pt x="97428" y="847449"/>
                  </a:lnTo>
                  <a:lnTo>
                    <a:pt x="142455" y="854710"/>
                  </a:lnTo>
                  <a:lnTo>
                    <a:pt x="7063486" y="854710"/>
                  </a:lnTo>
                  <a:lnTo>
                    <a:pt x="7108541" y="847449"/>
                  </a:lnTo>
                  <a:lnTo>
                    <a:pt x="7147659" y="827229"/>
                  </a:lnTo>
                  <a:lnTo>
                    <a:pt x="7178499" y="796389"/>
                  </a:lnTo>
                  <a:lnTo>
                    <a:pt x="7198719" y="757271"/>
                  </a:lnTo>
                  <a:lnTo>
                    <a:pt x="7205980" y="712215"/>
                  </a:lnTo>
                  <a:lnTo>
                    <a:pt x="7205980" y="142494"/>
                  </a:lnTo>
                  <a:lnTo>
                    <a:pt x="7198719" y="97438"/>
                  </a:lnTo>
                  <a:lnTo>
                    <a:pt x="7178499" y="58320"/>
                  </a:lnTo>
                  <a:lnTo>
                    <a:pt x="7147659" y="27480"/>
                  </a:lnTo>
                  <a:lnTo>
                    <a:pt x="7108541" y="7260"/>
                  </a:lnTo>
                  <a:lnTo>
                    <a:pt x="7063486" y="0"/>
                  </a:lnTo>
                  <a:close/>
                </a:path>
              </a:pathLst>
            </a:custGeom>
            <a:solidFill>
              <a:srgbClr val="274F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68630" y="2673350"/>
              <a:ext cx="7205980" cy="854710"/>
            </a:xfrm>
            <a:custGeom>
              <a:avLst/>
              <a:gdLst/>
              <a:ahLst/>
              <a:cxnLst/>
              <a:rect l="l" t="t" r="r" b="b"/>
              <a:pathLst>
                <a:path w="7205980" h="854710">
                  <a:moveTo>
                    <a:pt x="0" y="142494"/>
                  </a:moveTo>
                  <a:lnTo>
                    <a:pt x="7262" y="97438"/>
                  </a:lnTo>
                  <a:lnTo>
                    <a:pt x="27485" y="58320"/>
                  </a:lnTo>
                  <a:lnTo>
                    <a:pt x="58323" y="27480"/>
                  </a:lnTo>
                  <a:lnTo>
                    <a:pt x="97428" y="7260"/>
                  </a:lnTo>
                  <a:lnTo>
                    <a:pt x="142455" y="0"/>
                  </a:lnTo>
                  <a:lnTo>
                    <a:pt x="7063486" y="0"/>
                  </a:lnTo>
                  <a:lnTo>
                    <a:pt x="7108541" y="7260"/>
                  </a:lnTo>
                  <a:lnTo>
                    <a:pt x="7147659" y="27480"/>
                  </a:lnTo>
                  <a:lnTo>
                    <a:pt x="7178499" y="58320"/>
                  </a:lnTo>
                  <a:lnTo>
                    <a:pt x="7198719" y="97438"/>
                  </a:lnTo>
                  <a:lnTo>
                    <a:pt x="7205980" y="142494"/>
                  </a:lnTo>
                  <a:lnTo>
                    <a:pt x="7205980" y="712215"/>
                  </a:lnTo>
                  <a:lnTo>
                    <a:pt x="7198719" y="757271"/>
                  </a:lnTo>
                  <a:lnTo>
                    <a:pt x="7178499" y="796389"/>
                  </a:lnTo>
                  <a:lnTo>
                    <a:pt x="7147659" y="827229"/>
                  </a:lnTo>
                  <a:lnTo>
                    <a:pt x="7108541" y="847449"/>
                  </a:lnTo>
                  <a:lnTo>
                    <a:pt x="7063486" y="854710"/>
                  </a:lnTo>
                  <a:lnTo>
                    <a:pt x="142455" y="854710"/>
                  </a:lnTo>
                  <a:lnTo>
                    <a:pt x="97428" y="847449"/>
                  </a:lnTo>
                  <a:lnTo>
                    <a:pt x="58323" y="827229"/>
                  </a:lnTo>
                  <a:lnTo>
                    <a:pt x="27485" y="796389"/>
                  </a:lnTo>
                  <a:lnTo>
                    <a:pt x="7262" y="757271"/>
                  </a:lnTo>
                  <a:lnTo>
                    <a:pt x="0" y="712215"/>
                  </a:lnTo>
                  <a:lnTo>
                    <a:pt x="0" y="142494"/>
                  </a:lnTo>
                  <a:close/>
                </a:path>
              </a:pathLst>
            </a:custGeom>
            <a:ln w="12700">
              <a:solidFill>
                <a:srgbClr val="274F7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9004300" y="2669539"/>
            <a:ext cx="2626360" cy="2680970"/>
          </a:xfrm>
          <a:custGeom>
            <a:avLst/>
            <a:gdLst/>
            <a:ahLst/>
            <a:cxnLst/>
            <a:rect l="l" t="t" r="r" b="b"/>
            <a:pathLst>
              <a:path w="2626359" h="2680970">
                <a:moveTo>
                  <a:pt x="0" y="437769"/>
                </a:moveTo>
                <a:lnTo>
                  <a:pt x="2568" y="390063"/>
                </a:lnTo>
                <a:lnTo>
                  <a:pt x="10095" y="343846"/>
                </a:lnTo>
                <a:lnTo>
                  <a:pt x="22314" y="299386"/>
                </a:lnTo>
                <a:lnTo>
                  <a:pt x="38958" y="256949"/>
                </a:lnTo>
                <a:lnTo>
                  <a:pt x="59760" y="216803"/>
                </a:lnTo>
                <a:lnTo>
                  <a:pt x="84453" y="179213"/>
                </a:lnTo>
                <a:lnTo>
                  <a:pt x="112771" y="144447"/>
                </a:lnTo>
                <a:lnTo>
                  <a:pt x="144447" y="112771"/>
                </a:lnTo>
                <a:lnTo>
                  <a:pt x="179213" y="84453"/>
                </a:lnTo>
                <a:lnTo>
                  <a:pt x="216803" y="59760"/>
                </a:lnTo>
                <a:lnTo>
                  <a:pt x="256949" y="38958"/>
                </a:lnTo>
                <a:lnTo>
                  <a:pt x="299386" y="22314"/>
                </a:lnTo>
                <a:lnTo>
                  <a:pt x="343846" y="10095"/>
                </a:lnTo>
                <a:lnTo>
                  <a:pt x="390063" y="2568"/>
                </a:lnTo>
                <a:lnTo>
                  <a:pt x="437769" y="0"/>
                </a:lnTo>
                <a:lnTo>
                  <a:pt x="2188591" y="0"/>
                </a:lnTo>
                <a:lnTo>
                  <a:pt x="2236296" y="2568"/>
                </a:lnTo>
                <a:lnTo>
                  <a:pt x="2282513" y="10095"/>
                </a:lnTo>
                <a:lnTo>
                  <a:pt x="2326973" y="22314"/>
                </a:lnTo>
                <a:lnTo>
                  <a:pt x="2369410" y="38958"/>
                </a:lnTo>
                <a:lnTo>
                  <a:pt x="2409556" y="59760"/>
                </a:lnTo>
                <a:lnTo>
                  <a:pt x="2447146" y="84453"/>
                </a:lnTo>
                <a:lnTo>
                  <a:pt x="2481912" y="112771"/>
                </a:lnTo>
                <a:lnTo>
                  <a:pt x="2513588" y="144447"/>
                </a:lnTo>
                <a:lnTo>
                  <a:pt x="2541906" y="179213"/>
                </a:lnTo>
                <a:lnTo>
                  <a:pt x="2566599" y="216803"/>
                </a:lnTo>
                <a:lnTo>
                  <a:pt x="2587401" y="256949"/>
                </a:lnTo>
                <a:lnTo>
                  <a:pt x="2604045" y="299386"/>
                </a:lnTo>
                <a:lnTo>
                  <a:pt x="2616264" y="343846"/>
                </a:lnTo>
                <a:lnTo>
                  <a:pt x="2623791" y="390063"/>
                </a:lnTo>
                <a:lnTo>
                  <a:pt x="2626359" y="437769"/>
                </a:lnTo>
                <a:lnTo>
                  <a:pt x="2626359" y="2243201"/>
                </a:lnTo>
                <a:lnTo>
                  <a:pt x="2623791" y="2290906"/>
                </a:lnTo>
                <a:lnTo>
                  <a:pt x="2616264" y="2337123"/>
                </a:lnTo>
                <a:lnTo>
                  <a:pt x="2604045" y="2381583"/>
                </a:lnTo>
                <a:lnTo>
                  <a:pt x="2587401" y="2424020"/>
                </a:lnTo>
                <a:lnTo>
                  <a:pt x="2566599" y="2464166"/>
                </a:lnTo>
                <a:lnTo>
                  <a:pt x="2541906" y="2501756"/>
                </a:lnTo>
                <a:lnTo>
                  <a:pt x="2513588" y="2536522"/>
                </a:lnTo>
                <a:lnTo>
                  <a:pt x="2481912" y="2568198"/>
                </a:lnTo>
                <a:lnTo>
                  <a:pt x="2447146" y="2596516"/>
                </a:lnTo>
                <a:lnTo>
                  <a:pt x="2409556" y="2621209"/>
                </a:lnTo>
                <a:lnTo>
                  <a:pt x="2369410" y="2642011"/>
                </a:lnTo>
                <a:lnTo>
                  <a:pt x="2326973" y="2658655"/>
                </a:lnTo>
                <a:lnTo>
                  <a:pt x="2282513" y="2670874"/>
                </a:lnTo>
                <a:lnTo>
                  <a:pt x="2236296" y="2678401"/>
                </a:lnTo>
                <a:lnTo>
                  <a:pt x="2188591" y="2680970"/>
                </a:lnTo>
                <a:lnTo>
                  <a:pt x="437769" y="2680970"/>
                </a:lnTo>
                <a:lnTo>
                  <a:pt x="390063" y="2678401"/>
                </a:lnTo>
                <a:lnTo>
                  <a:pt x="343846" y="2670874"/>
                </a:lnTo>
                <a:lnTo>
                  <a:pt x="299386" y="2658655"/>
                </a:lnTo>
                <a:lnTo>
                  <a:pt x="256949" y="2642011"/>
                </a:lnTo>
                <a:lnTo>
                  <a:pt x="216803" y="2621209"/>
                </a:lnTo>
                <a:lnTo>
                  <a:pt x="179213" y="2596516"/>
                </a:lnTo>
                <a:lnTo>
                  <a:pt x="144447" y="2568198"/>
                </a:lnTo>
                <a:lnTo>
                  <a:pt x="112771" y="2536522"/>
                </a:lnTo>
                <a:lnTo>
                  <a:pt x="84453" y="2501756"/>
                </a:lnTo>
                <a:lnTo>
                  <a:pt x="59760" y="2464166"/>
                </a:lnTo>
                <a:lnTo>
                  <a:pt x="38958" y="2424020"/>
                </a:lnTo>
                <a:lnTo>
                  <a:pt x="22314" y="2381583"/>
                </a:lnTo>
                <a:lnTo>
                  <a:pt x="10095" y="2337123"/>
                </a:lnTo>
                <a:lnTo>
                  <a:pt x="2568" y="2290906"/>
                </a:lnTo>
                <a:lnTo>
                  <a:pt x="0" y="2243201"/>
                </a:lnTo>
                <a:lnTo>
                  <a:pt x="0" y="437769"/>
                </a:lnTo>
                <a:close/>
              </a:path>
            </a:pathLst>
          </a:custGeom>
          <a:ln w="12700">
            <a:solidFill>
              <a:srgbClr val="274F7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9212580" y="3219703"/>
            <a:ext cx="115824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Memenuhi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654030" y="3219703"/>
            <a:ext cx="7708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definisi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212580" y="3524504"/>
            <a:ext cx="15748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64565" algn="l"/>
              </a:tabLst>
            </a:pP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entitas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	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privat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008741" y="3524504"/>
            <a:ext cx="4140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212580" y="3829430"/>
            <a:ext cx="12395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persyaratan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212580" y="3829430"/>
            <a:ext cx="221107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546860">
              <a:lnSpc>
                <a:spcPct val="100000"/>
              </a:lnSpc>
              <a:spcBef>
                <a:spcPts val="100"/>
              </a:spcBef>
              <a:tabLst>
                <a:tab pos="593725" algn="l"/>
                <a:tab pos="909955" algn="l"/>
                <a:tab pos="1494155" algn="l"/>
              </a:tabLst>
            </a:pP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dalam 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	</a:t>
            </a:r>
            <a:r>
              <a:rPr sz="2000" spc="-50" dirty="0">
                <a:solidFill>
                  <a:srgbClr val="001F5F"/>
                </a:solidFill>
                <a:latin typeface="Calibri"/>
                <a:cs typeface="Calibri"/>
              </a:rPr>
              <a:t>1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	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SAK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	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Entitas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212580" y="4438904"/>
            <a:ext cx="6184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Privat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88962" y="2886709"/>
            <a:ext cx="686815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Entitas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yang</a:t>
            </a:r>
            <a:r>
              <a:rPr sz="24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belum</a:t>
            </a:r>
            <a:r>
              <a:rPr sz="24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pernah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membuat</a:t>
            </a:r>
            <a:r>
              <a:rPr sz="24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laporan</a:t>
            </a:r>
            <a:r>
              <a:rPr sz="24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keuangan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7549811" y="2618178"/>
            <a:ext cx="691515" cy="936625"/>
          </a:xfrm>
          <a:custGeom>
            <a:avLst/>
            <a:gdLst/>
            <a:ahLst/>
            <a:cxnLst/>
            <a:rect l="l" t="t" r="r" b="b"/>
            <a:pathLst>
              <a:path w="691515" h="936625">
                <a:moveTo>
                  <a:pt x="345952" y="0"/>
                </a:moveTo>
                <a:lnTo>
                  <a:pt x="345688" y="0"/>
                </a:lnTo>
                <a:lnTo>
                  <a:pt x="305156" y="3167"/>
                </a:lnTo>
                <a:lnTo>
                  <a:pt x="305302" y="3167"/>
                </a:lnTo>
                <a:lnTo>
                  <a:pt x="266348" y="12398"/>
                </a:lnTo>
                <a:lnTo>
                  <a:pt x="229029" y="27342"/>
                </a:lnTo>
                <a:lnTo>
                  <a:pt x="193598" y="47646"/>
                </a:lnTo>
                <a:lnTo>
                  <a:pt x="160313" y="72960"/>
                </a:lnTo>
                <a:lnTo>
                  <a:pt x="129431" y="102932"/>
                </a:lnTo>
                <a:lnTo>
                  <a:pt x="101213" y="137211"/>
                </a:lnTo>
                <a:lnTo>
                  <a:pt x="75917" y="175445"/>
                </a:lnTo>
                <a:lnTo>
                  <a:pt x="53801" y="217284"/>
                </a:lnTo>
                <a:lnTo>
                  <a:pt x="35125" y="262375"/>
                </a:lnTo>
                <a:lnTo>
                  <a:pt x="20148" y="310368"/>
                </a:lnTo>
                <a:lnTo>
                  <a:pt x="9129" y="360910"/>
                </a:lnTo>
                <a:lnTo>
                  <a:pt x="2325" y="413666"/>
                </a:lnTo>
                <a:lnTo>
                  <a:pt x="0" y="468276"/>
                </a:lnTo>
                <a:lnTo>
                  <a:pt x="2216" y="520321"/>
                </a:lnTo>
                <a:lnTo>
                  <a:pt x="9130" y="575647"/>
                </a:lnTo>
                <a:lnTo>
                  <a:pt x="20153" y="626206"/>
                </a:lnTo>
                <a:lnTo>
                  <a:pt x="35136" y="674211"/>
                </a:lnTo>
                <a:lnTo>
                  <a:pt x="53820" y="719313"/>
                </a:lnTo>
                <a:lnTo>
                  <a:pt x="75944" y="761158"/>
                </a:lnTo>
                <a:lnTo>
                  <a:pt x="101250" y="799397"/>
                </a:lnTo>
                <a:lnTo>
                  <a:pt x="129479" y="833677"/>
                </a:lnTo>
                <a:lnTo>
                  <a:pt x="160370" y="863647"/>
                </a:lnTo>
                <a:lnTo>
                  <a:pt x="193664" y="888956"/>
                </a:lnTo>
                <a:lnTo>
                  <a:pt x="229103" y="909253"/>
                </a:lnTo>
                <a:lnTo>
                  <a:pt x="266426" y="924185"/>
                </a:lnTo>
                <a:lnTo>
                  <a:pt x="305374" y="933403"/>
                </a:lnTo>
                <a:lnTo>
                  <a:pt x="345688" y="936553"/>
                </a:lnTo>
                <a:lnTo>
                  <a:pt x="386002" y="933403"/>
                </a:lnTo>
                <a:lnTo>
                  <a:pt x="424951" y="924185"/>
                </a:lnTo>
                <a:lnTo>
                  <a:pt x="462274" y="909253"/>
                </a:lnTo>
                <a:lnTo>
                  <a:pt x="497712" y="888956"/>
                </a:lnTo>
                <a:lnTo>
                  <a:pt x="531007" y="863647"/>
                </a:lnTo>
                <a:lnTo>
                  <a:pt x="561898" y="833677"/>
                </a:lnTo>
                <a:lnTo>
                  <a:pt x="590126" y="799397"/>
                </a:lnTo>
                <a:lnTo>
                  <a:pt x="615432" y="761158"/>
                </a:lnTo>
                <a:lnTo>
                  <a:pt x="637557" y="719313"/>
                </a:lnTo>
                <a:lnTo>
                  <a:pt x="646899" y="696762"/>
                </a:lnTo>
                <a:lnTo>
                  <a:pt x="277422" y="696761"/>
                </a:lnTo>
                <a:lnTo>
                  <a:pt x="147171" y="520321"/>
                </a:lnTo>
                <a:lnTo>
                  <a:pt x="190688" y="461371"/>
                </a:lnTo>
                <a:lnTo>
                  <a:pt x="363019" y="461372"/>
                </a:lnTo>
                <a:lnTo>
                  <a:pt x="431355" y="367862"/>
                </a:lnTo>
                <a:lnTo>
                  <a:pt x="456340" y="334226"/>
                </a:lnTo>
                <a:lnTo>
                  <a:pt x="481614" y="300691"/>
                </a:lnTo>
                <a:lnTo>
                  <a:pt x="510793" y="262375"/>
                </a:lnTo>
                <a:lnTo>
                  <a:pt x="512020" y="260715"/>
                </a:lnTo>
                <a:lnTo>
                  <a:pt x="513321" y="259087"/>
                </a:lnTo>
                <a:lnTo>
                  <a:pt x="514732" y="257423"/>
                </a:lnTo>
                <a:lnTo>
                  <a:pt x="516097" y="255857"/>
                </a:lnTo>
                <a:lnTo>
                  <a:pt x="517326" y="254069"/>
                </a:lnTo>
                <a:lnTo>
                  <a:pt x="518373" y="252096"/>
                </a:lnTo>
                <a:lnTo>
                  <a:pt x="652051" y="252096"/>
                </a:lnTo>
                <a:lnTo>
                  <a:pt x="637641" y="217284"/>
                </a:lnTo>
                <a:lnTo>
                  <a:pt x="615537" y="175446"/>
                </a:lnTo>
                <a:lnTo>
                  <a:pt x="590251" y="137211"/>
                </a:lnTo>
                <a:lnTo>
                  <a:pt x="562043" y="102932"/>
                </a:lnTo>
                <a:lnTo>
                  <a:pt x="531173" y="72960"/>
                </a:lnTo>
                <a:lnTo>
                  <a:pt x="497899" y="47646"/>
                </a:lnTo>
                <a:lnTo>
                  <a:pt x="462481" y="27342"/>
                </a:lnTo>
                <a:lnTo>
                  <a:pt x="425177" y="12398"/>
                </a:lnTo>
                <a:lnTo>
                  <a:pt x="386248" y="3167"/>
                </a:lnTo>
                <a:lnTo>
                  <a:pt x="345952" y="0"/>
                </a:lnTo>
                <a:close/>
              </a:path>
              <a:path w="691515" h="936625">
                <a:moveTo>
                  <a:pt x="652051" y="252096"/>
                </a:moveTo>
                <a:lnTo>
                  <a:pt x="518373" y="252096"/>
                </a:lnTo>
                <a:lnTo>
                  <a:pt x="562500" y="311046"/>
                </a:lnTo>
                <a:lnTo>
                  <a:pt x="277422" y="696761"/>
                </a:lnTo>
                <a:lnTo>
                  <a:pt x="646899" y="696762"/>
                </a:lnTo>
                <a:lnTo>
                  <a:pt x="671223" y="626206"/>
                </a:lnTo>
                <a:lnTo>
                  <a:pt x="682247" y="575647"/>
                </a:lnTo>
                <a:lnTo>
                  <a:pt x="689051" y="522887"/>
                </a:lnTo>
                <a:lnTo>
                  <a:pt x="691376" y="468276"/>
                </a:lnTo>
                <a:lnTo>
                  <a:pt x="689066" y="413666"/>
                </a:lnTo>
                <a:lnTo>
                  <a:pt x="682277" y="360910"/>
                </a:lnTo>
                <a:lnTo>
                  <a:pt x="671271" y="310368"/>
                </a:lnTo>
                <a:lnTo>
                  <a:pt x="656306" y="262375"/>
                </a:lnTo>
                <a:lnTo>
                  <a:pt x="652051" y="252096"/>
                </a:lnTo>
                <a:close/>
              </a:path>
              <a:path w="691515" h="936625">
                <a:moveTo>
                  <a:pt x="363019" y="461372"/>
                </a:moveTo>
                <a:lnTo>
                  <a:pt x="190688" y="461371"/>
                </a:lnTo>
                <a:lnTo>
                  <a:pt x="277422" y="578863"/>
                </a:lnTo>
                <a:lnTo>
                  <a:pt x="363019" y="461372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1699493" y="111506"/>
            <a:ext cx="1803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001F5F"/>
                </a:solidFill>
                <a:latin typeface="Calibri"/>
                <a:cs typeface="Calibri"/>
              </a:rPr>
              <a:t>12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82390" y="25400"/>
            <a:ext cx="336613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4154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001F5F"/>
                </a:solidFill>
                <a:latin typeface="Calibri Light"/>
                <a:cs typeface="Calibri Light"/>
              </a:rPr>
              <a:t>Siapa</a:t>
            </a:r>
            <a:r>
              <a:rPr sz="3600" spc="-70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3600" spc="-10" dirty="0">
                <a:solidFill>
                  <a:srgbClr val="001F5F"/>
                </a:solidFill>
                <a:latin typeface="Calibri Light"/>
                <a:cs typeface="Calibri Light"/>
              </a:rPr>
              <a:t>Pengguna </a:t>
            </a:r>
            <a:r>
              <a:rPr sz="3600" dirty="0">
                <a:solidFill>
                  <a:srgbClr val="001F5F"/>
                </a:solidFill>
                <a:latin typeface="Calibri Light"/>
                <a:cs typeface="Calibri Light"/>
              </a:rPr>
              <a:t>SAK</a:t>
            </a:r>
            <a:r>
              <a:rPr sz="3600" spc="-145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3600" spc="-35" dirty="0">
                <a:solidFill>
                  <a:srgbClr val="001F5F"/>
                </a:solidFill>
                <a:latin typeface="Calibri Light"/>
                <a:cs typeface="Calibri Light"/>
              </a:rPr>
              <a:t>Entitas</a:t>
            </a:r>
            <a:r>
              <a:rPr sz="3600" spc="-155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3600" spc="-35" dirty="0">
                <a:solidFill>
                  <a:srgbClr val="001F5F"/>
                </a:solidFill>
                <a:latin typeface="Calibri Light"/>
                <a:cs typeface="Calibri Light"/>
              </a:rPr>
              <a:t>Privat?</a:t>
            </a:r>
            <a:endParaRPr sz="3600">
              <a:latin typeface="Calibri Light"/>
              <a:cs typeface="Calibri Ligh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90219" y="2084070"/>
            <a:ext cx="8208009" cy="2202180"/>
            <a:chOff x="490219" y="2084070"/>
            <a:chExt cx="8208009" cy="2202180"/>
          </a:xfrm>
        </p:grpSpPr>
        <p:sp>
          <p:nvSpPr>
            <p:cNvPr id="4" name="object 4"/>
            <p:cNvSpPr/>
            <p:nvPr/>
          </p:nvSpPr>
          <p:spPr>
            <a:xfrm>
              <a:off x="518794" y="2112645"/>
              <a:ext cx="8150859" cy="2145030"/>
            </a:xfrm>
            <a:custGeom>
              <a:avLst/>
              <a:gdLst/>
              <a:ahLst/>
              <a:cxnLst/>
              <a:rect l="l" t="t" r="r" b="b"/>
              <a:pathLst>
                <a:path w="8150859" h="2145029">
                  <a:moveTo>
                    <a:pt x="7793355" y="0"/>
                  </a:moveTo>
                  <a:lnTo>
                    <a:pt x="357505" y="0"/>
                  </a:lnTo>
                  <a:lnTo>
                    <a:pt x="308993" y="3262"/>
                  </a:lnTo>
                  <a:lnTo>
                    <a:pt x="262465" y="12767"/>
                  </a:lnTo>
                  <a:lnTo>
                    <a:pt x="218346" y="28088"/>
                  </a:lnTo>
                  <a:lnTo>
                    <a:pt x="177064" y="48800"/>
                  </a:lnTo>
                  <a:lnTo>
                    <a:pt x="139043" y="74478"/>
                  </a:lnTo>
                  <a:lnTo>
                    <a:pt x="104709" y="104695"/>
                  </a:lnTo>
                  <a:lnTo>
                    <a:pt x="74489" y="139027"/>
                  </a:lnTo>
                  <a:lnTo>
                    <a:pt x="48809" y="177047"/>
                  </a:lnTo>
                  <a:lnTo>
                    <a:pt x="28094" y="218330"/>
                  </a:lnTo>
                  <a:lnTo>
                    <a:pt x="12770" y="262451"/>
                  </a:lnTo>
                  <a:lnTo>
                    <a:pt x="3263" y="308985"/>
                  </a:lnTo>
                  <a:lnTo>
                    <a:pt x="0" y="357504"/>
                  </a:lnTo>
                  <a:lnTo>
                    <a:pt x="0" y="1787524"/>
                  </a:lnTo>
                  <a:lnTo>
                    <a:pt x="3263" y="1836044"/>
                  </a:lnTo>
                  <a:lnTo>
                    <a:pt x="12770" y="1882578"/>
                  </a:lnTo>
                  <a:lnTo>
                    <a:pt x="28094" y="1926699"/>
                  </a:lnTo>
                  <a:lnTo>
                    <a:pt x="48809" y="1967982"/>
                  </a:lnTo>
                  <a:lnTo>
                    <a:pt x="74489" y="2006002"/>
                  </a:lnTo>
                  <a:lnTo>
                    <a:pt x="104709" y="2040334"/>
                  </a:lnTo>
                  <a:lnTo>
                    <a:pt x="139043" y="2070551"/>
                  </a:lnTo>
                  <a:lnTo>
                    <a:pt x="177064" y="2096229"/>
                  </a:lnTo>
                  <a:lnTo>
                    <a:pt x="218346" y="2116941"/>
                  </a:lnTo>
                  <a:lnTo>
                    <a:pt x="262465" y="2132262"/>
                  </a:lnTo>
                  <a:lnTo>
                    <a:pt x="308993" y="2141767"/>
                  </a:lnTo>
                  <a:lnTo>
                    <a:pt x="357505" y="2145029"/>
                  </a:lnTo>
                  <a:lnTo>
                    <a:pt x="7793355" y="2145029"/>
                  </a:lnTo>
                  <a:lnTo>
                    <a:pt x="7841874" y="2141767"/>
                  </a:lnTo>
                  <a:lnTo>
                    <a:pt x="7888408" y="2132262"/>
                  </a:lnTo>
                  <a:lnTo>
                    <a:pt x="7932529" y="2116941"/>
                  </a:lnTo>
                  <a:lnTo>
                    <a:pt x="7973812" y="2096229"/>
                  </a:lnTo>
                  <a:lnTo>
                    <a:pt x="8011832" y="2070551"/>
                  </a:lnTo>
                  <a:lnTo>
                    <a:pt x="8046164" y="2040334"/>
                  </a:lnTo>
                  <a:lnTo>
                    <a:pt x="8076381" y="2006002"/>
                  </a:lnTo>
                  <a:lnTo>
                    <a:pt x="8102059" y="1967982"/>
                  </a:lnTo>
                  <a:lnTo>
                    <a:pt x="8122771" y="1926699"/>
                  </a:lnTo>
                  <a:lnTo>
                    <a:pt x="8138092" y="1882578"/>
                  </a:lnTo>
                  <a:lnTo>
                    <a:pt x="8147597" y="1836044"/>
                  </a:lnTo>
                  <a:lnTo>
                    <a:pt x="8150859" y="1787524"/>
                  </a:lnTo>
                  <a:lnTo>
                    <a:pt x="8150859" y="357504"/>
                  </a:lnTo>
                  <a:lnTo>
                    <a:pt x="8147597" y="308985"/>
                  </a:lnTo>
                  <a:lnTo>
                    <a:pt x="8138092" y="262451"/>
                  </a:lnTo>
                  <a:lnTo>
                    <a:pt x="8122771" y="218330"/>
                  </a:lnTo>
                  <a:lnTo>
                    <a:pt x="8102059" y="177047"/>
                  </a:lnTo>
                  <a:lnTo>
                    <a:pt x="8076381" y="139027"/>
                  </a:lnTo>
                  <a:lnTo>
                    <a:pt x="8046164" y="104695"/>
                  </a:lnTo>
                  <a:lnTo>
                    <a:pt x="8011832" y="74478"/>
                  </a:lnTo>
                  <a:lnTo>
                    <a:pt x="7973812" y="48800"/>
                  </a:lnTo>
                  <a:lnTo>
                    <a:pt x="7932529" y="28088"/>
                  </a:lnTo>
                  <a:lnTo>
                    <a:pt x="7888408" y="12767"/>
                  </a:lnTo>
                  <a:lnTo>
                    <a:pt x="7841874" y="3262"/>
                  </a:lnTo>
                  <a:lnTo>
                    <a:pt x="7793355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18794" y="2112645"/>
              <a:ext cx="8150859" cy="2145030"/>
            </a:xfrm>
            <a:custGeom>
              <a:avLst/>
              <a:gdLst/>
              <a:ahLst/>
              <a:cxnLst/>
              <a:rect l="l" t="t" r="r" b="b"/>
              <a:pathLst>
                <a:path w="8150859" h="2145029">
                  <a:moveTo>
                    <a:pt x="0" y="357504"/>
                  </a:moveTo>
                  <a:lnTo>
                    <a:pt x="3263" y="308985"/>
                  </a:lnTo>
                  <a:lnTo>
                    <a:pt x="12770" y="262451"/>
                  </a:lnTo>
                  <a:lnTo>
                    <a:pt x="28094" y="218330"/>
                  </a:lnTo>
                  <a:lnTo>
                    <a:pt x="48809" y="177047"/>
                  </a:lnTo>
                  <a:lnTo>
                    <a:pt x="74489" y="139027"/>
                  </a:lnTo>
                  <a:lnTo>
                    <a:pt x="104709" y="104695"/>
                  </a:lnTo>
                  <a:lnTo>
                    <a:pt x="139043" y="74478"/>
                  </a:lnTo>
                  <a:lnTo>
                    <a:pt x="177064" y="48800"/>
                  </a:lnTo>
                  <a:lnTo>
                    <a:pt x="218346" y="28088"/>
                  </a:lnTo>
                  <a:lnTo>
                    <a:pt x="262465" y="12767"/>
                  </a:lnTo>
                  <a:lnTo>
                    <a:pt x="308993" y="3262"/>
                  </a:lnTo>
                  <a:lnTo>
                    <a:pt x="357505" y="0"/>
                  </a:lnTo>
                  <a:lnTo>
                    <a:pt x="7793355" y="0"/>
                  </a:lnTo>
                  <a:lnTo>
                    <a:pt x="7841874" y="3262"/>
                  </a:lnTo>
                  <a:lnTo>
                    <a:pt x="7888408" y="12767"/>
                  </a:lnTo>
                  <a:lnTo>
                    <a:pt x="7932529" y="28088"/>
                  </a:lnTo>
                  <a:lnTo>
                    <a:pt x="7973812" y="48800"/>
                  </a:lnTo>
                  <a:lnTo>
                    <a:pt x="8011832" y="74478"/>
                  </a:lnTo>
                  <a:lnTo>
                    <a:pt x="8046164" y="104695"/>
                  </a:lnTo>
                  <a:lnTo>
                    <a:pt x="8076381" y="139027"/>
                  </a:lnTo>
                  <a:lnTo>
                    <a:pt x="8102059" y="177047"/>
                  </a:lnTo>
                  <a:lnTo>
                    <a:pt x="8122771" y="218330"/>
                  </a:lnTo>
                  <a:lnTo>
                    <a:pt x="8138092" y="262451"/>
                  </a:lnTo>
                  <a:lnTo>
                    <a:pt x="8147597" y="308985"/>
                  </a:lnTo>
                  <a:lnTo>
                    <a:pt x="8150859" y="357504"/>
                  </a:lnTo>
                  <a:lnTo>
                    <a:pt x="8150859" y="1787524"/>
                  </a:lnTo>
                  <a:lnTo>
                    <a:pt x="8147597" y="1836044"/>
                  </a:lnTo>
                  <a:lnTo>
                    <a:pt x="8138092" y="1882578"/>
                  </a:lnTo>
                  <a:lnTo>
                    <a:pt x="8122771" y="1926699"/>
                  </a:lnTo>
                  <a:lnTo>
                    <a:pt x="8102059" y="1967982"/>
                  </a:lnTo>
                  <a:lnTo>
                    <a:pt x="8076381" y="2006002"/>
                  </a:lnTo>
                  <a:lnTo>
                    <a:pt x="8046164" y="2040334"/>
                  </a:lnTo>
                  <a:lnTo>
                    <a:pt x="8011832" y="2070551"/>
                  </a:lnTo>
                  <a:lnTo>
                    <a:pt x="7973812" y="2096229"/>
                  </a:lnTo>
                  <a:lnTo>
                    <a:pt x="7932529" y="2116941"/>
                  </a:lnTo>
                  <a:lnTo>
                    <a:pt x="7888408" y="2132262"/>
                  </a:lnTo>
                  <a:lnTo>
                    <a:pt x="7841874" y="2141767"/>
                  </a:lnTo>
                  <a:lnTo>
                    <a:pt x="7793355" y="2145029"/>
                  </a:lnTo>
                  <a:lnTo>
                    <a:pt x="357505" y="2145029"/>
                  </a:lnTo>
                  <a:lnTo>
                    <a:pt x="308993" y="2141767"/>
                  </a:lnTo>
                  <a:lnTo>
                    <a:pt x="262465" y="2132262"/>
                  </a:lnTo>
                  <a:lnTo>
                    <a:pt x="218346" y="2116941"/>
                  </a:lnTo>
                  <a:lnTo>
                    <a:pt x="177064" y="2096229"/>
                  </a:lnTo>
                  <a:lnTo>
                    <a:pt x="139043" y="2070551"/>
                  </a:lnTo>
                  <a:lnTo>
                    <a:pt x="104709" y="2040334"/>
                  </a:lnTo>
                  <a:lnTo>
                    <a:pt x="74489" y="2006002"/>
                  </a:lnTo>
                  <a:lnTo>
                    <a:pt x="48809" y="1967982"/>
                  </a:lnTo>
                  <a:lnTo>
                    <a:pt x="28094" y="1926699"/>
                  </a:lnTo>
                  <a:lnTo>
                    <a:pt x="12770" y="1882578"/>
                  </a:lnTo>
                  <a:lnTo>
                    <a:pt x="3263" y="1836044"/>
                  </a:lnTo>
                  <a:lnTo>
                    <a:pt x="0" y="1787524"/>
                  </a:lnTo>
                  <a:lnTo>
                    <a:pt x="0" y="357504"/>
                  </a:lnTo>
                  <a:close/>
                </a:path>
              </a:pathLst>
            </a:custGeom>
            <a:ln w="57149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97534" y="1502028"/>
            <a:ext cx="8409940" cy="1852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SAK</a:t>
            </a:r>
            <a:r>
              <a:rPr sz="2400" b="1" spc="-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001F5F"/>
                </a:solidFill>
                <a:latin typeface="Calibri"/>
                <a:cs typeface="Calibri"/>
              </a:rPr>
              <a:t>ENTITAS</a:t>
            </a:r>
            <a:r>
              <a:rPr sz="2400" b="1" spc="-1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PRIVAT</a:t>
            </a:r>
            <a:r>
              <a:rPr sz="2400" b="1" spc="3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DITERAPKAN</a:t>
            </a:r>
            <a:r>
              <a:rPr sz="2400" b="1" spc="-1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OLEH</a:t>
            </a:r>
            <a:r>
              <a:rPr sz="2400" b="1" spc="-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SELURUH</a:t>
            </a:r>
            <a:r>
              <a:rPr sz="2400" b="1" spc="-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u="sng" spc="-2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ENTITAS</a:t>
            </a:r>
            <a:r>
              <a:rPr sz="2400" b="1" u="sng" spc="-10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 </a:t>
            </a:r>
            <a:r>
              <a:rPr sz="2400" b="1" u="sng" spc="-1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Calibri"/>
                <a:cs typeface="Calibri"/>
              </a:rPr>
              <a:t>PRIVAT</a:t>
            </a:r>
            <a:endParaRPr sz="2400">
              <a:latin typeface="Calibri"/>
              <a:cs typeface="Calibri"/>
            </a:endParaRPr>
          </a:p>
          <a:p>
            <a:pPr marL="117475">
              <a:lnSpc>
                <a:spcPct val="100000"/>
              </a:lnSpc>
              <a:spcBef>
                <a:spcPts val="2860"/>
              </a:spcBef>
            </a:pP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Entitas</a:t>
            </a:r>
            <a:r>
              <a:rPr sz="2400" spc="-10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Privat</a:t>
            </a:r>
            <a:r>
              <a:rPr sz="2400" spc="-1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adalah</a:t>
            </a:r>
            <a:r>
              <a:rPr sz="2400" spc="-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entitas</a:t>
            </a:r>
            <a:r>
              <a:rPr sz="2400" spc="-10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yang:</a:t>
            </a:r>
            <a:endParaRPr sz="2400">
              <a:latin typeface="Calibri"/>
              <a:cs typeface="Calibri"/>
            </a:endParaRPr>
          </a:p>
          <a:p>
            <a:pPr marL="574040" indent="-456565">
              <a:lnSpc>
                <a:spcPct val="100000"/>
              </a:lnSpc>
              <a:buAutoNum type="alphaLcPeriod"/>
              <a:tabLst>
                <a:tab pos="574040" algn="l"/>
              </a:tabLst>
            </a:pP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tidak</a:t>
            </a:r>
            <a:r>
              <a:rPr sz="24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memiliki</a:t>
            </a:r>
            <a:r>
              <a:rPr sz="24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akuntabilitas</a:t>
            </a:r>
            <a:r>
              <a:rPr sz="24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publik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;</a:t>
            </a:r>
            <a:r>
              <a:rPr sz="24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endParaRPr sz="2400">
              <a:latin typeface="Calibri"/>
              <a:cs typeface="Calibri"/>
            </a:endParaRPr>
          </a:p>
          <a:p>
            <a:pPr marL="574040" indent="-456565">
              <a:lnSpc>
                <a:spcPct val="100000"/>
              </a:lnSpc>
              <a:buAutoNum type="alphaLcPeriod"/>
              <a:tabLst>
                <a:tab pos="574040" algn="l"/>
                <a:tab pos="2386965" algn="l"/>
                <a:tab pos="3582035" algn="l"/>
                <a:tab pos="5032375" algn="l"/>
                <a:tab pos="6000115" algn="l"/>
                <a:tab pos="7052945" algn="l"/>
              </a:tabLst>
            </a:pP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menerbitkan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	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laporan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	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keuangan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	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untuk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	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tujuan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	</a:t>
            </a:r>
            <a:r>
              <a:rPr sz="2400" b="1" spc="-20" dirty="0">
                <a:solidFill>
                  <a:srgbClr val="001F5F"/>
                </a:solidFill>
                <a:latin typeface="Calibri"/>
                <a:cs typeface="Calibri"/>
              </a:rPr>
              <a:t>umum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59510" y="3328923"/>
            <a:ext cx="732663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245235" algn="l"/>
                <a:tab pos="2442210" algn="l"/>
                <a:tab pos="3707129" algn="l"/>
                <a:tab pos="5388610" algn="l"/>
                <a:tab pos="6084570" algn="l"/>
              </a:tabLst>
            </a:pP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(</a:t>
            </a:r>
            <a:r>
              <a:rPr sz="2400" b="1" i="1" spc="-10" dirty="0">
                <a:solidFill>
                  <a:srgbClr val="001F5F"/>
                </a:solidFill>
                <a:latin typeface="Calibri"/>
                <a:cs typeface="Calibri"/>
              </a:rPr>
              <a:t>general</a:t>
            </a:r>
            <a:r>
              <a:rPr sz="2400" b="1" i="1" dirty="0">
                <a:solidFill>
                  <a:srgbClr val="001F5F"/>
                </a:solidFill>
                <a:latin typeface="Calibri"/>
                <a:cs typeface="Calibri"/>
              </a:rPr>
              <a:t>	</a:t>
            </a:r>
            <a:r>
              <a:rPr sz="2400" b="1" i="1" spc="-10" dirty="0">
                <a:solidFill>
                  <a:srgbClr val="001F5F"/>
                </a:solidFill>
                <a:latin typeface="Calibri"/>
                <a:cs typeface="Calibri"/>
              </a:rPr>
              <a:t>purpose</a:t>
            </a:r>
            <a:r>
              <a:rPr sz="2400" b="1" i="1" dirty="0">
                <a:solidFill>
                  <a:srgbClr val="001F5F"/>
                </a:solidFill>
                <a:latin typeface="Calibri"/>
                <a:cs typeface="Calibri"/>
              </a:rPr>
              <a:t>	</a:t>
            </a:r>
            <a:r>
              <a:rPr sz="2400" b="1" i="1" spc="-10" dirty="0">
                <a:solidFill>
                  <a:srgbClr val="001F5F"/>
                </a:solidFill>
                <a:latin typeface="Calibri"/>
                <a:cs typeface="Calibri"/>
              </a:rPr>
              <a:t>financial</a:t>
            </a:r>
            <a:r>
              <a:rPr sz="2400" b="1" i="1" dirty="0">
                <a:solidFill>
                  <a:srgbClr val="001F5F"/>
                </a:solidFill>
                <a:latin typeface="Calibri"/>
                <a:cs typeface="Calibri"/>
              </a:rPr>
              <a:t>	</a:t>
            </a:r>
            <a:r>
              <a:rPr sz="2400" b="1" i="1" spc="-10" dirty="0">
                <a:solidFill>
                  <a:srgbClr val="001F5F"/>
                </a:solidFill>
                <a:latin typeface="Calibri"/>
                <a:cs typeface="Calibri"/>
              </a:rPr>
              <a:t>statements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)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	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bagi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	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pengguna eksternal</a:t>
            </a:r>
            <a:r>
              <a:rPr sz="2400" b="1" i="1" spc="-10" dirty="0">
                <a:solidFill>
                  <a:srgbClr val="001F5F"/>
                </a:solidFill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345179" y="4391659"/>
            <a:ext cx="8173720" cy="1179830"/>
            <a:chOff x="3345179" y="4391659"/>
            <a:chExt cx="8173720" cy="1179830"/>
          </a:xfrm>
        </p:grpSpPr>
        <p:sp>
          <p:nvSpPr>
            <p:cNvPr id="9" name="object 9"/>
            <p:cNvSpPr/>
            <p:nvPr/>
          </p:nvSpPr>
          <p:spPr>
            <a:xfrm>
              <a:off x="3373754" y="4420234"/>
              <a:ext cx="8116570" cy="1122680"/>
            </a:xfrm>
            <a:custGeom>
              <a:avLst/>
              <a:gdLst/>
              <a:ahLst/>
              <a:cxnLst/>
              <a:rect l="l" t="t" r="r" b="b"/>
              <a:pathLst>
                <a:path w="8116570" h="1122679">
                  <a:moveTo>
                    <a:pt x="7929499" y="0"/>
                  </a:moveTo>
                  <a:lnTo>
                    <a:pt x="187071" y="0"/>
                  </a:lnTo>
                  <a:lnTo>
                    <a:pt x="137362" y="6686"/>
                  </a:lnTo>
                  <a:lnTo>
                    <a:pt x="92681" y="25555"/>
                  </a:lnTo>
                  <a:lnTo>
                    <a:pt x="54816" y="54816"/>
                  </a:lnTo>
                  <a:lnTo>
                    <a:pt x="25555" y="92681"/>
                  </a:lnTo>
                  <a:lnTo>
                    <a:pt x="6686" y="137362"/>
                  </a:lnTo>
                  <a:lnTo>
                    <a:pt x="0" y="187070"/>
                  </a:lnTo>
                  <a:lnTo>
                    <a:pt x="0" y="935608"/>
                  </a:lnTo>
                  <a:lnTo>
                    <a:pt x="6686" y="985317"/>
                  </a:lnTo>
                  <a:lnTo>
                    <a:pt x="25555" y="1029998"/>
                  </a:lnTo>
                  <a:lnTo>
                    <a:pt x="54816" y="1067863"/>
                  </a:lnTo>
                  <a:lnTo>
                    <a:pt x="92681" y="1097124"/>
                  </a:lnTo>
                  <a:lnTo>
                    <a:pt x="137362" y="1115993"/>
                  </a:lnTo>
                  <a:lnTo>
                    <a:pt x="187071" y="1122680"/>
                  </a:lnTo>
                  <a:lnTo>
                    <a:pt x="7929499" y="1122680"/>
                  </a:lnTo>
                  <a:lnTo>
                    <a:pt x="7979207" y="1115993"/>
                  </a:lnTo>
                  <a:lnTo>
                    <a:pt x="8023888" y="1097124"/>
                  </a:lnTo>
                  <a:lnTo>
                    <a:pt x="8061753" y="1067863"/>
                  </a:lnTo>
                  <a:lnTo>
                    <a:pt x="8091014" y="1029998"/>
                  </a:lnTo>
                  <a:lnTo>
                    <a:pt x="8109883" y="985317"/>
                  </a:lnTo>
                  <a:lnTo>
                    <a:pt x="8116570" y="935608"/>
                  </a:lnTo>
                  <a:lnTo>
                    <a:pt x="8116570" y="187070"/>
                  </a:lnTo>
                  <a:lnTo>
                    <a:pt x="8109883" y="137362"/>
                  </a:lnTo>
                  <a:lnTo>
                    <a:pt x="8091014" y="92681"/>
                  </a:lnTo>
                  <a:lnTo>
                    <a:pt x="8061753" y="54816"/>
                  </a:lnTo>
                  <a:lnTo>
                    <a:pt x="8023888" y="25555"/>
                  </a:lnTo>
                  <a:lnTo>
                    <a:pt x="7979207" y="6686"/>
                  </a:lnTo>
                  <a:lnTo>
                    <a:pt x="7929499" y="0"/>
                  </a:lnTo>
                  <a:close/>
                </a:path>
              </a:pathLst>
            </a:custGeom>
            <a:solidFill>
              <a:srgbClr val="FAE4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373754" y="4420234"/>
              <a:ext cx="8116570" cy="1122680"/>
            </a:xfrm>
            <a:custGeom>
              <a:avLst/>
              <a:gdLst/>
              <a:ahLst/>
              <a:cxnLst/>
              <a:rect l="l" t="t" r="r" b="b"/>
              <a:pathLst>
                <a:path w="8116570" h="1122679">
                  <a:moveTo>
                    <a:pt x="0" y="187070"/>
                  </a:moveTo>
                  <a:lnTo>
                    <a:pt x="6686" y="137362"/>
                  </a:lnTo>
                  <a:lnTo>
                    <a:pt x="25555" y="92681"/>
                  </a:lnTo>
                  <a:lnTo>
                    <a:pt x="54816" y="54816"/>
                  </a:lnTo>
                  <a:lnTo>
                    <a:pt x="92681" y="25555"/>
                  </a:lnTo>
                  <a:lnTo>
                    <a:pt x="137362" y="6686"/>
                  </a:lnTo>
                  <a:lnTo>
                    <a:pt x="187071" y="0"/>
                  </a:lnTo>
                  <a:lnTo>
                    <a:pt x="7929499" y="0"/>
                  </a:lnTo>
                  <a:lnTo>
                    <a:pt x="7979207" y="6686"/>
                  </a:lnTo>
                  <a:lnTo>
                    <a:pt x="8023888" y="25555"/>
                  </a:lnTo>
                  <a:lnTo>
                    <a:pt x="8061753" y="54816"/>
                  </a:lnTo>
                  <a:lnTo>
                    <a:pt x="8091014" y="92681"/>
                  </a:lnTo>
                  <a:lnTo>
                    <a:pt x="8109883" y="137362"/>
                  </a:lnTo>
                  <a:lnTo>
                    <a:pt x="8116570" y="187070"/>
                  </a:lnTo>
                  <a:lnTo>
                    <a:pt x="8116570" y="935608"/>
                  </a:lnTo>
                  <a:lnTo>
                    <a:pt x="8109883" y="985317"/>
                  </a:lnTo>
                  <a:lnTo>
                    <a:pt x="8091014" y="1029998"/>
                  </a:lnTo>
                  <a:lnTo>
                    <a:pt x="8061753" y="1067863"/>
                  </a:lnTo>
                  <a:lnTo>
                    <a:pt x="8023888" y="1097124"/>
                  </a:lnTo>
                  <a:lnTo>
                    <a:pt x="7979207" y="1115993"/>
                  </a:lnTo>
                  <a:lnTo>
                    <a:pt x="7929499" y="1122680"/>
                  </a:lnTo>
                  <a:lnTo>
                    <a:pt x="187071" y="1122680"/>
                  </a:lnTo>
                  <a:lnTo>
                    <a:pt x="137362" y="1115993"/>
                  </a:lnTo>
                  <a:lnTo>
                    <a:pt x="92681" y="1097124"/>
                  </a:lnTo>
                  <a:lnTo>
                    <a:pt x="54816" y="1067863"/>
                  </a:lnTo>
                  <a:lnTo>
                    <a:pt x="25555" y="1029998"/>
                  </a:lnTo>
                  <a:lnTo>
                    <a:pt x="6686" y="985317"/>
                  </a:lnTo>
                  <a:lnTo>
                    <a:pt x="0" y="935608"/>
                  </a:lnTo>
                  <a:lnTo>
                    <a:pt x="0" y="187070"/>
                  </a:lnTo>
                  <a:close/>
                </a:path>
              </a:pathLst>
            </a:custGeom>
            <a:ln w="5715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507104" y="4491354"/>
            <a:ext cx="784987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Entitas</a:t>
            </a:r>
            <a:r>
              <a:rPr sz="2000" spc="10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2000" spc="1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memiliki</a:t>
            </a:r>
            <a:r>
              <a:rPr sz="2000" spc="10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akuntabilitas</a:t>
            </a:r>
            <a:r>
              <a:rPr sz="2000" spc="1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publik</a:t>
            </a:r>
            <a:r>
              <a:rPr sz="2000" spc="1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dapat</a:t>
            </a:r>
            <a:r>
              <a:rPr sz="2000" spc="1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menggunakan</a:t>
            </a:r>
            <a:r>
              <a:rPr sz="2000" spc="1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SAK</a:t>
            </a:r>
            <a:r>
              <a:rPr sz="2000" spc="1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Entitas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Privat</a:t>
            </a:r>
            <a:r>
              <a:rPr sz="2000" spc="185" dirty="0">
                <a:solidFill>
                  <a:srgbClr val="001F5F"/>
                </a:solidFill>
                <a:latin typeface="Calibri"/>
                <a:cs typeface="Calibri"/>
              </a:rPr>
              <a:t> 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jika</a:t>
            </a:r>
            <a:r>
              <a:rPr sz="2000" b="1" spc="185" dirty="0">
                <a:solidFill>
                  <a:srgbClr val="001F5F"/>
                </a:solidFill>
                <a:latin typeface="Calibri"/>
                <a:cs typeface="Calibri"/>
              </a:rPr>
              <a:t> 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otoritas</a:t>
            </a:r>
            <a:r>
              <a:rPr sz="2000" b="1" spc="185" dirty="0">
                <a:solidFill>
                  <a:srgbClr val="001F5F"/>
                </a:solidFill>
                <a:latin typeface="Calibri"/>
                <a:cs typeface="Calibri"/>
              </a:rPr>
              <a:t> 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berwenang</a:t>
            </a:r>
            <a:r>
              <a:rPr sz="2000" b="1" spc="190" dirty="0">
                <a:solidFill>
                  <a:srgbClr val="001F5F"/>
                </a:solidFill>
                <a:latin typeface="Calibri"/>
                <a:cs typeface="Calibri"/>
              </a:rPr>
              <a:t> 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membuat</a:t>
            </a:r>
            <a:r>
              <a:rPr sz="2000" b="1" spc="185" dirty="0">
                <a:solidFill>
                  <a:srgbClr val="001F5F"/>
                </a:solidFill>
                <a:latin typeface="Calibri"/>
                <a:cs typeface="Calibri"/>
              </a:rPr>
              <a:t> 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regulasi</a:t>
            </a:r>
            <a:r>
              <a:rPr sz="2000" b="1" spc="185" dirty="0">
                <a:solidFill>
                  <a:srgbClr val="001F5F"/>
                </a:solidFill>
                <a:latin typeface="Calibri"/>
                <a:cs typeface="Calibri"/>
              </a:rPr>
              <a:t> 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2000" spc="185" dirty="0">
                <a:solidFill>
                  <a:srgbClr val="001F5F"/>
                </a:solidFill>
                <a:latin typeface="Calibri"/>
                <a:cs typeface="Calibri"/>
              </a:rPr>
              <a:t> 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mengizinkan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penggunaan</a:t>
            </a:r>
            <a:r>
              <a:rPr sz="2000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SAK</a:t>
            </a:r>
            <a:r>
              <a:rPr sz="2000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Entitas</a:t>
            </a:r>
            <a:r>
              <a:rPr sz="20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Privat.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806445" y="3832923"/>
            <a:ext cx="63309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600" b="1" spc="-50" dirty="0">
                <a:solidFill>
                  <a:srgbClr val="C00000"/>
                </a:solidFill>
                <a:latin typeface="Calibri"/>
                <a:cs typeface="Calibri"/>
              </a:rPr>
              <a:t>+</a:t>
            </a:r>
            <a:endParaRPr sz="96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03642" y="5719762"/>
            <a:ext cx="1030287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00" i="1" spc="-10" dirty="0">
                <a:solidFill>
                  <a:srgbClr val="C00000"/>
                </a:solidFill>
                <a:latin typeface="Calibri"/>
                <a:cs typeface="Calibri"/>
              </a:rPr>
              <a:t>Entitas</a:t>
            </a:r>
            <a:r>
              <a:rPr sz="1600" i="1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C00000"/>
                </a:solidFill>
                <a:latin typeface="Calibri"/>
                <a:cs typeface="Calibri"/>
              </a:rPr>
              <a:t>yang</a:t>
            </a:r>
            <a:r>
              <a:rPr sz="1600" i="1" spc="-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i="1" spc="-10" dirty="0">
                <a:solidFill>
                  <a:srgbClr val="C00000"/>
                </a:solidFill>
                <a:latin typeface="Calibri"/>
                <a:cs typeface="Calibri"/>
              </a:rPr>
              <a:t>sebelumnya</a:t>
            </a:r>
            <a:r>
              <a:rPr sz="1600" i="1" spc="-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C00000"/>
                </a:solidFill>
                <a:latin typeface="Calibri"/>
                <a:cs typeface="Calibri"/>
              </a:rPr>
              <a:t>telah</a:t>
            </a:r>
            <a:r>
              <a:rPr sz="1600" i="1" spc="-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i="1" spc="-10" dirty="0">
                <a:solidFill>
                  <a:srgbClr val="C00000"/>
                </a:solidFill>
                <a:latin typeface="Calibri"/>
                <a:cs typeface="Calibri"/>
              </a:rPr>
              <a:t>menyusun</a:t>
            </a:r>
            <a:r>
              <a:rPr sz="1600" i="1" spc="-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C00000"/>
                </a:solidFill>
                <a:latin typeface="Calibri"/>
                <a:cs typeface="Calibri"/>
              </a:rPr>
              <a:t>laporan</a:t>
            </a:r>
            <a:r>
              <a:rPr sz="1600" i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i="1" spc="-10" dirty="0">
                <a:solidFill>
                  <a:srgbClr val="C00000"/>
                </a:solidFill>
                <a:latin typeface="Calibri"/>
                <a:cs typeface="Calibri"/>
              </a:rPr>
              <a:t>keuangan</a:t>
            </a:r>
            <a:r>
              <a:rPr sz="1600" i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i="1" spc="-10" dirty="0">
                <a:solidFill>
                  <a:srgbClr val="C00000"/>
                </a:solidFill>
                <a:latin typeface="Calibri"/>
                <a:cs typeface="Calibri"/>
              </a:rPr>
              <a:t>berdasarkan</a:t>
            </a:r>
            <a:r>
              <a:rPr sz="1600" i="1" spc="-20" dirty="0">
                <a:solidFill>
                  <a:srgbClr val="C00000"/>
                </a:solidFill>
                <a:latin typeface="Calibri"/>
                <a:cs typeface="Calibri"/>
              </a:rPr>
              <a:t> kerangka</a:t>
            </a:r>
            <a:r>
              <a:rPr sz="1600" i="1" spc="-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C00000"/>
                </a:solidFill>
                <a:latin typeface="Calibri"/>
                <a:cs typeface="Calibri"/>
              </a:rPr>
              <a:t>pelaporan</a:t>
            </a:r>
            <a:r>
              <a:rPr sz="1600" i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i="1" spc="-10" dirty="0">
                <a:solidFill>
                  <a:srgbClr val="C00000"/>
                </a:solidFill>
                <a:latin typeface="Calibri"/>
                <a:cs typeface="Calibri"/>
              </a:rPr>
              <a:t>keuangan</a:t>
            </a:r>
            <a:r>
              <a:rPr sz="1600" i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C00000"/>
                </a:solidFill>
                <a:latin typeface="Calibri"/>
                <a:cs typeface="Calibri"/>
              </a:rPr>
              <a:t>yang</a:t>
            </a:r>
            <a:r>
              <a:rPr sz="1600" i="1" spc="-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C00000"/>
                </a:solidFill>
                <a:latin typeface="Calibri"/>
                <a:cs typeface="Calibri"/>
              </a:rPr>
              <a:t>lebih</a:t>
            </a:r>
            <a:r>
              <a:rPr sz="1600" i="1" spc="-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i="1" spc="-10" dirty="0">
                <a:solidFill>
                  <a:srgbClr val="C00000"/>
                </a:solidFill>
                <a:latin typeface="Calibri"/>
                <a:cs typeface="Calibri"/>
              </a:rPr>
              <a:t>kompleks </a:t>
            </a:r>
            <a:r>
              <a:rPr sz="1600" i="1" dirty="0">
                <a:solidFill>
                  <a:srgbClr val="C00000"/>
                </a:solidFill>
                <a:latin typeface="Calibri"/>
                <a:cs typeface="Calibri"/>
              </a:rPr>
              <a:t>dari</a:t>
            </a:r>
            <a:r>
              <a:rPr sz="1600" i="1" spc="-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C00000"/>
                </a:solidFill>
                <a:latin typeface="Calibri"/>
                <a:cs typeface="Calibri"/>
              </a:rPr>
              <a:t>SAK</a:t>
            </a:r>
            <a:r>
              <a:rPr sz="1600" i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i="1" spc="-10" dirty="0">
                <a:solidFill>
                  <a:srgbClr val="C00000"/>
                </a:solidFill>
                <a:latin typeface="Calibri"/>
                <a:cs typeface="Calibri"/>
              </a:rPr>
              <a:t>Entitas</a:t>
            </a:r>
            <a:r>
              <a:rPr sz="1600" i="1" spc="-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C00000"/>
                </a:solidFill>
                <a:latin typeface="Calibri"/>
                <a:cs typeface="Calibri"/>
              </a:rPr>
              <a:t>Privat</a:t>
            </a:r>
            <a:r>
              <a:rPr sz="1600" i="1" spc="-5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C00000"/>
                </a:solidFill>
                <a:latin typeface="Calibri"/>
                <a:cs typeface="Calibri"/>
              </a:rPr>
              <a:t>tidak</a:t>
            </a:r>
            <a:r>
              <a:rPr sz="1600" i="1" spc="-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i="1" spc="-10" dirty="0">
                <a:solidFill>
                  <a:srgbClr val="C00000"/>
                </a:solidFill>
                <a:latin typeface="Calibri"/>
                <a:cs typeface="Calibri"/>
              </a:rPr>
              <a:t>diperkenankan</a:t>
            </a:r>
            <a:r>
              <a:rPr sz="1600" i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i="1" spc="-10" dirty="0">
                <a:solidFill>
                  <a:srgbClr val="C00000"/>
                </a:solidFill>
                <a:latin typeface="Calibri"/>
                <a:cs typeface="Calibri"/>
              </a:rPr>
              <a:t>menggunakan</a:t>
            </a:r>
            <a:r>
              <a:rPr sz="1600" i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C00000"/>
                </a:solidFill>
                <a:latin typeface="Calibri"/>
                <a:cs typeface="Calibri"/>
              </a:rPr>
              <a:t>SAK</a:t>
            </a:r>
            <a:r>
              <a:rPr sz="1600" i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C00000"/>
                </a:solidFill>
                <a:latin typeface="Calibri"/>
                <a:cs typeface="Calibri"/>
              </a:rPr>
              <a:t>Entitas</a:t>
            </a:r>
            <a:r>
              <a:rPr sz="1600" i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i="1" spc="-10" dirty="0">
                <a:solidFill>
                  <a:srgbClr val="C00000"/>
                </a:solidFill>
                <a:latin typeface="Calibri"/>
                <a:cs typeface="Calibri"/>
              </a:rPr>
              <a:t>Privat.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13105" y="5468937"/>
            <a:ext cx="40513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1" spc="-50" dirty="0">
                <a:solidFill>
                  <a:srgbClr val="C00000"/>
                </a:solidFill>
                <a:latin typeface="Calibri"/>
                <a:cs typeface="Calibri"/>
              </a:rPr>
              <a:t>*</a:t>
            </a:r>
            <a:endParaRPr sz="6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788140" y="138430"/>
            <a:ext cx="1803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001F5F"/>
                </a:solidFill>
                <a:latin typeface="Calibri"/>
                <a:cs typeface="Calibri"/>
              </a:rPr>
              <a:t>13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2D173C-B65B-4E6C-AE67-B5E933A3FB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0"/>
            <a:ext cx="11658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9168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000755" y="-18415"/>
            <a:ext cx="4204335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6383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001F5F"/>
                </a:solidFill>
              </a:rPr>
              <a:t>JUDUL</a:t>
            </a:r>
            <a:r>
              <a:rPr sz="2800" spc="-85" dirty="0">
                <a:solidFill>
                  <a:srgbClr val="001F5F"/>
                </a:solidFill>
              </a:rPr>
              <a:t> </a:t>
            </a:r>
            <a:r>
              <a:rPr sz="2800" dirty="0">
                <a:solidFill>
                  <a:srgbClr val="001F5F"/>
                </a:solidFill>
              </a:rPr>
              <a:t>DAN</a:t>
            </a:r>
            <a:r>
              <a:rPr sz="2800" spc="-70" dirty="0">
                <a:solidFill>
                  <a:srgbClr val="001F5F"/>
                </a:solidFill>
              </a:rPr>
              <a:t> </a:t>
            </a:r>
            <a:r>
              <a:rPr sz="2800" spc="-10" dirty="0">
                <a:solidFill>
                  <a:srgbClr val="001F5F"/>
                </a:solidFill>
              </a:rPr>
              <a:t>PENGATURAN </a:t>
            </a:r>
            <a:r>
              <a:rPr sz="2800" dirty="0">
                <a:solidFill>
                  <a:srgbClr val="001F5F"/>
                </a:solidFill>
              </a:rPr>
              <a:t>DALAM</a:t>
            </a:r>
            <a:r>
              <a:rPr sz="2800" spc="-100" dirty="0">
                <a:solidFill>
                  <a:srgbClr val="001F5F"/>
                </a:solidFill>
              </a:rPr>
              <a:t> </a:t>
            </a:r>
            <a:r>
              <a:rPr sz="2800" dirty="0">
                <a:solidFill>
                  <a:srgbClr val="001F5F"/>
                </a:solidFill>
              </a:rPr>
              <a:t>SAK</a:t>
            </a:r>
            <a:r>
              <a:rPr sz="2800" spc="-85" dirty="0">
                <a:solidFill>
                  <a:srgbClr val="001F5F"/>
                </a:solidFill>
              </a:rPr>
              <a:t> </a:t>
            </a:r>
            <a:r>
              <a:rPr sz="2800" spc="-20" dirty="0">
                <a:solidFill>
                  <a:srgbClr val="001F5F"/>
                </a:solidFill>
              </a:rPr>
              <a:t>ENTITAS</a:t>
            </a:r>
            <a:r>
              <a:rPr sz="2800" spc="-105" dirty="0">
                <a:solidFill>
                  <a:srgbClr val="001F5F"/>
                </a:solidFill>
              </a:rPr>
              <a:t> </a:t>
            </a:r>
            <a:r>
              <a:rPr sz="2800" spc="-45" dirty="0">
                <a:solidFill>
                  <a:srgbClr val="001F5F"/>
                </a:solidFill>
              </a:rPr>
              <a:t>PRIVAT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713105" y="1050353"/>
            <a:ext cx="5278120" cy="5513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7825" indent="-36512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77825" algn="l"/>
              </a:tabLst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1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Entitas</a:t>
            </a:r>
            <a:r>
              <a:rPr sz="1800" i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001F5F"/>
                </a:solidFill>
                <a:latin typeface="Calibri"/>
                <a:cs typeface="Calibri"/>
              </a:rPr>
              <a:t>Privat</a:t>
            </a:r>
            <a:endParaRPr sz="1800" dirty="0">
              <a:latin typeface="Calibri"/>
              <a:cs typeface="Calibri"/>
            </a:endParaRPr>
          </a:p>
          <a:p>
            <a:pPr marL="377825" indent="-36512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77825" algn="l"/>
              </a:tabLst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2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001F5F"/>
                </a:solidFill>
                <a:latin typeface="Calibri"/>
                <a:cs typeface="Calibri"/>
              </a:rPr>
              <a:t>Konsep</a:t>
            </a:r>
            <a:r>
              <a:rPr sz="1800" i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800" i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Prinsip</a:t>
            </a:r>
            <a:r>
              <a:rPr sz="1800" i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001F5F"/>
                </a:solidFill>
                <a:latin typeface="Calibri"/>
                <a:cs typeface="Calibri"/>
              </a:rPr>
              <a:t>Pervasif</a:t>
            </a:r>
            <a:endParaRPr sz="1800" dirty="0">
              <a:latin typeface="Calibri"/>
              <a:cs typeface="Calibri"/>
            </a:endParaRPr>
          </a:p>
          <a:p>
            <a:pPr marL="377825" indent="-365125">
              <a:lnSpc>
                <a:spcPct val="100000"/>
              </a:lnSpc>
              <a:buAutoNum type="arabicPeriod"/>
              <a:tabLst>
                <a:tab pos="377825" algn="l"/>
              </a:tabLst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3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001F5F"/>
                </a:solidFill>
                <a:latin typeface="Calibri"/>
                <a:cs typeface="Calibri"/>
              </a:rPr>
              <a:t>Penyajian</a:t>
            </a:r>
            <a:r>
              <a:rPr sz="1800" i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Laporan</a:t>
            </a:r>
            <a:r>
              <a:rPr sz="1800" i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001F5F"/>
                </a:solidFill>
                <a:latin typeface="Calibri"/>
                <a:cs typeface="Calibri"/>
              </a:rPr>
              <a:t>Keuangan</a:t>
            </a:r>
            <a:endParaRPr sz="1800" dirty="0">
              <a:latin typeface="Calibri"/>
              <a:cs typeface="Calibri"/>
            </a:endParaRPr>
          </a:p>
          <a:p>
            <a:pPr marL="377825" indent="-365125">
              <a:lnSpc>
                <a:spcPct val="100000"/>
              </a:lnSpc>
              <a:buAutoNum type="arabicPeriod"/>
              <a:tabLst>
                <a:tab pos="377825" algn="l"/>
              </a:tabLst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4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Laporan</a:t>
            </a:r>
            <a:r>
              <a:rPr sz="1800" i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Posisi</a:t>
            </a:r>
            <a:r>
              <a:rPr sz="1800" i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001F5F"/>
                </a:solidFill>
                <a:latin typeface="Calibri"/>
                <a:cs typeface="Calibri"/>
              </a:rPr>
              <a:t>Keuangan</a:t>
            </a:r>
            <a:endParaRPr sz="1800" dirty="0">
              <a:latin typeface="Calibri"/>
              <a:cs typeface="Calibri"/>
            </a:endParaRPr>
          </a:p>
          <a:p>
            <a:pPr marL="378460" marR="647700" indent="-365760">
              <a:lnSpc>
                <a:spcPct val="100000"/>
              </a:lnSpc>
              <a:buAutoNum type="arabicPeriod"/>
              <a:tabLst>
                <a:tab pos="378460" algn="l"/>
              </a:tabLst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5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Laporan</a:t>
            </a:r>
            <a:r>
              <a:rPr sz="1800" i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Penghasilan</a:t>
            </a:r>
            <a:r>
              <a:rPr sz="1800" i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001F5F"/>
                </a:solidFill>
                <a:latin typeface="Calibri"/>
                <a:cs typeface="Calibri"/>
              </a:rPr>
              <a:t>Komprehensif</a:t>
            </a:r>
            <a:r>
              <a:rPr sz="1800" i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25" dirty="0">
                <a:solidFill>
                  <a:srgbClr val="001F5F"/>
                </a:solidFill>
                <a:latin typeface="Calibri"/>
                <a:cs typeface="Calibri"/>
              </a:rPr>
              <a:t>dan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Laporan</a:t>
            </a:r>
            <a:r>
              <a:rPr sz="1800" i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Laba</a:t>
            </a:r>
            <a:r>
              <a:rPr sz="1800" i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20" dirty="0">
                <a:solidFill>
                  <a:srgbClr val="001F5F"/>
                </a:solidFill>
                <a:latin typeface="Calibri"/>
                <a:cs typeface="Calibri"/>
              </a:rPr>
              <a:t>Rugi</a:t>
            </a:r>
            <a:endParaRPr sz="1800" dirty="0">
              <a:latin typeface="Calibri"/>
              <a:cs typeface="Calibri"/>
            </a:endParaRPr>
          </a:p>
          <a:p>
            <a:pPr marL="377825" indent="-365125">
              <a:lnSpc>
                <a:spcPct val="100000"/>
              </a:lnSpc>
              <a:buAutoNum type="arabicPeriod"/>
              <a:tabLst>
                <a:tab pos="377825" algn="l"/>
              </a:tabLst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6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Laporan</a:t>
            </a:r>
            <a:r>
              <a:rPr sz="1800" i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Perubahan</a:t>
            </a:r>
            <a:r>
              <a:rPr sz="1800" i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Ekuitas</a:t>
            </a:r>
            <a:r>
              <a:rPr sz="1800" i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800" i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Laporan</a:t>
            </a:r>
            <a:r>
              <a:rPr sz="1800" i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20" dirty="0">
                <a:solidFill>
                  <a:srgbClr val="001F5F"/>
                </a:solidFill>
                <a:latin typeface="Calibri"/>
                <a:cs typeface="Calibri"/>
              </a:rPr>
              <a:t>Laba</a:t>
            </a:r>
            <a:endParaRPr sz="1800" dirty="0">
              <a:latin typeface="Calibri"/>
              <a:cs typeface="Calibri"/>
            </a:endParaRPr>
          </a:p>
          <a:p>
            <a:pPr marL="378460">
              <a:lnSpc>
                <a:spcPct val="100000"/>
              </a:lnSpc>
            </a:pP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Rugi</a:t>
            </a:r>
            <a:r>
              <a:rPr sz="1800" i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800" i="1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Saldo</a:t>
            </a:r>
            <a:r>
              <a:rPr sz="1800" i="1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20" dirty="0">
                <a:solidFill>
                  <a:srgbClr val="001F5F"/>
                </a:solidFill>
                <a:latin typeface="Calibri"/>
                <a:cs typeface="Calibri"/>
              </a:rPr>
              <a:t>Laba</a:t>
            </a:r>
            <a:endParaRPr sz="1800" dirty="0">
              <a:latin typeface="Calibri"/>
              <a:cs typeface="Calibri"/>
            </a:endParaRPr>
          </a:p>
          <a:p>
            <a:pPr marL="377825" indent="-365125">
              <a:lnSpc>
                <a:spcPct val="100000"/>
              </a:lnSpc>
              <a:buAutoNum type="arabicPeriod" startAt="7"/>
              <a:tabLst>
                <a:tab pos="377825" algn="l"/>
              </a:tabLst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7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Laporan</a:t>
            </a:r>
            <a:r>
              <a:rPr sz="1800" i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Arus</a:t>
            </a:r>
            <a:r>
              <a:rPr sz="1800" i="1" spc="-25" dirty="0">
                <a:solidFill>
                  <a:srgbClr val="001F5F"/>
                </a:solidFill>
                <a:latin typeface="Calibri"/>
                <a:cs typeface="Calibri"/>
              </a:rPr>
              <a:t> Kas</a:t>
            </a:r>
            <a:endParaRPr sz="1800" dirty="0">
              <a:latin typeface="Calibri"/>
              <a:cs typeface="Calibri"/>
            </a:endParaRPr>
          </a:p>
          <a:p>
            <a:pPr marL="377825" indent="-365125">
              <a:lnSpc>
                <a:spcPct val="100000"/>
              </a:lnSpc>
              <a:buAutoNum type="arabicPeriod" startAt="7"/>
              <a:tabLst>
                <a:tab pos="377825" algn="l"/>
              </a:tabLst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8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Catatan</a:t>
            </a:r>
            <a:r>
              <a:rPr sz="1800" i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001F5F"/>
                </a:solidFill>
                <a:latin typeface="Calibri"/>
                <a:cs typeface="Calibri"/>
              </a:rPr>
              <a:t>Atas</a:t>
            </a:r>
            <a:r>
              <a:rPr sz="1800" i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Laporan</a:t>
            </a:r>
            <a:r>
              <a:rPr sz="1800" i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001F5F"/>
                </a:solidFill>
                <a:latin typeface="Calibri"/>
                <a:cs typeface="Calibri"/>
              </a:rPr>
              <a:t>Keuangan</a:t>
            </a:r>
            <a:endParaRPr sz="1800" dirty="0">
              <a:latin typeface="Calibri"/>
              <a:cs typeface="Calibri"/>
            </a:endParaRPr>
          </a:p>
          <a:p>
            <a:pPr marL="378460" marR="5080" indent="-365760">
              <a:lnSpc>
                <a:spcPct val="100000"/>
              </a:lnSpc>
              <a:buAutoNum type="arabicPeriod" startAt="7"/>
              <a:tabLst>
                <a:tab pos="378460" algn="l"/>
              </a:tabLst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9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Laporan</a:t>
            </a:r>
            <a:r>
              <a:rPr sz="1800" i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Keuangan</a:t>
            </a:r>
            <a:r>
              <a:rPr sz="1800" i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001F5F"/>
                </a:solidFill>
                <a:latin typeface="Calibri"/>
                <a:cs typeface="Calibri"/>
              </a:rPr>
              <a:t>Konsolidasian</a:t>
            </a:r>
            <a:r>
              <a:rPr sz="1800" i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800" i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001F5F"/>
                </a:solidFill>
                <a:latin typeface="Calibri"/>
                <a:cs typeface="Calibri"/>
              </a:rPr>
              <a:t>Laporan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Keuangan</a:t>
            </a:r>
            <a:r>
              <a:rPr sz="1800" i="1" spc="-10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001F5F"/>
                </a:solidFill>
                <a:latin typeface="Calibri"/>
                <a:cs typeface="Calibri"/>
              </a:rPr>
              <a:t>Tersendiri</a:t>
            </a:r>
            <a:endParaRPr sz="1800" dirty="0">
              <a:latin typeface="Calibri"/>
              <a:cs typeface="Calibri"/>
            </a:endParaRPr>
          </a:p>
          <a:p>
            <a:pPr marL="378460" indent="-365760">
              <a:lnSpc>
                <a:spcPct val="100000"/>
              </a:lnSpc>
              <a:buAutoNum type="arabicPeriod" startAt="7"/>
              <a:tabLst>
                <a:tab pos="378460" algn="l"/>
              </a:tabLst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10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001F5F"/>
                </a:solidFill>
                <a:latin typeface="Calibri"/>
                <a:cs typeface="Calibri"/>
              </a:rPr>
              <a:t>Kebijakan</a:t>
            </a:r>
            <a:r>
              <a:rPr sz="1800" i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001F5F"/>
                </a:solidFill>
                <a:latin typeface="Calibri"/>
                <a:cs typeface="Calibri"/>
              </a:rPr>
              <a:t>Akuntansi,</a:t>
            </a:r>
            <a:r>
              <a:rPr sz="1800" i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Estimasi</a:t>
            </a:r>
            <a:r>
              <a:rPr sz="1800" i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800" i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001F5F"/>
                </a:solidFill>
                <a:latin typeface="Calibri"/>
                <a:cs typeface="Calibri"/>
              </a:rPr>
              <a:t>Kesalahan</a:t>
            </a:r>
            <a:endParaRPr sz="1800" dirty="0">
              <a:latin typeface="Calibri"/>
              <a:cs typeface="Calibri"/>
            </a:endParaRPr>
          </a:p>
          <a:p>
            <a:pPr marL="378460" indent="-365760">
              <a:lnSpc>
                <a:spcPct val="100000"/>
              </a:lnSpc>
              <a:buAutoNum type="arabicPeriod" startAt="7"/>
              <a:tabLst>
                <a:tab pos="378460" algn="l"/>
              </a:tabLst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11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Instrumen</a:t>
            </a:r>
            <a:r>
              <a:rPr sz="1800" i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001F5F"/>
                </a:solidFill>
                <a:latin typeface="Calibri"/>
                <a:cs typeface="Calibri"/>
              </a:rPr>
              <a:t>Keuangan</a:t>
            </a:r>
            <a:r>
              <a:rPr sz="1800" i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001F5F"/>
                </a:solidFill>
                <a:latin typeface="Calibri"/>
                <a:cs typeface="Calibri"/>
              </a:rPr>
              <a:t>Dasar</a:t>
            </a:r>
            <a:endParaRPr sz="1800" dirty="0">
              <a:latin typeface="Calibri"/>
              <a:cs typeface="Calibri"/>
            </a:endParaRPr>
          </a:p>
          <a:p>
            <a:pPr marL="378460" indent="-365760">
              <a:lnSpc>
                <a:spcPct val="100000"/>
              </a:lnSpc>
              <a:spcBef>
                <a:spcPts val="5"/>
              </a:spcBef>
              <a:buAutoNum type="arabicPeriod" startAt="7"/>
              <a:tabLst>
                <a:tab pos="378460" algn="l"/>
              </a:tabLst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12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Isu</a:t>
            </a:r>
            <a:r>
              <a:rPr sz="1800" i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25" dirty="0">
                <a:solidFill>
                  <a:srgbClr val="001F5F"/>
                </a:solidFill>
                <a:latin typeface="Calibri"/>
                <a:cs typeface="Calibri"/>
              </a:rPr>
              <a:t>Terkait</a:t>
            </a:r>
            <a:r>
              <a:rPr sz="1800" i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Instrumen</a:t>
            </a:r>
            <a:r>
              <a:rPr sz="1800" i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001F5F"/>
                </a:solidFill>
                <a:latin typeface="Calibri"/>
                <a:cs typeface="Calibri"/>
              </a:rPr>
              <a:t>Keuangan</a:t>
            </a:r>
            <a:r>
              <a:rPr sz="1800" i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20" dirty="0">
                <a:solidFill>
                  <a:srgbClr val="001F5F"/>
                </a:solidFill>
                <a:latin typeface="Calibri"/>
                <a:cs typeface="Calibri"/>
              </a:rPr>
              <a:t>Lain</a:t>
            </a:r>
            <a:endParaRPr sz="1800" dirty="0">
              <a:latin typeface="Calibri"/>
              <a:cs typeface="Calibri"/>
            </a:endParaRPr>
          </a:p>
          <a:p>
            <a:pPr marL="378460" indent="-365760">
              <a:lnSpc>
                <a:spcPct val="100000"/>
              </a:lnSpc>
              <a:buAutoNum type="arabicPeriod" startAt="7"/>
              <a:tabLst>
                <a:tab pos="378460" algn="l"/>
              </a:tabLst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13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001F5F"/>
                </a:solidFill>
                <a:latin typeface="Calibri"/>
                <a:cs typeface="Calibri"/>
              </a:rPr>
              <a:t>Persediaan</a:t>
            </a:r>
            <a:endParaRPr sz="1800" dirty="0">
              <a:latin typeface="Calibri"/>
              <a:cs typeface="Calibri"/>
            </a:endParaRPr>
          </a:p>
          <a:p>
            <a:pPr marL="378460" indent="-365760">
              <a:lnSpc>
                <a:spcPct val="100000"/>
              </a:lnSpc>
              <a:buAutoNum type="arabicPeriod" startAt="7"/>
              <a:tabLst>
                <a:tab pos="378460" algn="l"/>
              </a:tabLst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14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001F5F"/>
                </a:solidFill>
                <a:latin typeface="Calibri"/>
                <a:cs typeface="Calibri"/>
              </a:rPr>
              <a:t>Investasi</a:t>
            </a:r>
            <a:r>
              <a:rPr sz="1800" i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Pada</a:t>
            </a:r>
            <a:r>
              <a:rPr sz="1800" i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Entitas</a:t>
            </a:r>
            <a:r>
              <a:rPr sz="1800" i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001F5F"/>
                </a:solidFill>
                <a:latin typeface="Calibri"/>
                <a:cs typeface="Calibri"/>
              </a:rPr>
              <a:t>Asosiasi</a:t>
            </a:r>
            <a:endParaRPr sz="1800" dirty="0">
              <a:latin typeface="Calibri"/>
              <a:cs typeface="Calibri"/>
            </a:endParaRPr>
          </a:p>
          <a:p>
            <a:pPr marL="378460" indent="-365760">
              <a:lnSpc>
                <a:spcPct val="100000"/>
              </a:lnSpc>
              <a:buAutoNum type="arabicPeriod" startAt="7"/>
              <a:tabLst>
                <a:tab pos="378460" algn="l"/>
              </a:tabLst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15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001F5F"/>
                </a:solidFill>
                <a:latin typeface="Calibri"/>
                <a:cs typeface="Calibri"/>
              </a:rPr>
              <a:t>Investasi</a:t>
            </a:r>
            <a:r>
              <a:rPr sz="1800" i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Pada</a:t>
            </a:r>
            <a:r>
              <a:rPr sz="1800" i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20" dirty="0">
                <a:solidFill>
                  <a:srgbClr val="001F5F"/>
                </a:solidFill>
                <a:latin typeface="Calibri"/>
                <a:cs typeface="Calibri"/>
              </a:rPr>
              <a:t>Ventura</a:t>
            </a:r>
            <a:r>
              <a:rPr sz="1800" i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001F5F"/>
                </a:solidFill>
                <a:latin typeface="Calibri"/>
                <a:cs typeface="Calibri"/>
              </a:rPr>
              <a:t>Bersama</a:t>
            </a:r>
            <a:endParaRPr sz="1800" dirty="0">
              <a:latin typeface="Calibri"/>
              <a:cs typeface="Calibri"/>
            </a:endParaRPr>
          </a:p>
          <a:p>
            <a:pPr marL="378460" indent="-365760">
              <a:lnSpc>
                <a:spcPct val="100000"/>
              </a:lnSpc>
              <a:buAutoNum type="arabicPeriod" startAt="7"/>
              <a:tabLst>
                <a:tab pos="378460" algn="l"/>
              </a:tabLst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sz="18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16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Properti</a:t>
            </a:r>
            <a:r>
              <a:rPr sz="18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Investasi</a:t>
            </a:r>
            <a:endParaRPr sz="1800" dirty="0">
              <a:latin typeface="Calibri"/>
              <a:cs typeface="Calibri"/>
            </a:endParaRPr>
          </a:p>
          <a:p>
            <a:pPr marL="378460" indent="-365760">
              <a:lnSpc>
                <a:spcPct val="100000"/>
              </a:lnSpc>
              <a:buAutoNum type="arabicPeriod" startAt="7"/>
              <a:tabLst>
                <a:tab pos="378460" algn="l"/>
              </a:tabLst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17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Aset</a:t>
            </a:r>
            <a:r>
              <a:rPr sz="1800" i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001F5F"/>
                </a:solidFill>
                <a:latin typeface="Calibri"/>
                <a:cs typeface="Calibri"/>
              </a:rPr>
              <a:t>Tetap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60515" y="1051559"/>
            <a:ext cx="5015865" cy="4963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8460" indent="-365760">
              <a:lnSpc>
                <a:spcPct val="100000"/>
              </a:lnSpc>
              <a:spcBef>
                <a:spcPts val="100"/>
              </a:spcBef>
              <a:buAutoNum type="arabicPeriod" startAt="18"/>
              <a:tabLst>
                <a:tab pos="378460" algn="l"/>
              </a:tabLst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18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Aset</a:t>
            </a:r>
            <a:r>
              <a:rPr sz="1800" i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001F5F"/>
                </a:solidFill>
                <a:latin typeface="Calibri"/>
                <a:cs typeface="Calibri"/>
              </a:rPr>
              <a:t>Takberwujud</a:t>
            </a:r>
            <a:r>
              <a:rPr sz="1800" i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Selain</a:t>
            </a:r>
            <a:r>
              <a:rPr sz="1800" i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001F5F"/>
                </a:solidFill>
                <a:latin typeface="Calibri"/>
                <a:cs typeface="Calibri"/>
              </a:rPr>
              <a:t>Goodwill</a:t>
            </a:r>
            <a:endParaRPr sz="1800" dirty="0">
              <a:latin typeface="Calibri"/>
              <a:cs typeface="Calibri"/>
            </a:endParaRPr>
          </a:p>
          <a:p>
            <a:pPr marL="378460" indent="-365760">
              <a:lnSpc>
                <a:spcPct val="100000"/>
              </a:lnSpc>
              <a:buAutoNum type="arabicPeriod" startAt="18"/>
              <a:tabLst>
                <a:tab pos="378460" algn="l"/>
              </a:tabLst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19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001F5F"/>
                </a:solidFill>
                <a:latin typeface="Calibri"/>
                <a:cs typeface="Calibri"/>
              </a:rPr>
              <a:t>Kombinasi</a:t>
            </a:r>
            <a:r>
              <a:rPr sz="1800" i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Bisnis</a:t>
            </a:r>
            <a:r>
              <a:rPr sz="1800" i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800" i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001F5F"/>
                </a:solidFill>
                <a:latin typeface="Calibri"/>
                <a:cs typeface="Calibri"/>
              </a:rPr>
              <a:t>Goodwill</a:t>
            </a:r>
            <a:endParaRPr sz="1800" dirty="0">
              <a:latin typeface="Calibri"/>
              <a:cs typeface="Calibri"/>
            </a:endParaRPr>
          </a:p>
          <a:p>
            <a:pPr marL="378460" indent="-365760">
              <a:lnSpc>
                <a:spcPct val="100000"/>
              </a:lnSpc>
              <a:buAutoNum type="arabicPeriod" startAt="18"/>
              <a:tabLst>
                <a:tab pos="378460" algn="l"/>
              </a:tabLst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20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Sewa</a:t>
            </a:r>
            <a:endParaRPr sz="1800" dirty="0">
              <a:latin typeface="Calibri"/>
              <a:cs typeface="Calibri"/>
            </a:endParaRPr>
          </a:p>
          <a:p>
            <a:pPr marL="378460" indent="-365760">
              <a:lnSpc>
                <a:spcPct val="100000"/>
              </a:lnSpc>
              <a:buAutoNum type="arabicPeriod" startAt="18"/>
              <a:tabLst>
                <a:tab pos="378460" algn="l"/>
              </a:tabLst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21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Provisi</a:t>
            </a:r>
            <a:r>
              <a:rPr sz="1800" i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800" i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001F5F"/>
                </a:solidFill>
                <a:latin typeface="Calibri"/>
                <a:cs typeface="Calibri"/>
              </a:rPr>
              <a:t>Kontinjensi</a:t>
            </a:r>
            <a:endParaRPr sz="1800" dirty="0">
              <a:latin typeface="Calibri"/>
              <a:cs typeface="Calibri"/>
            </a:endParaRPr>
          </a:p>
          <a:p>
            <a:pPr marL="378460" indent="-365760">
              <a:lnSpc>
                <a:spcPct val="100000"/>
              </a:lnSpc>
              <a:buAutoNum type="arabicPeriod" startAt="18"/>
              <a:tabLst>
                <a:tab pos="378460" algn="l"/>
              </a:tabLst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22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Liabilitas</a:t>
            </a:r>
            <a:r>
              <a:rPr sz="1800" i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800" i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001F5F"/>
                </a:solidFill>
                <a:latin typeface="Calibri"/>
                <a:cs typeface="Calibri"/>
              </a:rPr>
              <a:t>Ekuitas</a:t>
            </a:r>
            <a:endParaRPr sz="1800" dirty="0">
              <a:latin typeface="Calibri"/>
              <a:cs typeface="Calibri"/>
            </a:endParaRPr>
          </a:p>
          <a:p>
            <a:pPr marL="378460" indent="-365760">
              <a:lnSpc>
                <a:spcPct val="100000"/>
              </a:lnSpc>
              <a:buAutoNum type="arabicPeriod" startAt="18"/>
              <a:tabLst>
                <a:tab pos="378460" algn="l"/>
              </a:tabLst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23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001F5F"/>
                </a:solidFill>
                <a:latin typeface="Calibri"/>
                <a:cs typeface="Calibri"/>
              </a:rPr>
              <a:t>Pendapatan</a:t>
            </a:r>
            <a:endParaRPr sz="1800" dirty="0">
              <a:latin typeface="Calibri"/>
              <a:cs typeface="Calibri"/>
            </a:endParaRPr>
          </a:p>
          <a:p>
            <a:pPr marL="378460" indent="-365760">
              <a:lnSpc>
                <a:spcPct val="100000"/>
              </a:lnSpc>
              <a:buAutoNum type="arabicPeriod" startAt="18"/>
              <a:tabLst>
                <a:tab pos="378460" algn="l"/>
              </a:tabLst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24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Hibah</a:t>
            </a:r>
            <a:r>
              <a:rPr sz="1800" i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001F5F"/>
                </a:solidFill>
                <a:latin typeface="Calibri"/>
                <a:cs typeface="Calibri"/>
              </a:rPr>
              <a:t>Pemerintah</a:t>
            </a:r>
            <a:endParaRPr sz="1800" dirty="0">
              <a:latin typeface="Calibri"/>
              <a:cs typeface="Calibri"/>
            </a:endParaRPr>
          </a:p>
          <a:p>
            <a:pPr marL="378460" indent="-365760">
              <a:lnSpc>
                <a:spcPts val="2160"/>
              </a:lnSpc>
              <a:buAutoNum type="arabicPeriod" startAt="18"/>
              <a:tabLst>
                <a:tab pos="378460" algn="l"/>
              </a:tabLst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25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Bunga</a:t>
            </a:r>
            <a:r>
              <a:rPr sz="1800" i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001F5F"/>
                </a:solidFill>
                <a:latin typeface="Calibri"/>
                <a:cs typeface="Calibri"/>
              </a:rPr>
              <a:t>Pinjaman</a:t>
            </a:r>
            <a:endParaRPr sz="1800" dirty="0">
              <a:latin typeface="Calibri"/>
              <a:cs typeface="Calibri"/>
            </a:endParaRPr>
          </a:p>
          <a:p>
            <a:pPr marL="378460" indent="-365760">
              <a:lnSpc>
                <a:spcPct val="100000"/>
              </a:lnSpc>
              <a:buAutoNum type="arabicPeriod" startAt="18"/>
              <a:tabLst>
                <a:tab pos="378460" algn="l"/>
              </a:tabLst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26 </a:t>
            </a:r>
            <a:r>
              <a:rPr sz="1800" i="1" spc="-10" dirty="0">
                <a:solidFill>
                  <a:srgbClr val="001F5F"/>
                </a:solidFill>
                <a:latin typeface="Calibri"/>
                <a:cs typeface="Calibri"/>
              </a:rPr>
              <a:t>Pembayaran</a:t>
            </a:r>
            <a:r>
              <a:rPr sz="1800" i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Berbasis</a:t>
            </a:r>
            <a:r>
              <a:rPr sz="1800" i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001F5F"/>
                </a:solidFill>
                <a:latin typeface="Calibri"/>
                <a:cs typeface="Calibri"/>
              </a:rPr>
              <a:t>Saham</a:t>
            </a:r>
            <a:endParaRPr sz="1800" dirty="0">
              <a:latin typeface="Calibri"/>
              <a:cs typeface="Calibri"/>
            </a:endParaRPr>
          </a:p>
          <a:p>
            <a:pPr marL="378460" indent="-365760">
              <a:lnSpc>
                <a:spcPct val="100000"/>
              </a:lnSpc>
              <a:buAutoNum type="arabicPeriod" startAt="18"/>
              <a:tabLst>
                <a:tab pos="378460" algn="l"/>
              </a:tabLst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27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Penurunan</a:t>
            </a:r>
            <a:r>
              <a:rPr sz="1800" i="1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Nilai</a:t>
            </a:r>
            <a:r>
              <a:rPr sz="1800" i="1" spc="-20" dirty="0">
                <a:solidFill>
                  <a:srgbClr val="001F5F"/>
                </a:solidFill>
                <a:latin typeface="Calibri"/>
                <a:cs typeface="Calibri"/>
              </a:rPr>
              <a:t> Aset</a:t>
            </a:r>
            <a:endParaRPr sz="1800" dirty="0">
              <a:latin typeface="Calibri"/>
              <a:cs typeface="Calibri"/>
            </a:endParaRPr>
          </a:p>
          <a:p>
            <a:pPr marL="378460" indent="-365760">
              <a:lnSpc>
                <a:spcPct val="100000"/>
              </a:lnSpc>
              <a:buAutoNum type="arabicPeriod" startAt="18"/>
              <a:tabLst>
                <a:tab pos="378460" algn="l"/>
              </a:tabLst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28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Imbalan</a:t>
            </a:r>
            <a:r>
              <a:rPr sz="1800" i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20" dirty="0">
                <a:solidFill>
                  <a:srgbClr val="001F5F"/>
                </a:solidFill>
                <a:latin typeface="Calibri"/>
                <a:cs typeface="Calibri"/>
              </a:rPr>
              <a:t>Kerja</a:t>
            </a:r>
            <a:endParaRPr sz="1800" dirty="0">
              <a:latin typeface="Calibri"/>
              <a:cs typeface="Calibri"/>
            </a:endParaRPr>
          </a:p>
          <a:p>
            <a:pPr marL="378460" indent="-365760">
              <a:lnSpc>
                <a:spcPct val="100000"/>
              </a:lnSpc>
              <a:buAutoNum type="arabicPeriod" startAt="18"/>
              <a:tabLst>
                <a:tab pos="378460" algn="l"/>
              </a:tabLst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29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Pajak</a:t>
            </a:r>
            <a:r>
              <a:rPr sz="1800" i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001F5F"/>
                </a:solidFill>
                <a:latin typeface="Calibri"/>
                <a:cs typeface="Calibri"/>
              </a:rPr>
              <a:t>Penghasilan</a:t>
            </a:r>
            <a:endParaRPr sz="1800" dirty="0">
              <a:latin typeface="Calibri"/>
              <a:cs typeface="Calibri"/>
            </a:endParaRPr>
          </a:p>
          <a:p>
            <a:pPr marL="378460" indent="-365760">
              <a:lnSpc>
                <a:spcPct val="100000"/>
              </a:lnSpc>
              <a:buAutoNum type="arabicPeriod" startAt="18"/>
              <a:tabLst>
                <a:tab pos="378460" algn="l"/>
              </a:tabLst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sz="18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30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Penjabaran</a:t>
            </a:r>
            <a:r>
              <a:rPr sz="1800" i="1" spc="-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001F5F"/>
                </a:solidFill>
                <a:latin typeface="Calibri"/>
                <a:cs typeface="Calibri"/>
              </a:rPr>
              <a:t>Valuta</a:t>
            </a:r>
            <a:r>
              <a:rPr sz="1800" i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20" dirty="0">
                <a:solidFill>
                  <a:srgbClr val="001F5F"/>
                </a:solidFill>
                <a:latin typeface="Calibri"/>
                <a:cs typeface="Calibri"/>
              </a:rPr>
              <a:t>Asing</a:t>
            </a:r>
            <a:endParaRPr sz="1800" dirty="0">
              <a:latin typeface="Calibri"/>
              <a:cs typeface="Calibri"/>
            </a:endParaRPr>
          </a:p>
          <a:p>
            <a:pPr marL="378460" indent="-365760">
              <a:lnSpc>
                <a:spcPct val="100000"/>
              </a:lnSpc>
              <a:buAutoNum type="arabicPeriod" startAt="18"/>
              <a:tabLst>
                <a:tab pos="378460" algn="l"/>
              </a:tabLst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31 </a:t>
            </a:r>
            <a:r>
              <a:rPr sz="1800" i="1" spc="-10" dirty="0">
                <a:solidFill>
                  <a:srgbClr val="001F5F"/>
                </a:solidFill>
                <a:latin typeface="Calibri"/>
                <a:cs typeface="Calibri"/>
              </a:rPr>
              <a:t>Hiperinflasi</a:t>
            </a:r>
            <a:endParaRPr sz="1800" dirty="0">
              <a:latin typeface="Calibri"/>
              <a:cs typeface="Calibri"/>
            </a:endParaRPr>
          </a:p>
          <a:p>
            <a:pPr marL="378460" indent="-365760">
              <a:lnSpc>
                <a:spcPct val="100000"/>
              </a:lnSpc>
              <a:spcBef>
                <a:spcPts val="5"/>
              </a:spcBef>
              <a:buAutoNum type="arabicPeriod" startAt="18"/>
              <a:tabLst>
                <a:tab pos="378460" algn="l"/>
              </a:tabLst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32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Perisitiwa</a:t>
            </a:r>
            <a:r>
              <a:rPr sz="18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Setelah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Akhir</a:t>
            </a:r>
            <a:r>
              <a:rPr sz="18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Periode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Pelaporan</a:t>
            </a:r>
            <a:endParaRPr sz="1800" dirty="0">
              <a:latin typeface="Calibri"/>
              <a:cs typeface="Calibri"/>
            </a:endParaRPr>
          </a:p>
          <a:p>
            <a:pPr marL="378460" indent="-365760">
              <a:lnSpc>
                <a:spcPct val="100000"/>
              </a:lnSpc>
              <a:buAutoNum type="arabicPeriod" startAt="18"/>
              <a:tabLst>
                <a:tab pos="378460" algn="l"/>
              </a:tabLst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33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 Pengungkapan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Pihak</a:t>
            </a:r>
            <a:r>
              <a:rPr sz="18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Berelasi</a:t>
            </a:r>
            <a:endParaRPr sz="1800" dirty="0">
              <a:latin typeface="Calibri"/>
              <a:cs typeface="Calibri"/>
            </a:endParaRPr>
          </a:p>
          <a:p>
            <a:pPr marL="378460" indent="-365760">
              <a:lnSpc>
                <a:spcPct val="100000"/>
              </a:lnSpc>
              <a:buAutoNum type="arabicPeriod" startAt="18"/>
              <a:tabLst>
                <a:tab pos="378460" algn="l"/>
              </a:tabLst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34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Aktivitas</a:t>
            </a:r>
            <a:r>
              <a:rPr sz="1800" i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001F5F"/>
                </a:solidFill>
                <a:latin typeface="Calibri"/>
                <a:cs typeface="Calibri"/>
              </a:rPr>
              <a:t>Khusus</a:t>
            </a:r>
            <a:endParaRPr sz="1800" dirty="0">
              <a:latin typeface="Calibri"/>
              <a:cs typeface="Calibri"/>
            </a:endParaRPr>
          </a:p>
          <a:p>
            <a:pPr marL="378460" indent="-365760">
              <a:lnSpc>
                <a:spcPct val="100000"/>
              </a:lnSpc>
              <a:buAutoNum type="arabicPeriod" startAt="18"/>
              <a:tabLst>
                <a:tab pos="378460" algn="l"/>
              </a:tabLst>
            </a:pP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Tanggal</a:t>
            </a:r>
            <a:r>
              <a:rPr sz="18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Efektif</a:t>
            </a:r>
            <a:r>
              <a:rPr sz="18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sz="18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35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001F5F"/>
                </a:solidFill>
                <a:latin typeface="Calibri"/>
                <a:cs typeface="Calibri"/>
              </a:rPr>
              <a:t>Ketentuan</a:t>
            </a:r>
            <a:r>
              <a:rPr sz="1800" i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001F5F"/>
                </a:solidFill>
                <a:latin typeface="Calibri"/>
                <a:cs typeface="Calibri"/>
              </a:rPr>
              <a:t>Transisi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326504" y="1033144"/>
            <a:ext cx="0" cy="5333365"/>
          </a:xfrm>
          <a:custGeom>
            <a:avLst/>
            <a:gdLst/>
            <a:ahLst/>
            <a:cxnLst/>
            <a:rect l="l" t="t" r="r" b="b"/>
            <a:pathLst>
              <a:path h="5333365">
                <a:moveTo>
                  <a:pt x="0" y="0"/>
                </a:moveTo>
                <a:lnTo>
                  <a:pt x="0" y="5333225"/>
                </a:lnTo>
              </a:path>
            </a:pathLst>
          </a:custGeom>
          <a:ln w="4445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845040" y="6482715"/>
            <a:ext cx="171513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b="1" i="1" dirty="0">
                <a:solidFill>
                  <a:srgbClr val="001F5F"/>
                </a:solidFill>
                <a:latin typeface="Calibri"/>
                <a:cs typeface="Calibri"/>
              </a:rPr>
              <a:t>SAK</a:t>
            </a:r>
            <a:r>
              <a:rPr sz="1800" b="1" i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001F5F"/>
                </a:solidFill>
                <a:latin typeface="Calibri"/>
                <a:cs typeface="Calibri"/>
              </a:rPr>
              <a:t>Entitas</a:t>
            </a:r>
            <a:r>
              <a:rPr sz="1800" b="1" i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i="1" spc="-10" dirty="0">
                <a:solidFill>
                  <a:srgbClr val="001F5F"/>
                </a:solidFill>
                <a:latin typeface="Calibri"/>
                <a:cs typeface="Calibri"/>
              </a:rPr>
              <a:t>Privat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696318" y="6482079"/>
            <a:ext cx="243840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endParaRPr sz="1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xfrm>
            <a:off x="1175386" y="1371601"/>
            <a:ext cx="10217150" cy="3028393"/>
          </a:xfrm>
          <a:prstGeom prst="rect">
            <a:avLst/>
          </a:prstGeom>
        </p:spPr>
        <p:txBody>
          <a:bodyPr vert="horz" wrap="square" lIns="0" tIns="103505" rIns="0" bIns="0" rtlCol="0">
            <a:spAutoFit/>
          </a:bodyPr>
          <a:lstStyle/>
          <a:p>
            <a:pPr marL="2542540" marR="5080" indent="-2530475">
              <a:lnSpc>
                <a:spcPts val="5730"/>
              </a:lnSpc>
              <a:spcBef>
                <a:spcPts val="815"/>
              </a:spcBef>
            </a:pPr>
            <a:r>
              <a:rPr sz="5300" spc="-70" dirty="0">
                <a:solidFill>
                  <a:srgbClr val="006FC0"/>
                </a:solidFill>
              </a:rPr>
              <a:t>STANDAR</a:t>
            </a:r>
            <a:r>
              <a:rPr sz="5300" spc="-204" dirty="0">
                <a:solidFill>
                  <a:srgbClr val="006FC0"/>
                </a:solidFill>
              </a:rPr>
              <a:t> </a:t>
            </a:r>
            <a:r>
              <a:rPr sz="5300" spc="-40" dirty="0">
                <a:solidFill>
                  <a:srgbClr val="006FC0"/>
                </a:solidFill>
              </a:rPr>
              <a:t>AKUNTANSI</a:t>
            </a:r>
            <a:r>
              <a:rPr sz="5300" spc="-195" dirty="0">
                <a:solidFill>
                  <a:srgbClr val="006FC0"/>
                </a:solidFill>
              </a:rPr>
              <a:t> </a:t>
            </a:r>
            <a:r>
              <a:rPr sz="5300" spc="-10" dirty="0">
                <a:solidFill>
                  <a:srgbClr val="006FC0"/>
                </a:solidFill>
              </a:rPr>
              <a:t>KEUANGAN </a:t>
            </a:r>
            <a:br>
              <a:rPr lang="en-US" sz="5300" spc="-10" dirty="0">
                <a:solidFill>
                  <a:srgbClr val="006FC0"/>
                </a:solidFill>
              </a:rPr>
            </a:br>
            <a:r>
              <a:rPr sz="5300" spc="-25" dirty="0">
                <a:solidFill>
                  <a:srgbClr val="006FC0"/>
                </a:solidFill>
              </a:rPr>
              <a:t>ENTITAS</a:t>
            </a:r>
            <a:r>
              <a:rPr sz="5300" spc="-240" dirty="0">
                <a:solidFill>
                  <a:srgbClr val="006FC0"/>
                </a:solidFill>
              </a:rPr>
              <a:t> </a:t>
            </a:r>
            <a:r>
              <a:rPr sz="5300" spc="-10" dirty="0">
                <a:solidFill>
                  <a:srgbClr val="006FC0"/>
                </a:solidFill>
              </a:rPr>
              <a:t>PRIVAT</a:t>
            </a:r>
            <a:br>
              <a:rPr lang="en-US" sz="5300" spc="-10" dirty="0">
                <a:solidFill>
                  <a:srgbClr val="006FC0"/>
                </a:solidFill>
              </a:rPr>
            </a:br>
            <a:br>
              <a:rPr lang="en-ID" sz="5300" spc="-10" dirty="0">
                <a:solidFill>
                  <a:srgbClr val="006FC0"/>
                </a:solidFill>
              </a:rPr>
            </a:br>
            <a:endParaRPr sz="5300" dirty="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588A0909-D496-463F-9C2D-425BE1968731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981200" y="3347737"/>
            <a:ext cx="9144000" cy="830997"/>
          </a:xfrm>
        </p:spPr>
        <p:txBody>
          <a:bodyPr/>
          <a:lstStyle/>
          <a:p>
            <a:r>
              <a:rPr lang="en-US" sz="5400" b="1" i="1" dirty="0">
                <a:solidFill>
                  <a:schemeClr val="tx2">
                    <a:lumMod val="75000"/>
                  </a:schemeClr>
                </a:solidFill>
              </a:rPr>
              <a:t>                 Highlight</a:t>
            </a:r>
            <a:endParaRPr lang="en-ID" sz="54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75385" y="3094354"/>
            <a:ext cx="10217150" cy="4445"/>
          </a:xfrm>
          <a:custGeom>
            <a:avLst/>
            <a:gdLst/>
            <a:ahLst/>
            <a:cxnLst/>
            <a:rect l="l" t="t" r="r" b="b"/>
            <a:pathLst>
              <a:path w="10217150" h="4444">
                <a:moveTo>
                  <a:pt x="0" y="0"/>
                </a:moveTo>
                <a:lnTo>
                  <a:pt x="10217150" y="4445"/>
                </a:lnTo>
              </a:path>
            </a:pathLst>
          </a:custGeom>
          <a:ln w="66674">
            <a:solidFill>
              <a:srgbClr val="5B9B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555074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895603" y="294577"/>
            <a:ext cx="5105394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63830">
              <a:lnSpc>
                <a:spcPct val="100000"/>
              </a:lnSpc>
              <a:spcBef>
                <a:spcPts val="100"/>
              </a:spcBef>
            </a:pPr>
            <a:r>
              <a:rPr lang="en-US" sz="2800" spc="-100" dirty="0">
                <a:solidFill>
                  <a:srgbClr val="001F5F"/>
                </a:solidFill>
              </a:rPr>
              <a:t>HIGHLIGHT</a:t>
            </a:r>
            <a:r>
              <a:rPr sz="2800" spc="-100" dirty="0">
                <a:solidFill>
                  <a:srgbClr val="001F5F"/>
                </a:solidFill>
              </a:rPr>
              <a:t> </a:t>
            </a:r>
            <a:r>
              <a:rPr sz="2800" dirty="0">
                <a:solidFill>
                  <a:srgbClr val="001F5F"/>
                </a:solidFill>
              </a:rPr>
              <a:t>SAK</a:t>
            </a:r>
            <a:r>
              <a:rPr sz="2800" spc="-85" dirty="0">
                <a:solidFill>
                  <a:srgbClr val="001F5F"/>
                </a:solidFill>
              </a:rPr>
              <a:t> </a:t>
            </a:r>
            <a:r>
              <a:rPr sz="2800" spc="-20" dirty="0">
                <a:solidFill>
                  <a:srgbClr val="001F5F"/>
                </a:solidFill>
              </a:rPr>
              <a:t>ENTITAS</a:t>
            </a:r>
            <a:r>
              <a:rPr sz="2800" spc="-105" dirty="0">
                <a:solidFill>
                  <a:srgbClr val="001F5F"/>
                </a:solidFill>
              </a:rPr>
              <a:t> </a:t>
            </a:r>
            <a:r>
              <a:rPr sz="2800" spc="-45" dirty="0">
                <a:solidFill>
                  <a:srgbClr val="001F5F"/>
                </a:solidFill>
              </a:rPr>
              <a:t>PRIVAT</a:t>
            </a:r>
            <a:endParaRPr sz="2800" dirty="0"/>
          </a:p>
        </p:txBody>
      </p:sp>
      <p:sp>
        <p:nvSpPr>
          <p:cNvPr id="4" name="object 4"/>
          <p:cNvSpPr txBox="1"/>
          <p:nvPr/>
        </p:nvSpPr>
        <p:spPr>
          <a:xfrm>
            <a:off x="1600199" y="1064421"/>
            <a:ext cx="9220201" cy="54604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  <a:tabLst>
                <a:tab pos="377825" algn="l"/>
              </a:tabLst>
            </a:pP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sz="21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1</a:t>
            </a:r>
            <a:r>
              <a:rPr sz="21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i="1" dirty="0">
                <a:solidFill>
                  <a:srgbClr val="001F5F"/>
                </a:solidFill>
                <a:latin typeface="Calibri"/>
                <a:cs typeface="Calibri"/>
              </a:rPr>
              <a:t>Entitas</a:t>
            </a:r>
            <a:r>
              <a:rPr sz="2100" i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i="1" spc="-10" dirty="0">
                <a:solidFill>
                  <a:srgbClr val="001F5F"/>
                </a:solidFill>
                <a:latin typeface="Calibri"/>
                <a:cs typeface="Calibri"/>
              </a:rPr>
              <a:t>Privat</a:t>
            </a:r>
            <a:endParaRPr sz="2100" dirty="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Font typeface="+mj-lt"/>
              <a:buAutoNum type="arabicPeriod"/>
              <a:tabLst>
                <a:tab pos="377825" algn="l"/>
              </a:tabLst>
            </a:pP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sz="21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3</a:t>
            </a:r>
            <a:r>
              <a:rPr sz="21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i="1" spc="-10" dirty="0">
                <a:solidFill>
                  <a:srgbClr val="001F5F"/>
                </a:solidFill>
                <a:latin typeface="Calibri"/>
                <a:cs typeface="Calibri"/>
              </a:rPr>
              <a:t>Penyajian</a:t>
            </a:r>
            <a:r>
              <a:rPr sz="2100" i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i="1" dirty="0">
                <a:solidFill>
                  <a:srgbClr val="001F5F"/>
                </a:solidFill>
                <a:latin typeface="Calibri"/>
                <a:cs typeface="Calibri"/>
              </a:rPr>
              <a:t>Laporan</a:t>
            </a:r>
            <a:r>
              <a:rPr sz="2100" i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i="1" spc="-10" dirty="0">
                <a:solidFill>
                  <a:srgbClr val="001F5F"/>
                </a:solidFill>
                <a:latin typeface="Calibri"/>
                <a:cs typeface="Calibri"/>
              </a:rPr>
              <a:t>Keuangan</a:t>
            </a:r>
            <a:endParaRPr sz="2100" dirty="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Font typeface="+mj-lt"/>
              <a:buAutoNum type="arabicPeriod"/>
              <a:tabLst>
                <a:tab pos="377825" algn="l"/>
              </a:tabLst>
            </a:pP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sz="21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4</a:t>
            </a:r>
            <a:r>
              <a:rPr sz="21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i="1" dirty="0">
                <a:solidFill>
                  <a:srgbClr val="001F5F"/>
                </a:solidFill>
                <a:latin typeface="Calibri"/>
                <a:cs typeface="Calibri"/>
              </a:rPr>
              <a:t>Laporan</a:t>
            </a:r>
            <a:r>
              <a:rPr sz="2100" i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i="1" dirty="0">
                <a:solidFill>
                  <a:srgbClr val="001F5F"/>
                </a:solidFill>
                <a:latin typeface="Calibri"/>
                <a:cs typeface="Calibri"/>
              </a:rPr>
              <a:t>Posisi</a:t>
            </a:r>
            <a:r>
              <a:rPr sz="2100" i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i="1" spc="-10" dirty="0">
                <a:solidFill>
                  <a:srgbClr val="001F5F"/>
                </a:solidFill>
                <a:latin typeface="Calibri"/>
                <a:cs typeface="Calibri"/>
              </a:rPr>
              <a:t>Keuangan</a:t>
            </a:r>
            <a:endParaRPr sz="2100" dirty="0">
              <a:latin typeface="Calibri"/>
              <a:cs typeface="Calibri"/>
            </a:endParaRPr>
          </a:p>
          <a:p>
            <a:pPr marL="469900" marR="647700" indent="-457200">
              <a:lnSpc>
                <a:spcPct val="100000"/>
              </a:lnSpc>
              <a:buFont typeface="+mj-lt"/>
              <a:buAutoNum type="arabicPeriod"/>
              <a:tabLst>
                <a:tab pos="378460" algn="l"/>
              </a:tabLst>
            </a:pP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sz="21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5</a:t>
            </a:r>
            <a:r>
              <a:rPr sz="21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i="1" dirty="0">
                <a:solidFill>
                  <a:srgbClr val="001F5F"/>
                </a:solidFill>
                <a:latin typeface="Calibri"/>
                <a:cs typeface="Calibri"/>
              </a:rPr>
              <a:t>Laporan</a:t>
            </a:r>
            <a:r>
              <a:rPr sz="2100" i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i="1" dirty="0">
                <a:solidFill>
                  <a:srgbClr val="001F5F"/>
                </a:solidFill>
                <a:latin typeface="Calibri"/>
                <a:cs typeface="Calibri"/>
              </a:rPr>
              <a:t>Penghasilan</a:t>
            </a:r>
            <a:r>
              <a:rPr sz="2100" i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i="1" spc="-10" dirty="0">
                <a:solidFill>
                  <a:srgbClr val="001F5F"/>
                </a:solidFill>
                <a:latin typeface="Calibri"/>
                <a:cs typeface="Calibri"/>
              </a:rPr>
              <a:t>Komprehensif</a:t>
            </a:r>
            <a:r>
              <a:rPr sz="2100" i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i="1" spc="-25" dirty="0">
                <a:solidFill>
                  <a:srgbClr val="001F5F"/>
                </a:solidFill>
                <a:latin typeface="Calibri"/>
                <a:cs typeface="Calibri"/>
              </a:rPr>
              <a:t>dan </a:t>
            </a:r>
            <a:r>
              <a:rPr sz="2100" i="1" dirty="0">
                <a:solidFill>
                  <a:srgbClr val="001F5F"/>
                </a:solidFill>
                <a:latin typeface="Calibri"/>
                <a:cs typeface="Calibri"/>
              </a:rPr>
              <a:t>Laporan</a:t>
            </a:r>
            <a:r>
              <a:rPr sz="2100" i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i="1" dirty="0">
                <a:solidFill>
                  <a:srgbClr val="001F5F"/>
                </a:solidFill>
                <a:latin typeface="Calibri"/>
                <a:cs typeface="Calibri"/>
              </a:rPr>
              <a:t>Laba</a:t>
            </a:r>
            <a:r>
              <a:rPr sz="2100" i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i="1" spc="-20" dirty="0">
                <a:solidFill>
                  <a:srgbClr val="001F5F"/>
                </a:solidFill>
                <a:latin typeface="Calibri"/>
                <a:cs typeface="Calibri"/>
              </a:rPr>
              <a:t>Rugi</a:t>
            </a:r>
            <a:endParaRPr sz="2100" dirty="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Font typeface="+mj-lt"/>
              <a:buAutoNum type="arabicPeriod"/>
              <a:tabLst>
                <a:tab pos="377825" algn="l"/>
              </a:tabLst>
            </a:pP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sz="21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6</a:t>
            </a:r>
            <a:r>
              <a:rPr sz="21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i="1" dirty="0">
                <a:solidFill>
                  <a:srgbClr val="001F5F"/>
                </a:solidFill>
                <a:latin typeface="Calibri"/>
                <a:cs typeface="Calibri"/>
              </a:rPr>
              <a:t>Laporan</a:t>
            </a:r>
            <a:r>
              <a:rPr sz="2100" i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i="1" dirty="0">
                <a:solidFill>
                  <a:srgbClr val="001F5F"/>
                </a:solidFill>
                <a:latin typeface="Calibri"/>
                <a:cs typeface="Calibri"/>
              </a:rPr>
              <a:t>Perubahan</a:t>
            </a:r>
            <a:r>
              <a:rPr sz="2100" i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i="1" dirty="0">
                <a:solidFill>
                  <a:srgbClr val="001F5F"/>
                </a:solidFill>
                <a:latin typeface="Calibri"/>
                <a:cs typeface="Calibri"/>
              </a:rPr>
              <a:t>Ekuitas</a:t>
            </a:r>
            <a:r>
              <a:rPr sz="2100" i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i="1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2100" i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i="1" dirty="0">
                <a:solidFill>
                  <a:srgbClr val="001F5F"/>
                </a:solidFill>
                <a:latin typeface="Calibri"/>
                <a:cs typeface="Calibri"/>
              </a:rPr>
              <a:t>Laporan</a:t>
            </a:r>
            <a:r>
              <a:rPr sz="2100" i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i="1" spc="-20" dirty="0" err="1">
                <a:solidFill>
                  <a:srgbClr val="001F5F"/>
                </a:solidFill>
                <a:latin typeface="Calibri"/>
                <a:cs typeface="Calibri"/>
              </a:rPr>
              <a:t>Laba</a:t>
            </a:r>
            <a:r>
              <a:rPr lang="en-US" sz="2100" i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i="1" dirty="0" err="1">
                <a:solidFill>
                  <a:srgbClr val="001F5F"/>
                </a:solidFill>
                <a:latin typeface="Calibri"/>
                <a:cs typeface="Calibri"/>
              </a:rPr>
              <a:t>Rugi</a:t>
            </a:r>
            <a:r>
              <a:rPr sz="2100" i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i="1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2100" i="1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i="1" dirty="0">
                <a:solidFill>
                  <a:srgbClr val="001F5F"/>
                </a:solidFill>
                <a:latin typeface="Calibri"/>
                <a:cs typeface="Calibri"/>
              </a:rPr>
              <a:t>Saldo</a:t>
            </a:r>
            <a:r>
              <a:rPr sz="2100" i="1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i="1" spc="-20" dirty="0">
                <a:solidFill>
                  <a:srgbClr val="001F5F"/>
                </a:solidFill>
                <a:latin typeface="Calibri"/>
                <a:cs typeface="Calibri"/>
              </a:rPr>
              <a:t>Laba</a:t>
            </a:r>
            <a:endParaRPr sz="2100" dirty="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Font typeface="+mj-lt"/>
              <a:buAutoNum type="arabicPeriod"/>
              <a:tabLst>
                <a:tab pos="377825" algn="l"/>
              </a:tabLst>
            </a:pP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sz="21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7</a:t>
            </a:r>
            <a:r>
              <a:rPr sz="21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i="1" dirty="0">
                <a:solidFill>
                  <a:srgbClr val="001F5F"/>
                </a:solidFill>
                <a:latin typeface="Calibri"/>
                <a:cs typeface="Calibri"/>
              </a:rPr>
              <a:t>Laporan</a:t>
            </a:r>
            <a:r>
              <a:rPr sz="2100" i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i="1" dirty="0">
                <a:solidFill>
                  <a:srgbClr val="001F5F"/>
                </a:solidFill>
                <a:latin typeface="Calibri"/>
                <a:cs typeface="Calibri"/>
              </a:rPr>
              <a:t>Arus</a:t>
            </a:r>
            <a:r>
              <a:rPr sz="2100" i="1" spc="-25" dirty="0">
                <a:solidFill>
                  <a:srgbClr val="001F5F"/>
                </a:solidFill>
                <a:latin typeface="Calibri"/>
                <a:cs typeface="Calibri"/>
              </a:rPr>
              <a:t> Kas</a:t>
            </a:r>
            <a:endParaRPr sz="2100" dirty="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Font typeface="+mj-lt"/>
              <a:buAutoNum type="arabicPeriod"/>
              <a:tabLst>
                <a:tab pos="377825" algn="l"/>
              </a:tabLst>
            </a:pP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sz="21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8</a:t>
            </a:r>
            <a:r>
              <a:rPr sz="21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i="1" dirty="0">
                <a:solidFill>
                  <a:srgbClr val="001F5F"/>
                </a:solidFill>
                <a:latin typeface="Calibri"/>
                <a:cs typeface="Calibri"/>
              </a:rPr>
              <a:t>Catatan</a:t>
            </a:r>
            <a:r>
              <a:rPr sz="2100" i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i="1" spc="-10" dirty="0">
                <a:solidFill>
                  <a:srgbClr val="001F5F"/>
                </a:solidFill>
                <a:latin typeface="Calibri"/>
                <a:cs typeface="Calibri"/>
              </a:rPr>
              <a:t>Atas</a:t>
            </a:r>
            <a:r>
              <a:rPr sz="2100" i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i="1" dirty="0">
                <a:solidFill>
                  <a:srgbClr val="001F5F"/>
                </a:solidFill>
                <a:latin typeface="Calibri"/>
                <a:cs typeface="Calibri"/>
              </a:rPr>
              <a:t>Laporan</a:t>
            </a:r>
            <a:r>
              <a:rPr sz="2100" i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i="1" spc="-10" dirty="0">
                <a:solidFill>
                  <a:srgbClr val="001F5F"/>
                </a:solidFill>
                <a:latin typeface="Calibri"/>
                <a:cs typeface="Calibri"/>
              </a:rPr>
              <a:t>Keuangan</a:t>
            </a:r>
            <a:endParaRPr sz="2100" dirty="0">
              <a:latin typeface="Calibri"/>
              <a:cs typeface="Calibri"/>
            </a:endParaRPr>
          </a:p>
          <a:p>
            <a:pPr marL="469900" marR="5080" indent="-457200">
              <a:lnSpc>
                <a:spcPct val="100000"/>
              </a:lnSpc>
              <a:buFont typeface="+mj-lt"/>
              <a:buAutoNum type="arabicPeriod"/>
              <a:tabLst>
                <a:tab pos="378460" algn="l"/>
              </a:tabLst>
            </a:pPr>
            <a:r>
              <a:rPr sz="2100" b="1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sz="21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001F5F"/>
                </a:solidFill>
                <a:latin typeface="Calibri"/>
                <a:cs typeface="Calibri"/>
              </a:rPr>
              <a:t>9</a:t>
            </a:r>
            <a:r>
              <a:rPr sz="21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b="1" i="1" dirty="0">
                <a:solidFill>
                  <a:srgbClr val="001F5F"/>
                </a:solidFill>
                <a:latin typeface="Calibri"/>
                <a:cs typeface="Calibri"/>
              </a:rPr>
              <a:t>Laporan</a:t>
            </a:r>
            <a:r>
              <a:rPr sz="2100" b="1" i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b="1" i="1" dirty="0">
                <a:solidFill>
                  <a:srgbClr val="001F5F"/>
                </a:solidFill>
                <a:latin typeface="Calibri"/>
                <a:cs typeface="Calibri"/>
              </a:rPr>
              <a:t>Keuangan</a:t>
            </a:r>
            <a:r>
              <a:rPr sz="2100" b="1" i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b="1" i="1" spc="-10" dirty="0">
                <a:solidFill>
                  <a:srgbClr val="001F5F"/>
                </a:solidFill>
                <a:latin typeface="Calibri"/>
                <a:cs typeface="Calibri"/>
              </a:rPr>
              <a:t>Konsolidasian</a:t>
            </a:r>
            <a:r>
              <a:rPr sz="2100" b="1" i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b="1" i="1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2100" b="1" i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b="1" i="1" spc="-10" dirty="0">
                <a:solidFill>
                  <a:srgbClr val="001F5F"/>
                </a:solidFill>
                <a:latin typeface="Calibri"/>
                <a:cs typeface="Calibri"/>
              </a:rPr>
              <a:t>Laporan </a:t>
            </a:r>
            <a:r>
              <a:rPr sz="2100" b="1" i="1" dirty="0">
                <a:solidFill>
                  <a:srgbClr val="001F5F"/>
                </a:solidFill>
                <a:latin typeface="Calibri"/>
                <a:cs typeface="Calibri"/>
              </a:rPr>
              <a:t>Keuangan</a:t>
            </a:r>
            <a:r>
              <a:rPr sz="2100" b="1" i="1" spc="-10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b="1" i="1" spc="-10" dirty="0">
                <a:solidFill>
                  <a:srgbClr val="001F5F"/>
                </a:solidFill>
                <a:latin typeface="Calibri"/>
                <a:cs typeface="Calibri"/>
              </a:rPr>
              <a:t>Tersendiri</a:t>
            </a:r>
            <a:endParaRPr sz="2100" b="1" dirty="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Font typeface="+mj-lt"/>
              <a:buAutoNum type="arabicPeriod"/>
              <a:tabLst>
                <a:tab pos="378460" algn="l"/>
              </a:tabLst>
            </a:pPr>
            <a:r>
              <a:rPr sz="2100" b="1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sz="21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001F5F"/>
                </a:solidFill>
                <a:latin typeface="Calibri"/>
                <a:cs typeface="Calibri"/>
              </a:rPr>
              <a:t>11</a:t>
            </a:r>
            <a:r>
              <a:rPr sz="21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b="1" i="1" dirty="0">
                <a:solidFill>
                  <a:srgbClr val="001F5F"/>
                </a:solidFill>
                <a:latin typeface="Calibri"/>
                <a:cs typeface="Calibri"/>
              </a:rPr>
              <a:t>Instrumen</a:t>
            </a:r>
            <a:r>
              <a:rPr sz="2100" b="1" i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b="1" i="1" spc="-10" dirty="0">
                <a:solidFill>
                  <a:srgbClr val="001F5F"/>
                </a:solidFill>
                <a:latin typeface="Calibri"/>
                <a:cs typeface="Calibri"/>
              </a:rPr>
              <a:t>Keuangan</a:t>
            </a:r>
            <a:r>
              <a:rPr sz="2100" b="1" i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b="1" i="1" spc="-10" dirty="0">
                <a:solidFill>
                  <a:srgbClr val="001F5F"/>
                </a:solidFill>
                <a:latin typeface="Calibri"/>
                <a:cs typeface="Calibri"/>
              </a:rPr>
              <a:t>Dasar</a:t>
            </a:r>
            <a:endParaRPr sz="2100" b="1" dirty="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5"/>
              </a:spcBef>
              <a:buFont typeface="+mj-lt"/>
              <a:buAutoNum type="arabicPeriod"/>
              <a:tabLst>
                <a:tab pos="378460" algn="l"/>
              </a:tabLst>
            </a:pPr>
            <a:r>
              <a:rPr sz="2100" b="1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sz="21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001F5F"/>
                </a:solidFill>
                <a:latin typeface="Calibri"/>
                <a:cs typeface="Calibri"/>
              </a:rPr>
              <a:t>12</a:t>
            </a:r>
            <a:r>
              <a:rPr sz="21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b="1" i="1" dirty="0">
                <a:solidFill>
                  <a:srgbClr val="001F5F"/>
                </a:solidFill>
                <a:latin typeface="Calibri"/>
                <a:cs typeface="Calibri"/>
              </a:rPr>
              <a:t>Isu</a:t>
            </a:r>
            <a:r>
              <a:rPr sz="2100" b="1" i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b="1" i="1" spc="-25" dirty="0">
                <a:solidFill>
                  <a:srgbClr val="001F5F"/>
                </a:solidFill>
                <a:latin typeface="Calibri"/>
                <a:cs typeface="Calibri"/>
              </a:rPr>
              <a:t>Terkait</a:t>
            </a:r>
            <a:r>
              <a:rPr sz="2100" b="1" i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b="1" i="1" dirty="0">
                <a:solidFill>
                  <a:srgbClr val="001F5F"/>
                </a:solidFill>
                <a:latin typeface="Calibri"/>
                <a:cs typeface="Calibri"/>
              </a:rPr>
              <a:t>Instrumen</a:t>
            </a:r>
            <a:r>
              <a:rPr sz="2100" b="1" i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b="1" i="1" spc="-10" dirty="0">
                <a:solidFill>
                  <a:srgbClr val="001F5F"/>
                </a:solidFill>
                <a:latin typeface="Calibri"/>
                <a:cs typeface="Calibri"/>
              </a:rPr>
              <a:t>Keuangan</a:t>
            </a:r>
            <a:r>
              <a:rPr sz="2100" b="1" i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b="1" i="1" spc="-20" dirty="0">
                <a:solidFill>
                  <a:srgbClr val="001F5F"/>
                </a:solidFill>
                <a:latin typeface="Calibri"/>
                <a:cs typeface="Calibri"/>
              </a:rPr>
              <a:t>Lain</a:t>
            </a:r>
            <a:endParaRPr sz="2100" b="1" dirty="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Font typeface="+mj-lt"/>
              <a:buAutoNum type="arabicPeriod"/>
              <a:tabLst>
                <a:tab pos="378460" algn="l"/>
              </a:tabLst>
            </a:pP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sz="21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dirty="0">
                <a:solidFill>
                  <a:srgbClr val="001F5F"/>
                </a:solidFill>
                <a:latin typeface="Calibri"/>
                <a:cs typeface="Calibri"/>
              </a:rPr>
              <a:t>14</a:t>
            </a:r>
            <a:r>
              <a:rPr sz="21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i="1" spc="-10" dirty="0">
                <a:solidFill>
                  <a:srgbClr val="001F5F"/>
                </a:solidFill>
                <a:latin typeface="Calibri"/>
                <a:cs typeface="Calibri"/>
              </a:rPr>
              <a:t>Investasi</a:t>
            </a:r>
            <a:r>
              <a:rPr sz="2100" i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i="1" dirty="0">
                <a:solidFill>
                  <a:srgbClr val="001F5F"/>
                </a:solidFill>
                <a:latin typeface="Calibri"/>
                <a:cs typeface="Calibri"/>
              </a:rPr>
              <a:t>Pada</a:t>
            </a:r>
            <a:r>
              <a:rPr sz="2100" i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i="1" dirty="0" err="1">
                <a:solidFill>
                  <a:srgbClr val="001F5F"/>
                </a:solidFill>
                <a:latin typeface="Calibri"/>
                <a:cs typeface="Calibri"/>
              </a:rPr>
              <a:t>Entitas</a:t>
            </a:r>
            <a:r>
              <a:rPr sz="2100" i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100" i="1" spc="-10" dirty="0" err="1">
                <a:solidFill>
                  <a:srgbClr val="001F5F"/>
                </a:solidFill>
                <a:latin typeface="Calibri"/>
                <a:cs typeface="Calibri"/>
              </a:rPr>
              <a:t>Asosiasi</a:t>
            </a:r>
            <a:endParaRPr lang="en-US" sz="2100" i="1" spc="-10" dirty="0">
              <a:solidFill>
                <a:srgbClr val="001F5F"/>
              </a:solidFill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Font typeface="+mj-lt"/>
              <a:buAutoNum type="arabicPeriod"/>
              <a:tabLst>
                <a:tab pos="378460" algn="l"/>
              </a:tabLst>
            </a:pPr>
            <a:r>
              <a:rPr lang="en-ID" sz="2100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lang="en-ID" sz="21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lang="en-ID" sz="2100" dirty="0">
                <a:solidFill>
                  <a:srgbClr val="001F5F"/>
                </a:solidFill>
                <a:latin typeface="Calibri"/>
                <a:cs typeface="Calibri"/>
              </a:rPr>
              <a:t>28</a:t>
            </a:r>
            <a:r>
              <a:rPr lang="en-ID" sz="21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lang="en-ID" sz="2100" i="1" dirty="0" err="1">
                <a:solidFill>
                  <a:srgbClr val="001F5F"/>
                </a:solidFill>
                <a:latin typeface="Calibri"/>
                <a:cs typeface="Calibri"/>
              </a:rPr>
              <a:t>Imbalan</a:t>
            </a:r>
            <a:r>
              <a:rPr lang="en-ID" sz="2100" i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lang="en-ID" sz="2100" i="1" spc="-20" dirty="0" err="1">
                <a:solidFill>
                  <a:srgbClr val="001F5F"/>
                </a:solidFill>
                <a:latin typeface="Calibri"/>
                <a:cs typeface="Calibri"/>
              </a:rPr>
              <a:t>Kerja</a:t>
            </a:r>
            <a:endParaRPr lang="en-ID" sz="2100" dirty="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Font typeface="+mj-lt"/>
              <a:buAutoNum type="arabicPeriod"/>
              <a:tabLst>
                <a:tab pos="378460" algn="l"/>
              </a:tabLst>
            </a:pPr>
            <a:r>
              <a:rPr lang="en-ID" sz="2100" b="1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lang="en-ID" sz="21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lang="en-ID" sz="2100" b="1" dirty="0">
                <a:solidFill>
                  <a:srgbClr val="001F5F"/>
                </a:solidFill>
                <a:latin typeface="Calibri"/>
                <a:cs typeface="Calibri"/>
              </a:rPr>
              <a:t>29</a:t>
            </a:r>
            <a:r>
              <a:rPr lang="en-ID" sz="21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lang="en-ID" sz="2100" b="1" i="1" dirty="0" err="1">
                <a:solidFill>
                  <a:srgbClr val="001F5F"/>
                </a:solidFill>
                <a:latin typeface="Calibri"/>
                <a:cs typeface="Calibri"/>
              </a:rPr>
              <a:t>Pajak</a:t>
            </a:r>
            <a:r>
              <a:rPr lang="en-ID" sz="2100" b="1" i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lang="en-ID" sz="2100" b="1" i="1" spc="-10" dirty="0" err="1">
                <a:solidFill>
                  <a:srgbClr val="001F5F"/>
                </a:solidFill>
                <a:latin typeface="Calibri"/>
                <a:cs typeface="Calibri"/>
              </a:rPr>
              <a:t>Penghasilan</a:t>
            </a:r>
            <a:endParaRPr lang="en-ID" sz="2100" b="1" i="1" spc="-10" dirty="0">
              <a:solidFill>
                <a:srgbClr val="001F5F"/>
              </a:solidFill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Font typeface="+mj-lt"/>
              <a:buAutoNum type="arabicPeriod"/>
              <a:tabLst>
                <a:tab pos="378460" algn="l"/>
              </a:tabLst>
            </a:pPr>
            <a:r>
              <a:rPr lang="en-ID" sz="2100" b="1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lang="en-ID" sz="21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lang="en-ID" sz="2100" b="1" dirty="0">
                <a:solidFill>
                  <a:srgbClr val="001F5F"/>
                </a:solidFill>
                <a:latin typeface="Calibri"/>
                <a:cs typeface="Calibri"/>
              </a:rPr>
              <a:t>34</a:t>
            </a:r>
            <a:r>
              <a:rPr lang="en-ID" sz="21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lang="en-ID" sz="2100" b="1" i="1" dirty="0" err="1">
                <a:solidFill>
                  <a:srgbClr val="001F5F"/>
                </a:solidFill>
                <a:latin typeface="Calibri"/>
                <a:cs typeface="Calibri"/>
              </a:rPr>
              <a:t>Aktivitas</a:t>
            </a:r>
            <a:r>
              <a:rPr lang="en-ID" sz="2100" b="1" i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lang="en-ID" sz="2100" b="1" i="1" spc="-10" dirty="0" err="1">
                <a:solidFill>
                  <a:srgbClr val="001F5F"/>
                </a:solidFill>
                <a:latin typeface="Calibri"/>
                <a:cs typeface="Calibri"/>
              </a:rPr>
              <a:t>Khusus</a:t>
            </a:r>
            <a:endParaRPr lang="en-ID" sz="2100" b="1" dirty="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Font typeface="+mj-lt"/>
              <a:buAutoNum type="arabicPeriod"/>
              <a:tabLst>
                <a:tab pos="378460" algn="l"/>
              </a:tabLst>
            </a:pPr>
            <a:r>
              <a:rPr lang="en-ID" sz="2100" spc="-20" dirty="0" err="1">
                <a:solidFill>
                  <a:srgbClr val="001F5F"/>
                </a:solidFill>
                <a:latin typeface="Calibri"/>
                <a:cs typeface="Calibri"/>
              </a:rPr>
              <a:t>Tanggal</a:t>
            </a:r>
            <a:r>
              <a:rPr lang="en-ID" sz="21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lang="en-ID" sz="2100" spc="-10" dirty="0" err="1">
                <a:solidFill>
                  <a:srgbClr val="001F5F"/>
                </a:solidFill>
                <a:latin typeface="Calibri"/>
                <a:cs typeface="Calibri"/>
              </a:rPr>
              <a:t>Efektif</a:t>
            </a:r>
            <a:r>
              <a:rPr lang="en-ID" sz="21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lang="en-ID" sz="2100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lang="en-ID" sz="21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lang="en-ID" sz="2100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lang="en-ID" sz="21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lang="en-ID" sz="2100" dirty="0">
                <a:solidFill>
                  <a:srgbClr val="001F5F"/>
                </a:solidFill>
                <a:latin typeface="Calibri"/>
                <a:cs typeface="Calibri"/>
              </a:rPr>
              <a:t>35</a:t>
            </a:r>
            <a:r>
              <a:rPr lang="en-ID" sz="21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lang="en-ID" sz="2100" i="1" spc="-10" dirty="0" err="1">
                <a:solidFill>
                  <a:srgbClr val="001F5F"/>
                </a:solidFill>
                <a:latin typeface="Calibri"/>
                <a:cs typeface="Calibri"/>
              </a:rPr>
              <a:t>Ketentuan</a:t>
            </a:r>
            <a:r>
              <a:rPr lang="en-ID" sz="2100" i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lang="en-ID" sz="2100" i="1" spc="-10" dirty="0" err="1">
                <a:solidFill>
                  <a:srgbClr val="001F5F"/>
                </a:solidFill>
                <a:latin typeface="Calibri"/>
                <a:cs typeface="Calibri"/>
              </a:rPr>
              <a:t>Transisi</a:t>
            </a:r>
            <a:endParaRPr lang="en-ID" sz="2100" dirty="0">
              <a:latin typeface="Calibri"/>
              <a:cs typeface="Calibri"/>
            </a:endParaRPr>
          </a:p>
          <a:p>
            <a:pPr marL="378460" indent="-365760">
              <a:lnSpc>
                <a:spcPct val="100000"/>
              </a:lnSpc>
              <a:buAutoNum type="arabicPeriod"/>
              <a:tabLst>
                <a:tab pos="378460" algn="l"/>
              </a:tabLst>
            </a:pPr>
            <a:endParaRPr lang="en-ID" sz="2100" b="1" dirty="0">
              <a:highlight>
                <a:srgbClr val="FFFF00"/>
              </a:highlight>
              <a:latin typeface="Calibri"/>
              <a:cs typeface="Calibri"/>
            </a:endParaRPr>
          </a:p>
          <a:p>
            <a:pPr marL="378460" indent="-365760">
              <a:lnSpc>
                <a:spcPct val="100000"/>
              </a:lnSpc>
              <a:buAutoNum type="arabicPeriod" startAt="7"/>
              <a:tabLst>
                <a:tab pos="378460" algn="l"/>
              </a:tabLst>
            </a:pPr>
            <a:endParaRPr sz="1800" dirty="0">
              <a:highlight>
                <a:srgbClr val="FFFF00"/>
              </a:highlight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845040" y="6482715"/>
            <a:ext cx="171513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b="1" i="1" dirty="0">
                <a:solidFill>
                  <a:srgbClr val="001F5F"/>
                </a:solidFill>
                <a:latin typeface="Calibri"/>
                <a:cs typeface="Calibri"/>
              </a:rPr>
              <a:t>SAK</a:t>
            </a:r>
            <a:r>
              <a:rPr sz="1800" b="1" i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001F5F"/>
                </a:solidFill>
                <a:latin typeface="Calibri"/>
                <a:cs typeface="Calibri"/>
              </a:rPr>
              <a:t>Entitas</a:t>
            </a:r>
            <a:r>
              <a:rPr sz="1800" b="1" i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i="1" spc="-10" dirty="0">
                <a:solidFill>
                  <a:srgbClr val="001F5F"/>
                </a:solidFill>
                <a:latin typeface="Calibri"/>
                <a:cs typeface="Calibri"/>
              </a:rPr>
              <a:t>Privat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696318" y="6482079"/>
            <a:ext cx="243840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endParaRPr sz="1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47556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2097404" y="332104"/>
            <a:ext cx="581406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JUDUL</a:t>
            </a:r>
            <a:r>
              <a:rPr spc="-65" dirty="0"/>
              <a:t> </a:t>
            </a:r>
            <a:r>
              <a:rPr dirty="0"/>
              <a:t>DAN</a:t>
            </a:r>
            <a:r>
              <a:rPr spc="-70" dirty="0"/>
              <a:t> </a:t>
            </a:r>
            <a:r>
              <a:rPr i="0" dirty="0">
                <a:latin typeface="Calibri"/>
                <a:cs typeface="Calibri"/>
              </a:rPr>
              <a:t>BAB</a:t>
            </a:r>
            <a:r>
              <a:rPr i="0" spc="-55" dirty="0">
                <a:latin typeface="Calibri"/>
                <a:cs typeface="Calibri"/>
              </a:rPr>
              <a:t> </a:t>
            </a:r>
            <a:r>
              <a:rPr i="0" dirty="0">
                <a:latin typeface="Calibri"/>
                <a:cs typeface="Calibri"/>
              </a:rPr>
              <a:t>1</a:t>
            </a:r>
            <a:r>
              <a:rPr i="0" spc="-55" dirty="0">
                <a:latin typeface="Calibri"/>
                <a:cs typeface="Calibri"/>
              </a:rPr>
              <a:t> </a:t>
            </a:r>
            <a:r>
              <a:rPr spc="-30" dirty="0"/>
              <a:t>ENTITAS</a:t>
            </a:r>
            <a:r>
              <a:rPr spc="-50" dirty="0"/>
              <a:t> </a:t>
            </a:r>
            <a:r>
              <a:rPr spc="-35" dirty="0"/>
              <a:t>PRIVAT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461009" y="1338580"/>
            <a:ext cx="3185160" cy="556260"/>
            <a:chOff x="461009" y="1338580"/>
            <a:chExt cx="3185160" cy="556260"/>
          </a:xfrm>
        </p:grpSpPr>
        <p:sp>
          <p:nvSpPr>
            <p:cNvPr id="5" name="object 5"/>
            <p:cNvSpPr/>
            <p:nvPr/>
          </p:nvSpPr>
          <p:spPr>
            <a:xfrm>
              <a:off x="461009" y="1338580"/>
              <a:ext cx="2901950" cy="381000"/>
            </a:xfrm>
            <a:custGeom>
              <a:avLst/>
              <a:gdLst/>
              <a:ahLst/>
              <a:cxnLst/>
              <a:rect l="l" t="t" r="r" b="b"/>
              <a:pathLst>
                <a:path w="2901950" h="381000">
                  <a:moveTo>
                    <a:pt x="2838450" y="0"/>
                  </a:moveTo>
                  <a:lnTo>
                    <a:pt x="63500" y="0"/>
                  </a:lnTo>
                  <a:lnTo>
                    <a:pt x="38785" y="4992"/>
                  </a:lnTo>
                  <a:lnTo>
                    <a:pt x="18600" y="18605"/>
                  </a:lnTo>
                  <a:lnTo>
                    <a:pt x="4990" y="38790"/>
                  </a:lnTo>
                  <a:lnTo>
                    <a:pt x="0" y="63500"/>
                  </a:lnTo>
                  <a:lnTo>
                    <a:pt x="0" y="317500"/>
                  </a:lnTo>
                  <a:lnTo>
                    <a:pt x="4990" y="342209"/>
                  </a:lnTo>
                  <a:lnTo>
                    <a:pt x="18600" y="362394"/>
                  </a:lnTo>
                  <a:lnTo>
                    <a:pt x="38785" y="376007"/>
                  </a:lnTo>
                  <a:lnTo>
                    <a:pt x="63500" y="381000"/>
                  </a:lnTo>
                  <a:lnTo>
                    <a:pt x="2838450" y="381000"/>
                  </a:lnTo>
                  <a:lnTo>
                    <a:pt x="2863159" y="376007"/>
                  </a:lnTo>
                  <a:lnTo>
                    <a:pt x="2883344" y="362394"/>
                  </a:lnTo>
                  <a:lnTo>
                    <a:pt x="2896957" y="342209"/>
                  </a:lnTo>
                  <a:lnTo>
                    <a:pt x="2901950" y="317500"/>
                  </a:lnTo>
                  <a:lnTo>
                    <a:pt x="2901950" y="63500"/>
                  </a:lnTo>
                  <a:lnTo>
                    <a:pt x="2896957" y="38790"/>
                  </a:lnTo>
                  <a:lnTo>
                    <a:pt x="2883344" y="18605"/>
                  </a:lnTo>
                  <a:lnTo>
                    <a:pt x="2863159" y="4992"/>
                  </a:lnTo>
                  <a:lnTo>
                    <a:pt x="283845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61009" y="1338580"/>
              <a:ext cx="3185160" cy="556260"/>
            </a:xfrm>
            <a:custGeom>
              <a:avLst/>
              <a:gdLst/>
              <a:ahLst/>
              <a:cxnLst/>
              <a:rect l="l" t="t" r="r" b="b"/>
              <a:pathLst>
                <a:path w="3185160" h="556260">
                  <a:moveTo>
                    <a:pt x="3092450" y="0"/>
                  </a:moveTo>
                  <a:lnTo>
                    <a:pt x="92710" y="0"/>
                  </a:lnTo>
                  <a:lnTo>
                    <a:pt x="56621" y="7288"/>
                  </a:lnTo>
                  <a:lnTo>
                    <a:pt x="27152" y="27162"/>
                  </a:lnTo>
                  <a:lnTo>
                    <a:pt x="7285" y="56632"/>
                  </a:lnTo>
                  <a:lnTo>
                    <a:pt x="0" y="92710"/>
                  </a:lnTo>
                  <a:lnTo>
                    <a:pt x="0" y="463550"/>
                  </a:lnTo>
                  <a:lnTo>
                    <a:pt x="7285" y="499627"/>
                  </a:lnTo>
                  <a:lnTo>
                    <a:pt x="27152" y="529097"/>
                  </a:lnTo>
                  <a:lnTo>
                    <a:pt x="56621" y="548971"/>
                  </a:lnTo>
                  <a:lnTo>
                    <a:pt x="92710" y="556260"/>
                  </a:lnTo>
                  <a:lnTo>
                    <a:pt x="3092450" y="556260"/>
                  </a:lnTo>
                  <a:lnTo>
                    <a:pt x="3128527" y="548971"/>
                  </a:lnTo>
                  <a:lnTo>
                    <a:pt x="3157997" y="529097"/>
                  </a:lnTo>
                  <a:lnTo>
                    <a:pt x="3177871" y="499627"/>
                  </a:lnTo>
                  <a:lnTo>
                    <a:pt x="3185160" y="463550"/>
                  </a:lnTo>
                  <a:lnTo>
                    <a:pt x="3185160" y="92710"/>
                  </a:lnTo>
                  <a:lnTo>
                    <a:pt x="3177871" y="56632"/>
                  </a:lnTo>
                  <a:lnTo>
                    <a:pt x="3157997" y="27162"/>
                  </a:lnTo>
                  <a:lnTo>
                    <a:pt x="3128527" y="7288"/>
                  </a:lnTo>
                  <a:lnTo>
                    <a:pt x="309245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596771" y="1246504"/>
            <a:ext cx="88455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000" b="1" spc="-445" dirty="0">
                <a:solidFill>
                  <a:srgbClr val="FFFFFF"/>
                </a:solidFill>
                <a:latin typeface="Calibri"/>
                <a:cs typeface="Calibri"/>
              </a:rPr>
              <a:t>J</a:t>
            </a:r>
            <a:r>
              <a:rPr sz="4200" b="1" spc="-772" baseline="-18849" dirty="0">
                <a:solidFill>
                  <a:srgbClr val="FFFFFF"/>
                </a:solidFill>
                <a:latin typeface="Calibri"/>
                <a:cs typeface="Calibri"/>
              </a:rPr>
              <a:t>J</a:t>
            </a:r>
            <a:r>
              <a:rPr sz="2000" b="1" spc="-595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4200" b="1" spc="-1425" baseline="-18849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2000" b="1" spc="-155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4200" b="1" spc="-2070" baseline="-18849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2000" b="1" spc="-200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4200" b="1" spc="-15" baseline="-18849" dirty="0">
                <a:solidFill>
                  <a:srgbClr val="FFFFFF"/>
                </a:solidFill>
                <a:latin typeface="Calibri"/>
                <a:cs typeface="Calibri"/>
              </a:rPr>
              <a:t>ul</a:t>
            </a:r>
            <a:endParaRPr sz="4200" baseline="-18849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914640" y="909319"/>
            <a:ext cx="3729990" cy="393700"/>
            <a:chOff x="7914640" y="909319"/>
            <a:chExt cx="3729990" cy="393700"/>
          </a:xfrm>
        </p:grpSpPr>
        <p:sp>
          <p:nvSpPr>
            <p:cNvPr id="9" name="object 9"/>
            <p:cNvSpPr/>
            <p:nvPr/>
          </p:nvSpPr>
          <p:spPr>
            <a:xfrm>
              <a:off x="7920990" y="915669"/>
              <a:ext cx="3717290" cy="381000"/>
            </a:xfrm>
            <a:custGeom>
              <a:avLst/>
              <a:gdLst/>
              <a:ahLst/>
              <a:cxnLst/>
              <a:rect l="l" t="t" r="r" b="b"/>
              <a:pathLst>
                <a:path w="3717290" h="381000">
                  <a:moveTo>
                    <a:pt x="3653789" y="0"/>
                  </a:moveTo>
                  <a:lnTo>
                    <a:pt x="63500" y="0"/>
                  </a:lnTo>
                  <a:lnTo>
                    <a:pt x="38790" y="4992"/>
                  </a:lnTo>
                  <a:lnTo>
                    <a:pt x="18605" y="18605"/>
                  </a:lnTo>
                  <a:lnTo>
                    <a:pt x="4992" y="38790"/>
                  </a:lnTo>
                  <a:lnTo>
                    <a:pt x="0" y="63500"/>
                  </a:lnTo>
                  <a:lnTo>
                    <a:pt x="0" y="317500"/>
                  </a:lnTo>
                  <a:lnTo>
                    <a:pt x="4992" y="342209"/>
                  </a:lnTo>
                  <a:lnTo>
                    <a:pt x="18605" y="362394"/>
                  </a:lnTo>
                  <a:lnTo>
                    <a:pt x="38790" y="376007"/>
                  </a:lnTo>
                  <a:lnTo>
                    <a:pt x="63500" y="381000"/>
                  </a:lnTo>
                  <a:lnTo>
                    <a:pt x="3653789" y="381000"/>
                  </a:lnTo>
                  <a:lnTo>
                    <a:pt x="3678499" y="376007"/>
                  </a:lnTo>
                  <a:lnTo>
                    <a:pt x="3698684" y="362394"/>
                  </a:lnTo>
                  <a:lnTo>
                    <a:pt x="3712297" y="342209"/>
                  </a:lnTo>
                  <a:lnTo>
                    <a:pt x="3717289" y="317500"/>
                  </a:lnTo>
                  <a:lnTo>
                    <a:pt x="3717289" y="63500"/>
                  </a:lnTo>
                  <a:lnTo>
                    <a:pt x="3712297" y="38790"/>
                  </a:lnTo>
                  <a:lnTo>
                    <a:pt x="3698684" y="18605"/>
                  </a:lnTo>
                  <a:lnTo>
                    <a:pt x="3678499" y="4992"/>
                  </a:lnTo>
                  <a:lnTo>
                    <a:pt x="365378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920990" y="915669"/>
              <a:ext cx="3717290" cy="381000"/>
            </a:xfrm>
            <a:custGeom>
              <a:avLst/>
              <a:gdLst/>
              <a:ahLst/>
              <a:cxnLst/>
              <a:rect l="l" t="t" r="r" b="b"/>
              <a:pathLst>
                <a:path w="3717290" h="381000">
                  <a:moveTo>
                    <a:pt x="0" y="63500"/>
                  </a:moveTo>
                  <a:lnTo>
                    <a:pt x="4992" y="38790"/>
                  </a:lnTo>
                  <a:lnTo>
                    <a:pt x="18605" y="18605"/>
                  </a:lnTo>
                  <a:lnTo>
                    <a:pt x="38790" y="4992"/>
                  </a:lnTo>
                  <a:lnTo>
                    <a:pt x="63500" y="0"/>
                  </a:lnTo>
                  <a:lnTo>
                    <a:pt x="3653789" y="0"/>
                  </a:lnTo>
                  <a:lnTo>
                    <a:pt x="3678499" y="4992"/>
                  </a:lnTo>
                  <a:lnTo>
                    <a:pt x="3698684" y="18605"/>
                  </a:lnTo>
                  <a:lnTo>
                    <a:pt x="3712297" y="38790"/>
                  </a:lnTo>
                  <a:lnTo>
                    <a:pt x="3717289" y="63500"/>
                  </a:lnTo>
                  <a:lnTo>
                    <a:pt x="3717289" y="317500"/>
                  </a:lnTo>
                  <a:lnTo>
                    <a:pt x="3712297" y="342209"/>
                  </a:lnTo>
                  <a:lnTo>
                    <a:pt x="3698684" y="362394"/>
                  </a:lnTo>
                  <a:lnTo>
                    <a:pt x="3678499" y="376007"/>
                  </a:lnTo>
                  <a:lnTo>
                    <a:pt x="3653789" y="381000"/>
                  </a:lnTo>
                  <a:lnTo>
                    <a:pt x="63500" y="381000"/>
                  </a:lnTo>
                  <a:lnTo>
                    <a:pt x="38790" y="376007"/>
                  </a:lnTo>
                  <a:lnTo>
                    <a:pt x="18605" y="362394"/>
                  </a:lnTo>
                  <a:lnTo>
                    <a:pt x="4992" y="342209"/>
                  </a:lnTo>
                  <a:lnTo>
                    <a:pt x="0" y="317500"/>
                  </a:lnTo>
                  <a:lnTo>
                    <a:pt x="0" y="63500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8748776" y="924559"/>
            <a:ext cx="20650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Bab</a:t>
            </a:r>
            <a:r>
              <a:rPr sz="20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20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Entitas</a:t>
            </a:r>
            <a:r>
              <a:rPr sz="20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Privat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213225" y="1720214"/>
            <a:ext cx="0" cy="4405630"/>
          </a:xfrm>
          <a:custGeom>
            <a:avLst/>
            <a:gdLst/>
            <a:ahLst/>
            <a:cxnLst/>
            <a:rect l="l" t="t" r="r" b="b"/>
            <a:pathLst>
              <a:path h="4405630">
                <a:moveTo>
                  <a:pt x="0" y="0"/>
                </a:moveTo>
                <a:lnTo>
                  <a:pt x="0" y="4405020"/>
                </a:lnTo>
              </a:path>
            </a:pathLst>
          </a:custGeom>
          <a:ln w="44450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407153" y="1378267"/>
            <a:ext cx="44577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"/>
                <a:cs typeface="Calibri"/>
              </a:rPr>
              <a:t>Bab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SAK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Entitas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Privat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mengatur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tentang: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07153" y="1729359"/>
            <a:ext cx="351599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354965" algn="l"/>
              </a:tabLst>
            </a:pPr>
            <a:r>
              <a:rPr sz="2000" b="1" spc="-50" dirty="0">
                <a:latin typeface="Calibri"/>
                <a:cs typeface="Calibri"/>
              </a:rPr>
              <a:t>Par. </a:t>
            </a:r>
            <a:r>
              <a:rPr sz="2000" b="1" dirty="0">
                <a:latin typeface="Calibri"/>
                <a:cs typeface="Calibri"/>
              </a:rPr>
              <a:t>1.2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Definisi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entitas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privat: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864353" y="2034158"/>
            <a:ext cx="6820534" cy="107759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459"/>
              </a:spcBef>
              <a:buFont typeface="Wingdings"/>
              <a:buChar char=""/>
              <a:tabLst>
                <a:tab pos="354965" algn="l"/>
              </a:tabLst>
            </a:pPr>
            <a:r>
              <a:rPr sz="2000" b="1" dirty="0">
                <a:latin typeface="Calibri"/>
                <a:cs typeface="Calibri"/>
              </a:rPr>
              <a:t>Tidak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memiliki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akuntabilitas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publik;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dan</a:t>
            </a:r>
            <a:endParaRPr sz="2000">
              <a:latin typeface="Calibri"/>
              <a:cs typeface="Calibri"/>
            </a:endParaRPr>
          </a:p>
          <a:p>
            <a:pPr marL="355600" marR="5080" indent="-342900">
              <a:lnSpc>
                <a:spcPct val="114999"/>
              </a:lnSpc>
              <a:buFont typeface="Wingdings"/>
              <a:buChar char=""/>
              <a:tabLst>
                <a:tab pos="355600" algn="l"/>
              </a:tabLst>
            </a:pPr>
            <a:r>
              <a:rPr sz="2000" b="1" dirty="0">
                <a:latin typeface="Calibri"/>
                <a:cs typeface="Calibri"/>
              </a:rPr>
              <a:t>Menerbitkan</a:t>
            </a:r>
            <a:r>
              <a:rPr sz="2000" b="1" spc="30" dirty="0">
                <a:latin typeface="Calibri"/>
                <a:cs typeface="Calibri"/>
              </a:rPr>
              <a:t>  </a:t>
            </a:r>
            <a:r>
              <a:rPr sz="2000" b="1" dirty="0">
                <a:latin typeface="Calibri"/>
                <a:cs typeface="Calibri"/>
              </a:rPr>
              <a:t>laporan</a:t>
            </a:r>
            <a:r>
              <a:rPr sz="2000" b="1" spc="45" dirty="0">
                <a:latin typeface="Calibri"/>
                <a:cs typeface="Calibri"/>
              </a:rPr>
              <a:t>  </a:t>
            </a:r>
            <a:r>
              <a:rPr sz="2000" b="1" dirty="0">
                <a:latin typeface="Calibri"/>
                <a:cs typeface="Calibri"/>
              </a:rPr>
              <a:t>keuangan</a:t>
            </a:r>
            <a:r>
              <a:rPr sz="2000" b="1" spc="45" dirty="0">
                <a:latin typeface="Calibri"/>
                <a:cs typeface="Calibri"/>
              </a:rPr>
              <a:t>  </a:t>
            </a:r>
            <a:r>
              <a:rPr sz="2000" b="1" dirty="0">
                <a:latin typeface="Calibri"/>
                <a:cs typeface="Calibri"/>
              </a:rPr>
              <a:t>untuk</a:t>
            </a:r>
            <a:r>
              <a:rPr sz="2000" b="1" spc="45" dirty="0">
                <a:latin typeface="Calibri"/>
                <a:cs typeface="Calibri"/>
              </a:rPr>
              <a:t>  </a:t>
            </a:r>
            <a:r>
              <a:rPr sz="2000" b="1" dirty="0">
                <a:latin typeface="Calibri"/>
                <a:cs typeface="Calibri"/>
              </a:rPr>
              <a:t>tujuan</a:t>
            </a:r>
            <a:r>
              <a:rPr sz="2000" b="1" spc="40" dirty="0">
                <a:latin typeface="Calibri"/>
                <a:cs typeface="Calibri"/>
              </a:rPr>
              <a:t>  </a:t>
            </a:r>
            <a:r>
              <a:rPr sz="2000" b="1" dirty="0">
                <a:latin typeface="Calibri"/>
                <a:cs typeface="Calibri"/>
              </a:rPr>
              <a:t>umum</a:t>
            </a:r>
            <a:r>
              <a:rPr sz="2000" b="1" spc="45" dirty="0">
                <a:latin typeface="Calibri"/>
                <a:cs typeface="Calibri"/>
              </a:rPr>
              <a:t>  </a:t>
            </a:r>
            <a:r>
              <a:rPr sz="2000" b="1" spc="-20" dirty="0">
                <a:latin typeface="Calibri"/>
                <a:cs typeface="Calibri"/>
              </a:rPr>
              <a:t>bagi </a:t>
            </a:r>
            <a:r>
              <a:rPr sz="2000" b="1" dirty="0">
                <a:latin typeface="Calibri"/>
                <a:cs typeface="Calibri"/>
              </a:rPr>
              <a:t>pengguna</a:t>
            </a:r>
            <a:r>
              <a:rPr sz="2000" b="1" spc="-7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eksternal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07153" y="3085280"/>
            <a:ext cx="7276465" cy="1078230"/>
          </a:xfrm>
          <a:prstGeom prst="rect">
            <a:avLst/>
          </a:prstGeom>
        </p:spPr>
        <p:txBody>
          <a:bodyPr vert="horz" wrap="square" lIns="0" tIns="59054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464"/>
              </a:spcBef>
              <a:buFont typeface="Wingdings"/>
              <a:buChar char=""/>
              <a:tabLst>
                <a:tab pos="354965" algn="l"/>
              </a:tabLst>
            </a:pPr>
            <a:r>
              <a:rPr sz="2000" spc="-10" dirty="0">
                <a:latin typeface="Calibri"/>
                <a:cs typeface="Calibri"/>
              </a:rPr>
              <a:t>Penjelasan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mengenai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akuntabilitas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publik</a:t>
            </a:r>
            <a:endParaRPr sz="2000">
              <a:latin typeface="Calibri"/>
              <a:cs typeface="Calibri"/>
            </a:endParaRPr>
          </a:p>
          <a:p>
            <a:pPr marL="355600" marR="5080" indent="-342900">
              <a:lnSpc>
                <a:spcPct val="114999"/>
              </a:lnSpc>
              <a:buFont typeface="Wingdings"/>
              <a:buChar char=""/>
              <a:tabLst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Contoh</a:t>
            </a:r>
            <a:r>
              <a:rPr sz="2000" spc="3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entitas</a:t>
            </a:r>
            <a:r>
              <a:rPr sz="2000" spc="3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yang</a:t>
            </a:r>
            <a:r>
              <a:rPr sz="2000" spc="3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memiliki</a:t>
            </a:r>
            <a:r>
              <a:rPr sz="2000" spc="3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aset</a:t>
            </a:r>
            <a:r>
              <a:rPr sz="2000" spc="3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dalam</a:t>
            </a:r>
            <a:r>
              <a:rPr sz="2000" spc="3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kapasitas</a:t>
            </a:r>
            <a:r>
              <a:rPr sz="2000" spc="3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fidusia</a:t>
            </a:r>
            <a:r>
              <a:rPr sz="2000" spc="3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tidak </a:t>
            </a:r>
            <a:r>
              <a:rPr sz="2000" dirty="0">
                <a:latin typeface="Calibri"/>
                <a:cs typeface="Calibri"/>
              </a:rPr>
              <a:t>secara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otomatis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memiliki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akuntabilitas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publik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07153" y="4137659"/>
            <a:ext cx="7278370" cy="1778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14999"/>
              </a:lnSpc>
              <a:spcBef>
                <a:spcPts val="100"/>
              </a:spcBef>
              <a:buFont typeface="Wingdings"/>
              <a:buChar char=""/>
              <a:tabLst>
                <a:tab pos="355600" algn="l"/>
                <a:tab pos="1146810" algn="l"/>
                <a:tab pos="2139950" algn="l"/>
                <a:tab pos="2910840" algn="l"/>
                <a:tab pos="4094479" algn="l"/>
                <a:tab pos="5728335" algn="l"/>
                <a:tab pos="6656705" algn="l"/>
              </a:tabLst>
            </a:pPr>
            <a:r>
              <a:rPr sz="2000" b="1" spc="-10" dirty="0">
                <a:latin typeface="Calibri"/>
                <a:cs typeface="Calibri"/>
              </a:rPr>
              <a:t>1.5a.</a:t>
            </a:r>
            <a:r>
              <a:rPr sz="2000" b="1" dirty="0">
                <a:latin typeface="Calibri"/>
                <a:cs typeface="Calibri"/>
              </a:rPr>
              <a:t>	</a:t>
            </a:r>
            <a:r>
              <a:rPr sz="2000" b="1" spc="-10" dirty="0">
                <a:latin typeface="Calibri"/>
                <a:cs typeface="Calibri"/>
              </a:rPr>
              <a:t>Entitas</a:t>
            </a:r>
            <a:r>
              <a:rPr sz="2000" b="1" dirty="0">
                <a:latin typeface="Calibri"/>
                <a:cs typeface="Calibri"/>
              </a:rPr>
              <a:t>	</a:t>
            </a:r>
            <a:r>
              <a:rPr sz="2000" b="1" spc="-20" dirty="0">
                <a:latin typeface="Calibri"/>
                <a:cs typeface="Calibri"/>
              </a:rPr>
              <a:t>yang</a:t>
            </a:r>
            <a:r>
              <a:rPr sz="2000" b="1" dirty="0">
                <a:latin typeface="Calibri"/>
                <a:cs typeface="Calibri"/>
              </a:rPr>
              <a:t>	</a:t>
            </a:r>
            <a:r>
              <a:rPr sz="2000" b="1" spc="-10" dirty="0">
                <a:latin typeface="Calibri"/>
                <a:cs typeface="Calibri"/>
              </a:rPr>
              <a:t>memiliki</a:t>
            </a:r>
            <a:r>
              <a:rPr sz="2000" b="1" dirty="0">
                <a:latin typeface="Calibri"/>
                <a:cs typeface="Calibri"/>
              </a:rPr>
              <a:t>	</a:t>
            </a:r>
            <a:r>
              <a:rPr sz="2000" b="1" spc="-10" dirty="0">
                <a:latin typeface="Calibri"/>
                <a:cs typeface="Calibri"/>
              </a:rPr>
              <a:t>akuntabilitas</a:t>
            </a:r>
            <a:r>
              <a:rPr sz="2000" b="1" dirty="0">
                <a:latin typeface="Calibri"/>
                <a:cs typeface="Calibri"/>
              </a:rPr>
              <a:t>	</a:t>
            </a:r>
            <a:r>
              <a:rPr sz="2000" b="1" spc="-10" dirty="0">
                <a:latin typeface="Calibri"/>
                <a:cs typeface="Calibri"/>
              </a:rPr>
              <a:t>publik</a:t>
            </a:r>
            <a:r>
              <a:rPr sz="2000" b="1" dirty="0">
                <a:latin typeface="Calibri"/>
                <a:cs typeface="Calibri"/>
              </a:rPr>
              <a:t>	</a:t>
            </a:r>
            <a:r>
              <a:rPr sz="2000" b="1" spc="-20" dirty="0">
                <a:latin typeface="Calibri"/>
                <a:cs typeface="Calibri"/>
              </a:rPr>
              <a:t>dapat </a:t>
            </a:r>
            <a:r>
              <a:rPr sz="2000" b="1" spc="-10" dirty="0">
                <a:latin typeface="Calibri"/>
                <a:cs typeface="Calibri"/>
              </a:rPr>
              <a:t>menggunakan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SAK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Entitas</a:t>
            </a:r>
            <a:r>
              <a:rPr sz="2000" b="1" spc="-6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Privat</a:t>
            </a:r>
            <a:r>
              <a:rPr sz="2000" b="1" spc="-7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sepanjang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regulasi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mengizinkan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60"/>
              </a:spcBef>
              <a:buFont typeface="Wingdings"/>
              <a:buChar char=""/>
              <a:tabLst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Entitas</a:t>
            </a:r>
            <a:r>
              <a:rPr sz="2000" spc="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anak</a:t>
            </a:r>
            <a:r>
              <a:rPr sz="2000" spc="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yang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entitas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induknya</a:t>
            </a:r>
            <a:r>
              <a:rPr sz="2000" spc="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menggunakan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SAK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atau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bagian</a:t>
            </a:r>
            <a:endParaRPr sz="2000">
              <a:latin typeface="Calibri"/>
              <a:cs typeface="Calibri"/>
            </a:endParaRPr>
          </a:p>
          <a:p>
            <a:pPr marL="355600" marR="6350">
              <a:lnSpc>
                <a:spcPct val="114999"/>
              </a:lnSpc>
            </a:pPr>
            <a:r>
              <a:rPr sz="2000" dirty="0">
                <a:latin typeface="Calibri"/>
                <a:cs typeface="Calibri"/>
              </a:rPr>
              <a:t>dari</a:t>
            </a:r>
            <a:r>
              <a:rPr sz="2000" spc="4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konsolidasian</a:t>
            </a:r>
            <a:r>
              <a:rPr sz="2000" spc="409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yang</a:t>
            </a:r>
            <a:r>
              <a:rPr sz="2000" spc="3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menggunakan</a:t>
            </a:r>
            <a:r>
              <a:rPr sz="2000" spc="40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SAK</a:t>
            </a:r>
            <a:r>
              <a:rPr sz="2000" spc="4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dapat</a:t>
            </a:r>
            <a:r>
              <a:rPr sz="2000" spc="40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menggunakan </a:t>
            </a:r>
            <a:r>
              <a:rPr sz="2000" dirty="0">
                <a:latin typeface="Calibri"/>
                <a:cs typeface="Calibri"/>
              </a:rPr>
              <a:t>SAK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Entitas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Privat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45769" y="5642609"/>
            <a:ext cx="3572510" cy="659130"/>
          </a:xfrm>
          <a:custGeom>
            <a:avLst/>
            <a:gdLst/>
            <a:ahLst/>
            <a:cxnLst/>
            <a:rect l="l" t="t" r="r" b="b"/>
            <a:pathLst>
              <a:path w="3572510" h="659129">
                <a:moveTo>
                  <a:pt x="3462654" y="0"/>
                </a:moveTo>
                <a:lnTo>
                  <a:pt x="109854" y="0"/>
                </a:lnTo>
                <a:lnTo>
                  <a:pt x="67095" y="8633"/>
                </a:lnTo>
                <a:lnTo>
                  <a:pt x="32177" y="32177"/>
                </a:lnTo>
                <a:lnTo>
                  <a:pt x="8633" y="67095"/>
                </a:lnTo>
                <a:lnTo>
                  <a:pt x="0" y="109854"/>
                </a:lnTo>
                <a:lnTo>
                  <a:pt x="0" y="549274"/>
                </a:lnTo>
                <a:lnTo>
                  <a:pt x="8633" y="592034"/>
                </a:lnTo>
                <a:lnTo>
                  <a:pt x="32177" y="626952"/>
                </a:lnTo>
                <a:lnTo>
                  <a:pt x="67095" y="650496"/>
                </a:lnTo>
                <a:lnTo>
                  <a:pt x="109854" y="659129"/>
                </a:lnTo>
                <a:lnTo>
                  <a:pt x="3462654" y="659129"/>
                </a:lnTo>
                <a:lnTo>
                  <a:pt x="3505430" y="650496"/>
                </a:lnTo>
                <a:lnTo>
                  <a:pt x="3540347" y="626952"/>
                </a:lnTo>
                <a:lnTo>
                  <a:pt x="3563881" y="592034"/>
                </a:lnTo>
                <a:lnTo>
                  <a:pt x="3572509" y="549274"/>
                </a:lnTo>
                <a:lnTo>
                  <a:pt x="3572509" y="109854"/>
                </a:lnTo>
                <a:lnTo>
                  <a:pt x="3563881" y="67095"/>
                </a:lnTo>
                <a:lnTo>
                  <a:pt x="3540347" y="32177"/>
                </a:lnTo>
                <a:lnTo>
                  <a:pt x="3505430" y="8633"/>
                </a:lnTo>
                <a:lnTo>
                  <a:pt x="3462654" y="0"/>
                </a:lnTo>
                <a:close/>
              </a:path>
            </a:pathLst>
          </a:custGeom>
          <a:solidFill>
            <a:srgbClr val="DAE2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942022" y="5758815"/>
            <a:ext cx="25800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SAK</a:t>
            </a:r>
            <a:r>
              <a:rPr sz="2400" b="1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001F5F"/>
                </a:solidFill>
                <a:latin typeface="Calibri"/>
                <a:cs typeface="Calibri"/>
              </a:rPr>
              <a:t>ENTITAS</a:t>
            </a:r>
            <a:r>
              <a:rPr sz="2400" b="1" spc="-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40" dirty="0">
                <a:solidFill>
                  <a:srgbClr val="001F5F"/>
                </a:solidFill>
                <a:latin typeface="Calibri"/>
                <a:cs typeface="Calibri"/>
              </a:rPr>
              <a:t>PRIVAT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624330" y="4701540"/>
            <a:ext cx="764540" cy="941069"/>
          </a:xfrm>
          <a:custGeom>
            <a:avLst/>
            <a:gdLst/>
            <a:ahLst/>
            <a:cxnLst/>
            <a:rect l="l" t="t" r="r" b="b"/>
            <a:pathLst>
              <a:path w="764539" h="941070">
                <a:moveTo>
                  <a:pt x="573405" y="0"/>
                </a:moveTo>
                <a:lnTo>
                  <a:pt x="191134" y="0"/>
                </a:lnTo>
                <a:lnTo>
                  <a:pt x="191134" y="558800"/>
                </a:lnTo>
                <a:lnTo>
                  <a:pt x="0" y="558800"/>
                </a:lnTo>
                <a:lnTo>
                  <a:pt x="382269" y="941070"/>
                </a:lnTo>
                <a:lnTo>
                  <a:pt x="764539" y="558800"/>
                </a:lnTo>
                <a:lnTo>
                  <a:pt x="573405" y="558800"/>
                </a:lnTo>
                <a:lnTo>
                  <a:pt x="573405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45769" y="2127250"/>
            <a:ext cx="3185160" cy="1132840"/>
          </a:xfrm>
          <a:custGeom>
            <a:avLst/>
            <a:gdLst/>
            <a:ahLst/>
            <a:cxnLst/>
            <a:rect l="l" t="t" r="r" b="b"/>
            <a:pathLst>
              <a:path w="3185160" h="1132839">
                <a:moveTo>
                  <a:pt x="2996310" y="0"/>
                </a:moveTo>
                <a:lnTo>
                  <a:pt x="188810" y="0"/>
                </a:lnTo>
                <a:lnTo>
                  <a:pt x="138616" y="6748"/>
                </a:lnTo>
                <a:lnTo>
                  <a:pt x="93513" y="25790"/>
                </a:lnTo>
                <a:lnTo>
                  <a:pt x="55300" y="55324"/>
                </a:lnTo>
                <a:lnTo>
                  <a:pt x="25777" y="93547"/>
                </a:lnTo>
                <a:lnTo>
                  <a:pt x="6744" y="138656"/>
                </a:lnTo>
                <a:lnTo>
                  <a:pt x="0" y="188849"/>
                </a:lnTo>
                <a:lnTo>
                  <a:pt x="0" y="943990"/>
                </a:lnTo>
                <a:lnTo>
                  <a:pt x="6744" y="994183"/>
                </a:lnTo>
                <a:lnTo>
                  <a:pt x="25777" y="1039292"/>
                </a:lnTo>
                <a:lnTo>
                  <a:pt x="55300" y="1077515"/>
                </a:lnTo>
                <a:lnTo>
                  <a:pt x="93513" y="1107049"/>
                </a:lnTo>
                <a:lnTo>
                  <a:pt x="138616" y="1126091"/>
                </a:lnTo>
                <a:lnTo>
                  <a:pt x="188810" y="1132839"/>
                </a:lnTo>
                <a:lnTo>
                  <a:pt x="2996310" y="1132839"/>
                </a:lnTo>
                <a:lnTo>
                  <a:pt x="3046503" y="1126091"/>
                </a:lnTo>
                <a:lnTo>
                  <a:pt x="3091612" y="1107049"/>
                </a:lnTo>
                <a:lnTo>
                  <a:pt x="3129835" y="1077515"/>
                </a:lnTo>
                <a:lnTo>
                  <a:pt x="3159369" y="1039292"/>
                </a:lnTo>
                <a:lnTo>
                  <a:pt x="3178411" y="994183"/>
                </a:lnTo>
                <a:lnTo>
                  <a:pt x="3185160" y="943990"/>
                </a:lnTo>
                <a:lnTo>
                  <a:pt x="3185160" y="188849"/>
                </a:lnTo>
                <a:lnTo>
                  <a:pt x="3178411" y="138656"/>
                </a:lnTo>
                <a:lnTo>
                  <a:pt x="3159369" y="93547"/>
                </a:lnTo>
                <a:lnTo>
                  <a:pt x="3129835" y="55324"/>
                </a:lnTo>
                <a:lnTo>
                  <a:pt x="3091612" y="25790"/>
                </a:lnTo>
                <a:lnTo>
                  <a:pt x="3046503" y="6748"/>
                </a:lnTo>
                <a:lnTo>
                  <a:pt x="2996310" y="0"/>
                </a:lnTo>
                <a:close/>
              </a:path>
            </a:pathLst>
          </a:custGeom>
          <a:solidFill>
            <a:srgbClr val="DAE2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191577" y="2113216"/>
            <a:ext cx="1694814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Entitas</a:t>
            </a:r>
            <a:r>
              <a:rPr sz="2400" spc="-114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privat</a:t>
            </a:r>
            <a:endParaRPr sz="2400">
              <a:latin typeface="Calibri"/>
              <a:cs typeface="Calibri"/>
            </a:endParaRPr>
          </a:p>
          <a:p>
            <a:pPr marL="12700" marR="5080" indent="694690">
              <a:lnSpc>
                <a:spcPct val="100000"/>
              </a:lnSpc>
              <a:spcBef>
                <a:spcPts val="5"/>
              </a:spcBef>
            </a:pPr>
            <a:r>
              <a:rPr sz="2400" spc="-25" dirty="0">
                <a:solidFill>
                  <a:srgbClr val="001F5F"/>
                </a:solidFill>
                <a:latin typeface="Calibri"/>
                <a:cs typeface="Calibri"/>
              </a:rPr>
              <a:t>Vs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Entitas</a:t>
            </a:r>
            <a:r>
              <a:rPr sz="2400" spc="-10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publik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45769" y="3474720"/>
            <a:ext cx="3200400" cy="1134110"/>
          </a:xfrm>
          <a:custGeom>
            <a:avLst/>
            <a:gdLst/>
            <a:ahLst/>
            <a:cxnLst/>
            <a:rect l="l" t="t" r="r" b="b"/>
            <a:pathLst>
              <a:path w="3200400" h="1134110">
                <a:moveTo>
                  <a:pt x="3011424" y="0"/>
                </a:moveTo>
                <a:lnTo>
                  <a:pt x="189026" y="0"/>
                </a:lnTo>
                <a:lnTo>
                  <a:pt x="138776" y="6748"/>
                </a:lnTo>
                <a:lnTo>
                  <a:pt x="93622" y="25795"/>
                </a:lnTo>
                <a:lnTo>
                  <a:pt x="55365" y="55340"/>
                </a:lnTo>
                <a:lnTo>
                  <a:pt x="25808" y="93584"/>
                </a:lnTo>
                <a:lnTo>
                  <a:pt x="6752" y="138729"/>
                </a:lnTo>
                <a:lnTo>
                  <a:pt x="0" y="188975"/>
                </a:lnTo>
                <a:lnTo>
                  <a:pt x="0" y="945133"/>
                </a:lnTo>
                <a:lnTo>
                  <a:pt x="6752" y="995380"/>
                </a:lnTo>
                <a:lnTo>
                  <a:pt x="25808" y="1040525"/>
                </a:lnTo>
                <a:lnTo>
                  <a:pt x="55365" y="1078769"/>
                </a:lnTo>
                <a:lnTo>
                  <a:pt x="93622" y="1108314"/>
                </a:lnTo>
                <a:lnTo>
                  <a:pt x="138776" y="1127361"/>
                </a:lnTo>
                <a:lnTo>
                  <a:pt x="189026" y="1134109"/>
                </a:lnTo>
                <a:lnTo>
                  <a:pt x="3011424" y="1134109"/>
                </a:lnTo>
                <a:lnTo>
                  <a:pt x="3061670" y="1127361"/>
                </a:lnTo>
                <a:lnTo>
                  <a:pt x="3106815" y="1108314"/>
                </a:lnTo>
                <a:lnTo>
                  <a:pt x="3145059" y="1078769"/>
                </a:lnTo>
                <a:lnTo>
                  <a:pt x="3174604" y="1040525"/>
                </a:lnTo>
                <a:lnTo>
                  <a:pt x="3193651" y="995380"/>
                </a:lnTo>
                <a:lnTo>
                  <a:pt x="3200400" y="945133"/>
                </a:lnTo>
                <a:lnTo>
                  <a:pt x="3200400" y="188975"/>
                </a:lnTo>
                <a:lnTo>
                  <a:pt x="3193651" y="138729"/>
                </a:lnTo>
                <a:lnTo>
                  <a:pt x="3174604" y="93584"/>
                </a:lnTo>
                <a:lnTo>
                  <a:pt x="3145059" y="55340"/>
                </a:lnTo>
                <a:lnTo>
                  <a:pt x="3106815" y="25795"/>
                </a:lnTo>
                <a:lnTo>
                  <a:pt x="3061670" y="6748"/>
                </a:lnTo>
                <a:lnTo>
                  <a:pt x="3011424" y="0"/>
                </a:lnTo>
                <a:close/>
              </a:path>
            </a:pathLst>
          </a:custGeom>
          <a:solidFill>
            <a:srgbClr val="DAE2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792797" y="3644900"/>
            <a:ext cx="25057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10260" marR="5080" indent="-79819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“tanpa</a:t>
            </a:r>
            <a:r>
              <a:rPr sz="2400" spc="-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akuntabilitas publik”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70230" y="3492500"/>
            <a:ext cx="2794000" cy="1115695"/>
          </a:xfrm>
          <a:custGeom>
            <a:avLst/>
            <a:gdLst/>
            <a:ahLst/>
            <a:cxnLst/>
            <a:rect l="l" t="t" r="r" b="b"/>
            <a:pathLst>
              <a:path w="2794000" h="1115695">
                <a:moveTo>
                  <a:pt x="0" y="1115314"/>
                </a:moveTo>
                <a:lnTo>
                  <a:pt x="2793872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9845040" y="6482715"/>
            <a:ext cx="171513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b="1" i="1" dirty="0">
                <a:solidFill>
                  <a:srgbClr val="001F5F"/>
                </a:solidFill>
                <a:latin typeface="Calibri"/>
                <a:cs typeface="Calibri"/>
              </a:rPr>
              <a:t>SAK</a:t>
            </a:r>
            <a:r>
              <a:rPr sz="1800" b="1" i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001F5F"/>
                </a:solidFill>
                <a:latin typeface="Calibri"/>
                <a:cs typeface="Calibri"/>
              </a:rPr>
              <a:t>Entitas</a:t>
            </a:r>
            <a:r>
              <a:rPr sz="1800" b="1" i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i="1" spc="-10" dirty="0">
                <a:solidFill>
                  <a:srgbClr val="001F5F"/>
                </a:solidFill>
                <a:latin typeface="Calibri"/>
                <a:cs typeface="Calibri"/>
              </a:rPr>
              <a:t>Privat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2E238E0-8BBE-4F99-80AC-88DD6A8F1E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75" y="1219199"/>
            <a:ext cx="11896725" cy="4532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9401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152CF2B-6F72-4B32-B18D-5ABAA70C3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36768"/>
            <a:ext cx="11963400" cy="548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0291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3133" rIns="0" bIns="0" rtlCol="0">
            <a:spAutoFit/>
          </a:bodyPr>
          <a:lstStyle/>
          <a:p>
            <a:pPr marL="257175">
              <a:lnSpc>
                <a:spcPct val="100000"/>
              </a:lnSpc>
              <a:spcBef>
                <a:spcPts val="100"/>
              </a:spcBef>
            </a:pPr>
            <a:r>
              <a:rPr i="0" dirty="0">
                <a:latin typeface="Calibri"/>
                <a:cs typeface="Calibri"/>
              </a:rPr>
              <a:t>BAB</a:t>
            </a:r>
            <a:r>
              <a:rPr i="0" spc="-65" dirty="0">
                <a:latin typeface="Calibri"/>
                <a:cs typeface="Calibri"/>
              </a:rPr>
              <a:t> </a:t>
            </a:r>
            <a:r>
              <a:rPr i="0" dirty="0">
                <a:latin typeface="Calibri"/>
                <a:cs typeface="Calibri"/>
              </a:rPr>
              <a:t>3</a:t>
            </a:r>
            <a:r>
              <a:rPr i="0" spc="-70" dirty="0">
                <a:latin typeface="Calibri"/>
                <a:cs typeface="Calibri"/>
              </a:rPr>
              <a:t> </a:t>
            </a:r>
            <a:r>
              <a:rPr spc="-10" dirty="0"/>
              <a:t>PENYAJIAN</a:t>
            </a:r>
            <a:r>
              <a:rPr spc="-80" dirty="0"/>
              <a:t> </a:t>
            </a:r>
            <a:r>
              <a:rPr dirty="0"/>
              <a:t>LAPORAN</a:t>
            </a:r>
            <a:r>
              <a:rPr spc="-80" dirty="0"/>
              <a:t> </a:t>
            </a:r>
            <a:r>
              <a:rPr spc="-10" dirty="0"/>
              <a:t>KEUANGAN</a:t>
            </a:r>
          </a:p>
        </p:txBody>
      </p:sp>
      <p:sp>
        <p:nvSpPr>
          <p:cNvPr id="4" name="object 4"/>
          <p:cNvSpPr/>
          <p:nvPr/>
        </p:nvSpPr>
        <p:spPr>
          <a:xfrm>
            <a:off x="356870" y="1262380"/>
            <a:ext cx="6553200" cy="5496560"/>
          </a:xfrm>
          <a:custGeom>
            <a:avLst/>
            <a:gdLst/>
            <a:ahLst/>
            <a:cxnLst/>
            <a:rect l="l" t="t" r="r" b="b"/>
            <a:pathLst>
              <a:path w="6553200" h="5496559">
                <a:moveTo>
                  <a:pt x="6553200" y="0"/>
                </a:moveTo>
                <a:lnTo>
                  <a:pt x="0" y="0"/>
                </a:lnTo>
                <a:lnTo>
                  <a:pt x="0" y="5496560"/>
                </a:lnTo>
                <a:lnTo>
                  <a:pt x="6553200" y="5496560"/>
                </a:lnTo>
                <a:lnTo>
                  <a:pt x="6553200" y="0"/>
                </a:lnTo>
                <a:close/>
              </a:path>
            </a:pathLst>
          </a:custGeom>
          <a:solidFill>
            <a:srgbClr val="C5D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5609" y="1330325"/>
            <a:ext cx="6261735" cy="5332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354965" algn="l"/>
              </a:tabLst>
            </a:pPr>
            <a:r>
              <a:rPr sz="2000" spc="-10" dirty="0">
                <a:solidFill>
                  <a:srgbClr val="385622"/>
                </a:solidFill>
                <a:latin typeface="Calibri"/>
                <a:cs typeface="Calibri"/>
              </a:rPr>
              <a:t>Penyajian</a:t>
            </a:r>
            <a:r>
              <a:rPr sz="2000" spc="-9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385622"/>
                </a:solidFill>
                <a:latin typeface="Calibri"/>
                <a:cs typeface="Calibri"/>
              </a:rPr>
              <a:t>wajar</a:t>
            </a:r>
            <a:endParaRPr sz="2000">
              <a:latin typeface="Calibri"/>
              <a:cs typeface="Calibri"/>
            </a:endParaRPr>
          </a:p>
          <a:p>
            <a:pPr marL="812800" marR="5080" lvl="1" indent="-342900">
              <a:lnSpc>
                <a:spcPct val="99700"/>
              </a:lnSpc>
              <a:spcBef>
                <a:spcPts val="25"/>
              </a:spcBef>
              <a:buFont typeface="Wingdings"/>
              <a:buChar char=""/>
              <a:tabLst>
                <a:tab pos="812800" algn="l"/>
              </a:tabLst>
            </a:pPr>
            <a:r>
              <a:rPr sz="1800" spc="-10" dirty="0">
                <a:solidFill>
                  <a:srgbClr val="385622"/>
                </a:solidFill>
                <a:latin typeface="Calibri"/>
                <a:cs typeface="Calibri"/>
              </a:rPr>
              <a:t>representasi</a:t>
            </a:r>
            <a:r>
              <a:rPr sz="1800" spc="-7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85622"/>
                </a:solidFill>
                <a:latin typeface="Calibri"/>
                <a:cs typeface="Calibri"/>
              </a:rPr>
              <a:t>tepat</a:t>
            </a:r>
            <a:r>
              <a:rPr sz="1800" spc="-5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85622"/>
                </a:solidFill>
                <a:latin typeface="Calibri"/>
                <a:cs typeface="Calibri"/>
              </a:rPr>
              <a:t>dampak</a:t>
            </a:r>
            <a:r>
              <a:rPr sz="1800" spc="-6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85622"/>
                </a:solidFill>
                <a:latin typeface="Calibri"/>
                <a:cs typeface="Calibri"/>
              </a:rPr>
              <a:t>transaksi,</a:t>
            </a:r>
            <a:r>
              <a:rPr sz="1800" spc="-6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85622"/>
                </a:solidFill>
                <a:latin typeface="Calibri"/>
                <a:cs typeface="Calibri"/>
              </a:rPr>
              <a:t>peristiwa</a:t>
            </a:r>
            <a:r>
              <a:rPr sz="1800" spc="-6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85622"/>
                </a:solidFill>
                <a:latin typeface="Calibri"/>
                <a:cs typeface="Calibri"/>
              </a:rPr>
              <a:t>dan</a:t>
            </a:r>
            <a:r>
              <a:rPr sz="1800" spc="-5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385622"/>
                </a:solidFill>
                <a:latin typeface="Calibri"/>
                <a:cs typeface="Calibri"/>
              </a:rPr>
              <a:t>kondisi </a:t>
            </a:r>
            <a:r>
              <a:rPr sz="1800" dirty="0">
                <a:solidFill>
                  <a:srgbClr val="385622"/>
                </a:solidFill>
                <a:latin typeface="Calibri"/>
                <a:cs typeface="Calibri"/>
              </a:rPr>
              <a:t>sesuai</a:t>
            </a:r>
            <a:r>
              <a:rPr sz="1800" spc="-4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85622"/>
                </a:solidFill>
                <a:latin typeface="Calibri"/>
                <a:cs typeface="Calibri"/>
              </a:rPr>
              <a:t>dengan</a:t>
            </a:r>
            <a:r>
              <a:rPr sz="1800" spc="-4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85622"/>
                </a:solidFill>
                <a:latin typeface="Calibri"/>
                <a:cs typeface="Calibri"/>
              </a:rPr>
              <a:t>definisi</a:t>
            </a:r>
            <a:r>
              <a:rPr sz="1800" spc="-4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85622"/>
                </a:solidFill>
                <a:latin typeface="Calibri"/>
                <a:cs typeface="Calibri"/>
              </a:rPr>
              <a:t>dan</a:t>
            </a:r>
            <a:r>
              <a:rPr sz="1800" spc="-4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85622"/>
                </a:solidFill>
                <a:latin typeface="Calibri"/>
                <a:cs typeface="Calibri"/>
              </a:rPr>
              <a:t>kriteria</a:t>
            </a:r>
            <a:r>
              <a:rPr sz="1800" spc="-5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385622"/>
                </a:solidFill>
                <a:latin typeface="Calibri"/>
                <a:cs typeface="Calibri"/>
              </a:rPr>
              <a:t>pengakuan</a:t>
            </a:r>
            <a:r>
              <a:rPr sz="1800" spc="-5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385622"/>
                </a:solidFill>
                <a:latin typeface="Calibri"/>
                <a:cs typeface="Calibri"/>
              </a:rPr>
              <a:t>aset, </a:t>
            </a:r>
            <a:r>
              <a:rPr sz="1800" dirty="0">
                <a:solidFill>
                  <a:srgbClr val="385622"/>
                </a:solidFill>
                <a:latin typeface="Calibri"/>
                <a:cs typeface="Calibri"/>
              </a:rPr>
              <a:t>liabilitas,</a:t>
            </a:r>
            <a:r>
              <a:rPr sz="1800" spc="-5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85622"/>
                </a:solidFill>
                <a:latin typeface="Calibri"/>
                <a:cs typeface="Calibri"/>
              </a:rPr>
              <a:t>penghasilan</a:t>
            </a:r>
            <a:r>
              <a:rPr sz="1800" spc="-5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85622"/>
                </a:solidFill>
                <a:latin typeface="Calibri"/>
                <a:cs typeface="Calibri"/>
              </a:rPr>
              <a:t>dan</a:t>
            </a:r>
            <a:r>
              <a:rPr sz="1800" spc="-5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85622"/>
                </a:solidFill>
                <a:latin typeface="Calibri"/>
                <a:cs typeface="Calibri"/>
              </a:rPr>
              <a:t>beban,</a:t>
            </a:r>
            <a:r>
              <a:rPr sz="1800" spc="-5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85622"/>
                </a:solidFill>
                <a:latin typeface="Calibri"/>
                <a:cs typeface="Calibri"/>
              </a:rPr>
              <a:t>dengan</a:t>
            </a:r>
            <a:r>
              <a:rPr sz="1800" spc="-6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385622"/>
                </a:solidFill>
                <a:latin typeface="Calibri"/>
                <a:cs typeface="Calibri"/>
              </a:rPr>
              <a:t>pengungkapan </a:t>
            </a:r>
            <a:r>
              <a:rPr sz="1800" dirty="0">
                <a:solidFill>
                  <a:srgbClr val="385622"/>
                </a:solidFill>
                <a:latin typeface="Calibri"/>
                <a:cs typeface="Calibri"/>
              </a:rPr>
              <a:t>tambahan</a:t>
            </a:r>
            <a:r>
              <a:rPr sz="1800" spc="-4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85622"/>
                </a:solidFill>
                <a:latin typeface="Calibri"/>
                <a:cs typeface="Calibri"/>
              </a:rPr>
              <a:t>(jika</a:t>
            </a:r>
            <a:r>
              <a:rPr sz="1800" spc="-6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385622"/>
                </a:solidFill>
                <a:latin typeface="Calibri"/>
                <a:cs typeface="Calibri"/>
              </a:rPr>
              <a:t>diperlukan</a:t>
            </a:r>
            <a:r>
              <a:rPr sz="2000" spc="-10" dirty="0">
                <a:solidFill>
                  <a:srgbClr val="385622"/>
                </a:solidFill>
                <a:latin typeface="Calibri"/>
                <a:cs typeface="Calibri"/>
              </a:rPr>
              <a:t>)</a:t>
            </a:r>
            <a:endParaRPr sz="2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Wingdings"/>
              <a:buChar char=""/>
              <a:tabLst>
                <a:tab pos="354965" algn="l"/>
              </a:tabLst>
            </a:pPr>
            <a:r>
              <a:rPr sz="2000" spc="-10" dirty="0">
                <a:solidFill>
                  <a:srgbClr val="385622"/>
                </a:solidFill>
                <a:latin typeface="Calibri"/>
                <a:cs typeface="Calibri"/>
              </a:rPr>
              <a:t>Kepatuhan</a:t>
            </a:r>
            <a:r>
              <a:rPr sz="2000" spc="-7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385622"/>
                </a:solidFill>
                <a:latin typeface="Calibri"/>
                <a:cs typeface="Calibri"/>
              </a:rPr>
              <a:t>terhadap</a:t>
            </a:r>
            <a:r>
              <a:rPr sz="2000" spc="-6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385622"/>
                </a:solidFill>
                <a:latin typeface="Calibri"/>
                <a:cs typeface="Calibri"/>
              </a:rPr>
              <a:t>SAK</a:t>
            </a:r>
            <a:r>
              <a:rPr sz="2000" spc="-8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385622"/>
                </a:solidFill>
                <a:latin typeface="Calibri"/>
                <a:cs typeface="Calibri"/>
              </a:rPr>
              <a:t>Entitas</a:t>
            </a:r>
            <a:r>
              <a:rPr sz="2000" spc="-5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385622"/>
                </a:solidFill>
                <a:latin typeface="Calibri"/>
                <a:cs typeface="Calibri"/>
              </a:rPr>
              <a:t>Privat</a:t>
            </a:r>
            <a:endParaRPr sz="2000">
              <a:latin typeface="Calibri"/>
              <a:cs typeface="Calibri"/>
            </a:endParaRPr>
          </a:p>
          <a:p>
            <a:pPr marL="812165" lvl="1" indent="-342265">
              <a:lnSpc>
                <a:spcPts val="2150"/>
              </a:lnSpc>
              <a:spcBef>
                <a:spcPts val="20"/>
              </a:spcBef>
              <a:buFont typeface="Wingdings"/>
              <a:buChar char=""/>
              <a:tabLst>
                <a:tab pos="812165" algn="l"/>
              </a:tabLst>
            </a:pPr>
            <a:r>
              <a:rPr sz="1800" spc="-10" dirty="0">
                <a:solidFill>
                  <a:srgbClr val="385622"/>
                </a:solidFill>
                <a:latin typeface="Calibri"/>
                <a:cs typeface="Calibri"/>
              </a:rPr>
              <a:t>pernyataan</a:t>
            </a:r>
            <a:r>
              <a:rPr sz="1800" spc="-6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385622"/>
                </a:solidFill>
                <a:latin typeface="Calibri"/>
                <a:cs typeface="Calibri"/>
              </a:rPr>
              <a:t>kepatuhan</a:t>
            </a:r>
            <a:r>
              <a:rPr sz="1800" spc="-6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85622"/>
                </a:solidFill>
                <a:latin typeface="Calibri"/>
                <a:cs typeface="Calibri"/>
              </a:rPr>
              <a:t>secara</a:t>
            </a:r>
            <a:r>
              <a:rPr sz="1800" spc="-5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85622"/>
                </a:solidFill>
                <a:latin typeface="Calibri"/>
                <a:cs typeface="Calibri"/>
              </a:rPr>
              <a:t>eksplisit</a:t>
            </a:r>
            <a:r>
              <a:rPr sz="1800" spc="-7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85622"/>
                </a:solidFill>
                <a:latin typeface="Calibri"/>
                <a:cs typeface="Calibri"/>
              </a:rPr>
              <a:t>dan</a:t>
            </a:r>
            <a:r>
              <a:rPr sz="1800" spc="-5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85622"/>
                </a:solidFill>
                <a:latin typeface="Calibri"/>
                <a:cs typeface="Calibri"/>
              </a:rPr>
              <a:t>tanpa</a:t>
            </a:r>
            <a:r>
              <a:rPr sz="1800" spc="-7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385622"/>
                </a:solidFill>
                <a:latin typeface="Calibri"/>
                <a:cs typeface="Calibri"/>
              </a:rPr>
              <a:t>kecuali</a:t>
            </a:r>
            <a:endParaRPr sz="1800">
              <a:latin typeface="Calibri"/>
              <a:cs typeface="Calibri"/>
            </a:endParaRPr>
          </a:p>
          <a:p>
            <a:pPr marL="354965" indent="-342265">
              <a:lnSpc>
                <a:spcPts val="2390"/>
              </a:lnSpc>
              <a:buFont typeface="Wingdings"/>
              <a:buChar char=""/>
              <a:tabLst>
                <a:tab pos="354965" algn="l"/>
              </a:tabLst>
            </a:pPr>
            <a:r>
              <a:rPr sz="2000" spc="-10" dirty="0">
                <a:solidFill>
                  <a:srgbClr val="385622"/>
                </a:solidFill>
                <a:latin typeface="Calibri"/>
                <a:cs typeface="Calibri"/>
              </a:rPr>
              <a:t>Kelangsungan </a:t>
            </a:r>
            <a:r>
              <a:rPr sz="2000" spc="-20" dirty="0">
                <a:solidFill>
                  <a:srgbClr val="385622"/>
                </a:solidFill>
                <a:latin typeface="Calibri"/>
                <a:cs typeface="Calibri"/>
              </a:rPr>
              <a:t>usaha</a:t>
            </a:r>
            <a:endParaRPr sz="2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Wingdings"/>
              <a:buChar char=""/>
              <a:tabLst>
                <a:tab pos="354965" algn="l"/>
              </a:tabLst>
            </a:pPr>
            <a:r>
              <a:rPr sz="2000" spc="-10" dirty="0">
                <a:solidFill>
                  <a:srgbClr val="385622"/>
                </a:solidFill>
                <a:latin typeface="Calibri"/>
                <a:cs typeface="Calibri"/>
              </a:rPr>
              <a:t>Frekuensi</a:t>
            </a:r>
            <a:r>
              <a:rPr sz="2000" spc="-2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385622"/>
                </a:solidFill>
                <a:latin typeface="Calibri"/>
                <a:cs typeface="Calibri"/>
              </a:rPr>
              <a:t>pelaporan</a:t>
            </a:r>
            <a:endParaRPr sz="2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Wingdings"/>
              <a:buChar char=""/>
              <a:tabLst>
                <a:tab pos="354965" algn="l"/>
              </a:tabLst>
            </a:pPr>
            <a:r>
              <a:rPr sz="2000" spc="-10" dirty="0">
                <a:solidFill>
                  <a:srgbClr val="385622"/>
                </a:solidFill>
                <a:latin typeface="Calibri"/>
                <a:cs typeface="Calibri"/>
              </a:rPr>
              <a:t>Konsistensi</a:t>
            </a:r>
            <a:r>
              <a:rPr sz="2000" spc="-3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385622"/>
                </a:solidFill>
                <a:latin typeface="Calibri"/>
                <a:cs typeface="Calibri"/>
              </a:rPr>
              <a:t>penyajian</a:t>
            </a:r>
            <a:endParaRPr sz="2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Wingdings"/>
              <a:buChar char=""/>
              <a:tabLst>
                <a:tab pos="354965" algn="l"/>
              </a:tabLst>
            </a:pPr>
            <a:r>
              <a:rPr sz="2000" spc="-10" dirty="0">
                <a:solidFill>
                  <a:srgbClr val="385622"/>
                </a:solidFill>
                <a:latin typeface="Calibri"/>
                <a:cs typeface="Calibri"/>
              </a:rPr>
              <a:t>Informasi</a:t>
            </a:r>
            <a:r>
              <a:rPr sz="2000" spc="-3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385622"/>
                </a:solidFill>
                <a:latin typeface="Calibri"/>
                <a:cs typeface="Calibri"/>
              </a:rPr>
              <a:t>komparatif</a:t>
            </a:r>
            <a:endParaRPr sz="2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Wingdings"/>
              <a:buChar char=""/>
              <a:tabLst>
                <a:tab pos="354965" algn="l"/>
              </a:tabLst>
            </a:pPr>
            <a:r>
              <a:rPr sz="2000" spc="-10" dirty="0">
                <a:solidFill>
                  <a:srgbClr val="385622"/>
                </a:solidFill>
                <a:latin typeface="Calibri"/>
                <a:cs typeface="Calibri"/>
              </a:rPr>
              <a:t>Materialitas</a:t>
            </a:r>
            <a:r>
              <a:rPr sz="2000" spc="-1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385622"/>
                </a:solidFill>
                <a:latin typeface="Calibri"/>
                <a:cs typeface="Calibri"/>
              </a:rPr>
              <a:t>dan</a:t>
            </a:r>
            <a:r>
              <a:rPr sz="2000" spc="-4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385622"/>
                </a:solidFill>
                <a:latin typeface="Calibri"/>
                <a:cs typeface="Calibri"/>
              </a:rPr>
              <a:t>agregasi</a:t>
            </a:r>
            <a:endParaRPr sz="2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Wingdings"/>
              <a:buChar char=""/>
              <a:tabLst>
                <a:tab pos="354965" algn="l"/>
              </a:tabLst>
            </a:pPr>
            <a:r>
              <a:rPr sz="2000" dirty="0">
                <a:solidFill>
                  <a:srgbClr val="385622"/>
                </a:solidFill>
                <a:latin typeface="Calibri"/>
                <a:cs typeface="Calibri"/>
              </a:rPr>
              <a:t>Laporan</a:t>
            </a:r>
            <a:r>
              <a:rPr sz="2000" spc="-8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385622"/>
                </a:solidFill>
                <a:latin typeface="Calibri"/>
                <a:cs typeface="Calibri"/>
              </a:rPr>
              <a:t>keuangan</a:t>
            </a:r>
            <a:r>
              <a:rPr sz="2000" spc="-6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385622"/>
                </a:solidFill>
                <a:latin typeface="Calibri"/>
                <a:cs typeface="Calibri"/>
              </a:rPr>
              <a:t>lengkap</a:t>
            </a:r>
            <a:endParaRPr sz="2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Font typeface="Wingdings"/>
              <a:buChar char=""/>
              <a:tabLst>
                <a:tab pos="354965" algn="l"/>
              </a:tabLst>
            </a:pPr>
            <a:r>
              <a:rPr sz="2000" dirty="0">
                <a:solidFill>
                  <a:srgbClr val="385622"/>
                </a:solidFill>
                <a:latin typeface="Calibri"/>
                <a:cs typeface="Calibri"/>
              </a:rPr>
              <a:t>Identifikasi</a:t>
            </a:r>
            <a:r>
              <a:rPr sz="2000" spc="-9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385622"/>
                </a:solidFill>
                <a:latin typeface="Calibri"/>
                <a:cs typeface="Calibri"/>
              </a:rPr>
              <a:t>laporan</a:t>
            </a:r>
            <a:r>
              <a:rPr sz="2000" spc="-114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385622"/>
                </a:solidFill>
                <a:latin typeface="Calibri"/>
                <a:cs typeface="Calibri"/>
              </a:rPr>
              <a:t>keuangan</a:t>
            </a:r>
            <a:endParaRPr sz="2000">
              <a:latin typeface="Calibri"/>
              <a:cs typeface="Calibri"/>
            </a:endParaRPr>
          </a:p>
          <a:p>
            <a:pPr marL="355600" marR="569595" indent="-342900">
              <a:lnSpc>
                <a:spcPct val="100000"/>
              </a:lnSpc>
              <a:buFont typeface="Wingdings"/>
              <a:buChar char=""/>
              <a:tabLst>
                <a:tab pos="355600" algn="l"/>
              </a:tabLst>
            </a:pPr>
            <a:r>
              <a:rPr sz="2000" spc="-10" dirty="0">
                <a:solidFill>
                  <a:srgbClr val="385622"/>
                </a:solidFill>
                <a:latin typeface="Calibri"/>
                <a:cs typeface="Calibri"/>
              </a:rPr>
              <a:t>Penyajian</a:t>
            </a:r>
            <a:r>
              <a:rPr sz="2000" spc="-5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385622"/>
                </a:solidFill>
                <a:latin typeface="Calibri"/>
                <a:cs typeface="Calibri"/>
              </a:rPr>
              <a:t>informasi</a:t>
            </a:r>
            <a:r>
              <a:rPr sz="2000" spc="-3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385622"/>
                </a:solidFill>
                <a:latin typeface="Calibri"/>
                <a:cs typeface="Calibri"/>
              </a:rPr>
              <a:t>yang</a:t>
            </a:r>
            <a:r>
              <a:rPr sz="2000" spc="-6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385622"/>
                </a:solidFill>
                <a:latin typeface="Calibri"/>
                <a:cs typeface="Calibri"/>
              </a:rPr>
              <a:t>tidak</a:t>
            </a:r>
            <a:r>
              <a:rPr sz="2000" spc="-4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385622"/>
                </a:solidFill>
                <a:latin typeface="Calibri"/>
                <a:cs typeface="Calibri"/>
              </a:rPr>
              <a:t>disyaratkan</a:t>
            </a:r>
            <a:r>
              <a:rPr sz="2000" spc="-4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385622"/>
                </a:solidFill>
                <a:latin typeface="Calibri"/>
                <a:cs typeface="Calibri"/>
              </a:rPr>
              <a:t>oleh</a:t>
            </a:r>
            <a:r>
              <a:rPr sz="2000" spc="-4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385622"/>
                </a:solidFill>
                <a:latin typeface="Calibri"/>
                <a:cs typeface="Calibri"/>
              </a:rPr>
              <a:t>SAK </a:t>
            </a:r>
            <a:r>
              <a:rPr sz="2000" dirty="0">
                <a:solidFill>
                  <a:srgbClr val="385622"/>
                </a:solidFill>
                <a:latin typeface="Calibri"/>
                <a:cs typeface="Calibri"/>
              </a:rPr>
              <a:t>Entitas</a:t>
            </a:r>
            <a:r>
              <a:rPr sz="2000" spc="-8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385622"/>
                </a:solidFill>
                <a:latin typeface="Calibri"/>
                <a:cs typeface="Calibri"/>
              </a:rPr>
              <a:t>Privat</a:t>
            </a:r>
            <a:endParaRPr sz="2000">
              <a:latin typeface="Calibri"/>
              <a:cs typeface="Calibri"/>
            </a:endParaRPr>
          </a:p>
          <a:p>
            <a:pPr marL="812800" marR="492759" lvl="1" indent="-342900">
              <a:lnSpc>
                <a:spcPct val="100000"/>
              </a:lnSpc>
              <a:spcBef>
                <a:spcPts val="25"/>
              </a:spcBef>
              <a:buFont typeface="Wingdings"/>
              <a:buChar char=""/>
              <a:tabLst>
                <a:tab pos="812800" algn="l"/>
              </a:tabLst>
            </a:pPr>
            <a:r>
              <a:rPr sz="1800" dirty="0">
                <a:solidFill>
                  <a:srgbClr val="385622"/>
                </a:solidFill>
                <a:latin typeface="Calibri"/>
                <a:cs typeface="Calibri"/>
              </a:rPr>
              <a:t>informasi</a:t>
            </a:r>
            <a:r>
              <a:rPr sz="1800" spc="-6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85622"/>
                </a:solidFill>
                <a:latin typeface="Calibri"/>
                <a:cs typeface="Calibri"/>
              </a:rPr>
              <a:t>segmen,</a:t>
            </a:r>
            <a:r>
              <a:rPr sz="1800" spc="-5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85622"/>
                </a:solidFill>
                <a:latin typeface="Calibri"/>
                <a:cs typeface="Calibri"/>
              </a:rPr>
              <a:t>laba</a:t>
            </a:r>
            <a:r>
              <a:rPr sz="1800" spc="-4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85622"/>
                </a:solidFill>
                <a:latin typeface="Calibri"/>
                <a:cs typeface="Calibri"/>
              </a:rPr>
              <a:t>per</a:t>
            </a:r>
            <a:r>
              <a:rPr sz="1800" spc="-5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85622"/>
                </a:solidFill>
                <a:latin typeface="Calibri"/>
                <a:cs typeface="Calibri"/>
              </a:rPr>
              <a:t>saham,</a:t>
            </a:r>
            <a:r>
              <a:rPr sz="1800" spc="-4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85622"/>
                </a:solidFill>
                <a:latin typeface="Calibri"/>
                <a:cs typeface="Calibri"/>
              </a:rPr>
              <a:t>laporan</a:t>
            </a:r>
            <a:r>
              <a:rPr sz="1800" spc="-5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385622"/>
                </a:solidFill>
                <a:latin typeface="Calibri"/>
                <a:cs typeface="Calibri"/>
              </a:rPr>
              <a:t>keuangan interim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697732" y="1687702"/>
            <a:ext cx="3686810" cy="3395979"/>
          </a:xfrm>
          <a:custGeom>
            <a:avLst/>
            <a:gdLst/>
            <a:ahLst/>
            <a:cxnLst/>
            <a:rect l="l" t="t" r="r" b="b"/>
            <a:pathLst>
              <a:path w="3686809" h="3395979">
                <a:moveTo>
                  <a:pt x="3686556" y="0"/>
                </a:moveTo>
                <a:lnTo>
                  <a:pt x="0" y="3395726"/>
                </a:lnTo>
              </a:path>
            </a:pathLst>
          </a:custGeom>
          <a:ln w="25400">
            <a:solidFill>
              <a:srgbClr val="38562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371080" y="1723389"/>
            <a:ext cx="4464050" cy="3987800"/>
          </a:xfrm>
          <a:prstGeom prst="rect">
            <a:avLst/>
          </a:prstGeom>
          <a:solidFill>
            <a:srgbClr val="538235"/>
          </a:solidFill>
          <a:ln w="25400">
            <a:solidFill>
              <a:srgbClr val="385622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434975" indent="-342900">
              <a:lnSpc>
                <a:spcPts val="2375"/>
              </a:lnSpc>
              <a:buAutoNum type="alphaLcPeriod"/>
              <a:tabLst>
                <a:tab pos="434975" algn="l"/>
              </a:tabLs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Laporan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posisi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keuangan</a:t>
            </a:r>
            <a:endParaRPr sz="2000">
              <a:latin typeface="Calibri"/>
              <a:cs typeface="Calibri"/>
            </a:endParaRPr>
          </a:p>
          <a:p>
            <a:pPr marL="434975" marR="357505" indent="-342900">
              <a:lnSpc>
                <a:spcPct val="100000"/>
              </a:lnSpc>
              <a:buAutoNum type="alphaLcPeriod"/>
              <a:tabLst>
                <a:tab pos="434975" algn="l"/>
              </a:tabLs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Salah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satu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dari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(i)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satu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laporan penghasilan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komprehensif,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atau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(ii)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dua</a:t>
            </a:r>
            <a:r>
              <a:rPr sz="20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laporan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yakni</a:t>
            </a:r>
            <a:r>
              <a:rPr sz="20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satu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laporan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laba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rugi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satu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laporan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penghasilan komprehensif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yang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terpisah</a:t>
            </a:r>
            <a:endParaRPr sz="2000">
              <a:latin typeface="Calibri"/>
              <a:cs typeface="Calibri"/>
            </a:endParaRPr>
          </a:p>
          <a:p>
            <a:pPr marL="434975" indent="-342900">
              <a:lnSpc>
                <a:spcPct val="100000"/>
              </a:lnSpc>
              <a:buAutoNum type="alphaLcPeriod"/>
              <a:tabLst>
                <a:tab pos="434975" algn="l"/>
              </a:tabLs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Laporan</a:t>
            </a:r>
            <a:r>
              <a:rPr sz="20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perubahan</a:t>
            </a:r>
            <a:r>
              <a:rPr sz="20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ekuitas</a:t>
            </a:r>
            <a:endParaRPr sz="2000">
              <a:latin typeface="Calibri"/>
              <a:cs typeface="Calibri"/>
            </a:endParaRPr>
          </a:p>
          <a:p>
            <a:pPr marL="434975" indent="-342900">
              <a:lnSpc>
                <a:spcPct val="100000"/>
              </a:lnSpc>
              <a:buAutoNum type="alphaLcPeriod"/>
              <a:tabLst>
                <a:tab pos="434975" algn="l"/>
              </a:tabLst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Laporan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arus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kas</a:t>
            </a:r>
            <a:endParaRPr sz="2000">
              <a:latin typeface="Calibri"/>
              <a:cs typeface="Calibri"/>
            </a:endParaRPr>
          </a:p>
          <a:p>
            <a:pPr marL="434975" indent="-342900">
              <a:lnSpc>
                <a:spcPct val="100000"/>
              </a:lnSpc>
              <a:buAutoNum type="alphaLcPeriod"/>
              <a:tabLst>
                <a:tab pos="434975" algn="l"/>
              </a:tabLst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Catatan</a:t>
            </a:r>
            <a:r>
              <a:rPr sz="20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atas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LK</a:t>
            </a:r>
            <a:endParaRPr sz="2000">
              <a:latin typeface="Calibri"/>
              <a:cs typeface="Calibri"/>
            </a:endParaRPr>
          </a:p>
          <a:p>
            <a:pPr marL="92075" marR="195580">
              <a:lnSpc>
                <a:spcPct val="100000"/>
              </a:lnSpc>
              <a:spcBef>
                <a:spcPts val="2405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Disajikan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komparatif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(dua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periode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setiap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laporan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catatan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atas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LK</a:t>
            </a:r>
            <a:r>
              <a:rPr sz="20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terkait)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371715" y="5774054"/>
            <a:ext cx="2216150" cy="369570"/>
          </a:xfrm>
          <a:custGeom>
            <a:avLst/>
            <a:gdLst/>
            <a:ahLst/>
            <a:cxnLst/>
            <a:rect l="l" t="t" r="r" b="b"/>
            <a:pathLst>
              <a:path w="2216150" h="369570">
                <a:moveTo>
                  <a:pt x="0" y="61595"/>
                </a:moveTo>
                <a:lnTo>
                  <a:pt x="4837" y="37617"/>
                </a:lnTo>
                <a:lnTo>
                  <a:pt x="18033" y="18038"/>
                </a:lnTo>
                <a:lnTo>
                  <a:pt x="37611" y="4839"/>
                </a:lnTo>
                <a:lnTo>
                  <a:pt x="61594" y="0"/>
                </a:lnTo>
                <a:lnTo>
                  <a:pt x="2154554" y="0"/>
                </a:lnTo>
                <a:lnTo>
                  <a:pt x="2178538" y="4839"/>
                </a:lnTo>
                <a:lnTo>
                  <a:pt x="2198116" y="18038"/>
                </a:lnTo>
                <a:lnTo>
                  <a:pt x="2211312" y="37617"/>
                </a:lnTo>
                <a:lnTo>
                  <a:pt x="2216150" y="61595"/>
                </a:lnTo>
                <a:lnTo>
                  <a:pt x="2216150" y="307975"/>
                </a:lnTo>
                <a:lnTo>
                  <a:pt x="2211312" y="331952"/>
                </a:lnTo>
                <a:lnTo>
                  <a:pt x="2198116" y="351531"/>
                </a:lnTo>
                <a:lnTo>
                  <a:pt x="2178538" y="364730"/>
                </a:lnTo>
                <a:lnTo>
                  <a:pt x="2154554" y="369570"/>
                </a:lnTo>
                <a:lnTo>
                  <a:pt x="61594" y="369570"/>
                </a:lnTo>
                <a:lnTo>
                  <a:pt x="37611" y="364730"/>
                </a:lnTo>
                <a:lnTo>
                  <a:pt x="18033" y="351531"/>
                </a:lnTo>
                <a:lnTo>
                  <a:pt x="4837" y="331952"/>
                </a:lnTo>
                <a:lnTo>
                  <a:pt x="0" y="307975"/>
                </a:lnTo>
                <a:lnTo>
                  <a:pt x="0" y="61595"/>
                </a:lnTo>
                <a:close/>
              </a:path>
            </a:pathLst>
          </a:custGeom>
          <a:ln w="31750">
            <a:solidFill>
              <a:srgbClr val="38562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468869" y="5812154"/>
            <a:ext cx="193357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Calibri"/>
                <a:cs typeface="Calibri"/>
              </a:rPr>
              <a:t>LK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=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Laporan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Keuangan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871075" y="6651704"/>
            <a:ext cx="1715770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b="1" i="1" dirty="0">
                <a:solidFill>
                  <a:srgbClr val="001F5F"/>
                </a:solidFill>
                <a:latin typeface="Calibri"/>
                <a:cs typeface="Calibri"/>
              </a:rPr>
              <a:t>SAK</a:t>
            </a:r>
            <a:r>
              <a:rPr sz="1800" b="1" i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001F5F"/>
                </a:solidFill>
                <a:latin typeface="Calibri"/>
                <a:cs typeface="Calibri"/>
              </a:rPr>
              <a:t>Entitas</a:t>
            </a:r>
            <a:r>
              <a:rPr sz="1800" b="1" i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i="1" spc="-10" dirty="0">
                <a:solidFill>
                  <a:srgbClr val="001F5F"/>
                </a:solidFill>
                <a:latin typeface="Calibri"/>
                <a:cs typeface="Calibri"/>
              </a:rPr>
              <a:t>Privat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65878" y="5327903"/>
            <a:ext cx="7197090" cy="1263650"/>
          </a:xfrm>
          <a:custGeom>
            <a:avLst/>
            <a:gdLst/>
            <a:ahLst/>
            <a:cxnLst/>
            <a:rect l="l" t="t" r="r" b="b"/>
            <a:pathLst>
              <a:path w="7197090" h="1263650">
                <a:moveTo>
                  <a:pt x="3900931" y="1263396"/>
                </a:moveTo>
                <a:lnTo>
                  <a:pt x="7196582" y="1263396"/>
                </a:lnTo>
                <a:lnTo>
                  <a:pt x="7196582" y="11176"/>
                </a:lnTo>
                <a:lnTo>
                  <a:pt x="3900931" y="11176"/>
                </a:lnTo>
                <a:lnTo>
                  <a:pt x="3900931" y="1263396"/>
                </a:lnTo>
                <a:close/>
              </a:path>
              <a:path w="7197090" h="1263650">
                <a:moveTo>
                  <a:pt x="3910711" y="0"/>
                </a:moveTo>
                <a:lnTo>
                  <a:pt x="0" y="535762"/>
                </a:lnTo>
              </a:path>
            </a:pathLst>
          </a:custGeom>
          <a:ln w="25400">
            <a:solidFill>
              <a:srgbClr val="843B0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766809" y="5339079"/>
            <a:ext cx="3295650" cy="1252220"/>
          </a:xfrm>
          <a:prstGeom prst="rect">
            <a:avLst/>
          </a:prstGeom>
          <a:solidFill>
            <a:srgbClr val="843B0C"/>
          </a:solidFill>
        </p:spPr>
        <p:txBody>
          <a:bodyPr vert="horz" wrap="square" lIns="0" tIns="4445" rIns="0" bIns="0" rtlCol="0">
            <a:spAutoFit/>
          </a:bodyPr>
          <a:lstStyle/>
          <a:p>
            <a:pPr marL="377190" indent="-285115">
              <a:lnSpc>
                <a:spcPct val="100000"/>
              </a:lnSpc>
              <a:spcBef>
                <a:spcPts val="35"/>
              </a:spcBef>
              <a:buFont typeface="Wingdings"/>
              <a:buChar char=""/>
              <a:tabLst>
                <a:tab pos="377190" algn="l"/>
              </a:tabLst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Dasar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penyusunan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LK</a:t>
            </a:r>
            <a:endParaRPr sz="1600">
              <a:latin typeface="Calibri"/>
              <a:cs typeface="Calibri"/>
            </a:endParaRPr>
          </a:p>
          <a:p>
            <a:pPr marL="377190" indent="-285115">
              <a:lnSpc>
                <a:spcPct val="100000"/>
              </a:lnSpc>
              <a:buFont typeface="Wingdings"/>
              <a:buChar char=""/>
              <a:tabLst>
                <a:tab pos="377190" algn="l"/>
              </a:tabLst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Ikhtisar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kebijakan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akuntansi</a:t>
            </a:r>
            <a:endParaRPr sz="1600">
              <a:latin typeface="Calibri"/>
              <a:cs typeface="Calibri"/>
            </a:endParaRPr>
          </a:p>
          <a:p>
            <a:pPr marL="377825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signifikan</a:t>
            </a:r>
            <a:endParaRPr sz="1600">
              <a:latin typeface="Calibri"/>
              <a:cs typeface="Calibri"/>
            </a:endParaRPr>
          </a:p>
          <a:p>
            <a:pPr marL="377190" indent="-285115">
              <a:lnSpc>
                <a:spcPct val="100000"/>
              </a:lnSpc>
              <a:buFont typeface="Wingdings"/>
              <a:buChar char=""/>
              <a:tabLst>
                <a:tab pos="377190" algn="l"/>
              </a:tabLst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Informasi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pendukung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item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LK</a:t>
            </a:r>
            <a:endParaRPr sz="1600">
              <a:latin typeface="Calibri"/>
              <a:cs typeface="Calibri"/>
            </a:endParaRPr>
          </a:p>
          <a:p>
            <a:pPr marL="377190" indent="-285115">
              <a:lnSpc>
                <a:spcPct val="100000"/>
              </a:lnSpc>
              <a:buFont typeface="Wingdings"/>
              <a:buChar char=""/>
              <a:tabLst>
                <a:tab pos="377190" algn="l"/>
              </a:tabLst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Pengungkapan</a:t>
            </a:r>
            <a:r>
              <a:rPr sz="16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lain</a:t>
            </a:r>
            <a:r>
              <a:rPr sz="16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relevan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910835" y="4124452"/>
            <a:ext cx="3865879" cy="749935"/>
          </a:xfrm>
          <a:custGeom>
            <a:avLst/>
            <a:gdLst/>
            <a:ahLst/>
            <a:cxnLst/>
            <a:rect l="l" t="t" r="r" b="b"/>
            <a:pathLst>
              <a:path w="3865879" h="749935">
                <a:moveTo>
                  <a:pt x="3865753" y="0"/>
                </a:moveTo>
                <a:lnTo>
                  <a:pt x="0" y="749554"/>
                </a:lnTo>
              </a:path>
            </a:pathLst>
          </a:custGeom>
          <a:ln w="25400">
            <a:solidFill>
              <a:srgbClr val="5252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766809" y="4133850"/>
            <a:ext cx="3295650" cy="1051560"/>
          </a:xfrm>
          <a:prstGeom prst="rect">
            <a:avLst/>
          </a:prstGeom>
          <a:solidFill>
            <a:srgbClr val="525252"/>
          </a:solidFill>
          <a:ln w="25400">
            <a:solidFill>
              <a:srgbClr val="525252"/>
            </a:solidFill>
          </a:ln>
        </p:spPr>
        <p:txBody>
          <a:bodyPr vert="horz" wrap="square" lIns="0" tIns="26034" rIns="0" bIns="0" rtlCol="0">
            <a:spAutoFit/>
          </a:bodyPr>
          <a:lstStyle/>
          <a:p>
            <a:pPr marL="377825" marR="238125" indent="-285750">
              <a:lnSpc>
                <a:spcPct val="100000"/>
              </a:lnSpc>
              <a:spcBef>
                <a:spcPts val="204"/>
              </a:spcBef>
              <a:buFont typeface="Wingdings"/>
              <a:buChar char=""/>
              <a:tabLst>
                <a:tab pos="377825" algn="l"/>
              </a:tabLst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Opsi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menggunakan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metode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langsung</a:t>
            </a:r>
            <a:r>
              <a:rPr sz="16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atau</a:t>
            </a:r>
            <a:r>
              <a:rPr sz="16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metode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tidak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langsung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dalam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menyajikan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arus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kas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dari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operasi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868926" y="1073658"/>
            <a:ext cx="3907790" cy="1571625"/>
          </a:xfrm>
          <a:custGeom>
            <a:avLst/>
            <a:gdLst/>
            <a:ahLst/>
            <a:cxnLst/>
            <a:rect l="l" t="t" r="r" b="b"/>
            <a:pathLst>
              <a:path w="3907790" h="1571625">
                <a:moveTo>
                  <a:pt x="3907663" y="0"/>
                </a:moveTo>
                <a:lnTo>
                  <a:pt x="0" y="1571370"/>
                </a:lnTo>
              </a:path>
            </a:pathLst>
          </a:custGeom>
          <a:ln w="25400">
            <a:solidFill>
              <a:srgbClr val="1F386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766809" y="1099819"/>
            <a:ext cx="3295650" cy="2921000"/>
          </a:xfrm>
          <a:prstGeom prst="rect">
            <a:avLst/>
          </a:prstGeom>
          <a:solidFill>
            <a:srgbClr val="1F3863"/>
          </a:solidFill>
          <a:ln w="25400">
            <a:solidFill>
              <a:srgbClr val="1F3863"/>
            </a:solidFill>
          </a:ln>
        </p:spPr>
        <p:txBody>
          <a:bodyPr vert="horz" wrap="square" lIns="0" tIns="106045" rIns="0" bIns="0" rtlCol="0">
            <a:spAutoFit/>
          </a:bodyPr>
          <a:lstStyle/>
          <a:p>
            <a:pPr marL="434975" marR="227965" indent="-342900">
              <a:lnSpc>
                <a:spcPct val="100000"/>
              </a:lnSpc>
              <a:spcBef>
                <a:spcPts val="835"/>
              </a:spcBef>
              <a:buFont typeface="Wingdings"/>
              <a:buChar char=""/>
              <a:tabLst>
                <a:tab pos="434975" algn="l"/>
              </a:tabLst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Pendekatan</a:t>
            </a:r>
            <a:r>
              <a:rPr sz="16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satu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laporan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atau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dua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laporan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(perubahan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=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perubahan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kebijakan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akuntansi)</a:t>
            </a:r>
            <a:endParaRPr sz="1600">
              <a:latin typeface="Calibri"/>
              <a:cs typeface="Calibri"/>
            </a:endParaRPr>
          </a:p>
          <a:p>
            <a:pPr marL="434975" marR="480695" indent="-342900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434975" algn="l"/>
              </a:tabLst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Minimum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pos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dalam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laporan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penghasilan</a:t>
            </a:r>
            <a:r>
              <a:rPr sz="16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komprehensif</a:t>
            </a:r>
            <a:endParaRPr sz="1600">
              <a:latin typeface="Calibri"/>
              <a:cs typeface="Calibri"/>
            </a:endParaRPr>
          </a:p>
          <a:p>
            <a:pPr marL="434340" indent="-342265">
              <a:lnSpc>
                <a:spcPct val="100000"/>
              </a:lnSpc>
              <a:buFont typeface="Wingdings"/>
              <a:buChar char=""/>
              <a:tabLst>
                <a:tab pos="434340" algn="l"/>
              </a:tabLst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Tidak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ada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“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item</a:t>
            </a:r>
            <a:r>
              <a:rPr sz="1600" i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luar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biasa”</a:t>
            </a:r>
            <a:endParaRPr sz="1600">
              <a:latin typeface="Calibri"/>
              <a:cs typeface="Calibri"/>
            </a:endParaRPr>
          </a:p>
          <a:p>
            <a:pPr marL="434340" indent="-342265">
              <a:lnSpc>
                <a:spcPct val="100000"/>
              </a:lnSpc>
              <a:buFont typeface="Wingdings"/>
              <a:buChar char=""/>
              <a:tabLst>
                <a:tab pos="434340" algn="l"/>
              </a:tabLst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Analisis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beban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–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sifat/fungsi</a:t>
            </a:r>
            <a:endParaRPr sz="1600">
              <a:latin typeface="Calibri"/>
              <a:cs typeface="Calibri"/>
            </a:endParaRPr>
          </a:p>
          <a:p>
            <a:pPr marL="434975" marR="159385" indent="-342900">
              <a:lnSpc>
                <a:spcPct val="100000"/>
              </a:lnSpc>
              <a:buFont typeface="Wingdings"/>
              <a:buChar char=""/>
              <a:tabLst>
                <a:tab pos="434975" algn="l"/>
              </a:tabLst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Alokasi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laba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rugi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total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penghasilan</a:t>
            </a:r>
            <a:r>
              <a:rPr sz="16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komprehensif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kepada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KNP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pemilik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entitas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induk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dalam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laporan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konsidasian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1509649" y="320928"/>
            <a:ext cx="69640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i="0" dirty="0">
                <a:latin typeface="Calibri"/>
                <a:cs typeface="Calibri"/>
              </a:rPr>
              <a:t>BAB</a:t>
            </a:r>
            <a:r>
              <a:rPr sz="3600" i="0" spc="-65" dirty="0">
                <a:latin typeface="Calibri"/>
                <a:cs typeface="Calibri"/>
              </a:rPr>
              <a:t> </a:t>
            </a:r>
            <a:r>
              <a:rPr sz="3600" i="0" dirty="0">
                <a:latin typeface="Calibri"/>
                <a:cs typeface="Calibri"/>
              </a:rPr>
              <a:t>4</a:t>
            </a:r>
            <a:r>
              <a:rPr sz="3600" i="0" spc="-70" dirty="0">
                <a:latin typeface="Calibri"/>
                <a:cs typeface="Calibri"/>
              </a:rPr>
              <a:t> </a:t>
            </a:r>
            <a:r>
              <a:rPr sz="3600" i="0" dirty="0">
                <a:latin typeface="Calibri"/>
                <a:cs typeface="Calibri"/>
              </a:rPr>
              <a:t>–</a:t>
            </a:r>
            <a:r>
              <a:rPr sz="3600" i="0" spc="-70" dirty="0">
                <a:latin typeface="Calibri"/>
                <a:cs typeface="Calibri"/>
              </a:rPr>
              <a:t> </a:t>
            </a:r>
            <a:r>
              <a:rPr sz="3600" i="0" dirty="0">
                <a:latin typeface="Calibri"/>
                <a:cs typeface="Calibri"/>
              </a:rPr>
              <a:t>BAB</a:t>
            </a:r>
            <a:r>
              <a:rPr sz="3600" i="0" spc="-65" dirty="0">
                <a:latin typeface="Calibri"/>
                <a:cs typeface="Calibri"/>
              </a:rPr>
              <a:t> </a:t>
            </a:r>
            <a:r>
              <a:rPr sz="3600" i="0" dirty="0">
                <a:latin typeface="Calibri"/>
                <a:cs typeface="Calibri"/>
              </a:rPr>
              <a:t>8</a:t>
            </a:r>
            <a:r>
              <a:rPr sz="3600" i="0" spc="-65" dirty="0">
                <a:latin typeface="Calibri"/>
                <a:cs typeface="Calibri"/>
              </a:rPr>
              <a:t> </a:t>
            </a:r>
            <a:r>
              <a:rPr sz="3600" dirty="0"/>
              <a:t>LAPORAN</a:t>
            </a:r>
            <a:r>
              <a:rPr sz="3600" spc="-60" dirty="0"/>
              <a:t> </a:t>
            </a:r>
            <a:r>
              <a:rPr sz="3600" spc="-10" dirty="0"/>
              <a:t>KEUANGAN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871075" y="6594475"/>
            <a:ext cx="17157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solidFill>
                  <a:srgbClr val="001F5F"/>
                </a:solidFill>
                <a:latin typeface="Calibri"/>
                <a:cs typeface="Calibri"/>
              </a:rPr>
              <a:t>SAK</a:t>
            </a:r>
            <a:r>
              <a:rPr sz="1800" b="1" i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001F5F"/>
                </a:solidFill>
                <a:latin typeface="Calibri"/>
                <a:cs typeface="Calibri"/>
              </a:rPr>
              <a:t>Entitas</a:t>
            </a:r>
            <a:r>
              <a:rPr sz="1800" b="1" i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i="1" spc="-10" dirty="0">
                <a:solidFill>
                  <a:srgbClr val="001F5F"/>
                </a:solidFill>
                <a:latin typeface="Calibri"/>
                <a:cs typeface="Calibri"/>
              </a:rPr>
              <a:t>Privat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765547" y="916177"/>
            <a:ext cx="432434" cy="800100"/>
          </a:xfrm>
          <a:custGeom>
            <a:avLst/>
            <a:gdLst/>
            <a:ahLst/>
            <a:cxnLst/>
            <a:rect l="l" t="t" r="r" b="b"/>
            <a:pathLst>
              <a:path w="432435" h="800100">
                <a:moveTo>
                  <a:pt x="432435" y="0"/>
                </a:moveTo>
                <a:lnTo>
                  <a:pt x="0" y="799846"/>
                </a:lnTo>
              </a:path>
            </a:pathLst>
          </a:custGeom>
          <a:ln w="25400">
            <a:solidFill>
              <a:srgbClr val="38562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187950" y="943610"/>
            <a:ext cx="3401060" cy="3060700"/>
          </a:xfrm>
          <a:prstGeom prst="rect">
            <a:avLst/>
          </a:prstGeom>
          <a:solidFill>
            <a:srgbClr val="385622"/>
          </a:solidFill>
          <a:ln w="25400">
            <a:solidFill>
              <a:srgbClr val="385622"/>
            </a:solidFill>
          </a:ln>
        </p:spPr>
        <p:txBody>
          <a:bodyPr vert="horz" wrap="square" lIns="0" tIns="54610" rIns="0" bIns="0" rtlCol="0">
            <a:spAutoFit/>
          </a:bodyPr>
          <a:lstStyle/>
          <a:p>
            <a:pPr marL="434340" indent="-342265">
              <a:lnSpc>
                <a:spcPct val="100000"/>
              </a:lnSpc>
              <a:spcBef>
                <a:spcPts val="430"/>
              </a:spcBef>
              <a:buFont typeface="Wingdings"/>
              <a:buChar char=""/>
              <a:tabLst>
                <a:tab pos="434340" algn="l"/>
              </a:tabLst>
            </a:pP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Terkadang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disebut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“neraca”</a:t>
            </a:r>
            <a:endParaRPr sz="1600">
              <a:latin typeface="Calibri"/>
              <a:cs typeface="Calibri"/>
            </a:endParaRPr>
          </a:p>
          <a:p>
            <a:pPr marL="434975" marR="586105" indent="-342900">
              <a:lnSpc>
                <a:spcPct val="100000"/>
              </a:lnSpc>
              <a:buFont typeface="Wingdings"/>
              <a:buChar char=""/>
              <a:tabLst>
                <a:tab pos="434975" algn="l"/>
              </a:tabLst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Minimum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pos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dalam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laporan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posisi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keuangan</a:t>
            </a:r>
            <a:endParaRPr sz="1600">
              <a:latin typeface="Calibri"/>
              <a:cs typeface="Calibri"/>
            </a:endParaRPr>
          </a:p>
          <a:p>
            <a:pPr marL="434975" marR="306705" indent="-342900">
              <a:lnSpc>
                <a:spcPct val="100000"/>
              </a:lnSpc>
              <a:buFont typeface="Wingdings"/>
              <a:buChar char=""/>
              <a:tabLst>
                <a:tab pos="434975" algn="l"/>
              </a:tabLst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Pemisahan</a:t>
            </a:r>
            <a:r>
              <a:rPr sz="16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pos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lancar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atau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tidak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lancar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tidak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diharuskan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jika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penyajian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berdasarkan likuiditas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lebih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relevan</a:t>
            </a:r>
            <a:endParaRPr sz="1600">
              <a:latin typeface="Calibri"/>
              <a:cs typeface="Calibri"/>
            </a:endParaRPr>
          </a:p>
          <a:p>
            <a:pPr marL="434975" marR="169545" indent="-342900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434975" algn="l"/>
              </a:tabLst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Tidak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mengatur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daftar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urutan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dan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format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item,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atau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deskripsi</a:t>
            </a:r>
            <a:endParaRPr sz="1600">
              <a:latin typeface="Calibri"/>
              <a:cs typeface="Calibri"/>
            </a:endParaRPr>
          </a:p>
          <a:p>
            <a:pPr marL="434975" marR="127000" indent="-342900">
              <a:lnSpc>
                <a:spcPct val="100000"/>
              </a:lnSpc>
              <a:buFont typeface="Wingdings"/>
              <a:buChar char=""/>
              <a:tabLst>
                <a:tab pos="434975" algn="l"/>
              </a:tabLst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Mengatur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informasi</a:t>
            </a:r>
            <a:r>
              <a:rPr sz="16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yang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disajikan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dalam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laporan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posisi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keuangan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atau</a:t>
            </a:r>
            <a:r>
              <a:rPr sz="16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catatan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87984" y="6316345"/>
            <a:ext cx="3510279" cy="542290"/>
          </a:xfrm>
          <a:custGeom>
            <a:avLst/>
            <a:gdLst/>
            <a:ahLst/>
            <a:cxnLst/>
            <a:rect l="l" t="t" r="r" b="b"/>
            <a:pathLst>
              <a:path w="3510279" h="542290">
                <a:moveTo>
                  <a:pt x="0" y="90385"/>
                </a:moveTo>
                <a:lnTo>
                  <a:pt x="7102" y="55201"/>
                </a:lnTo>
                <a:lnTo>
                  <a:pt x="26471" y="26471"/>
                </a:lnTo>
                <a:lnTo>
                  <a:pt x="55201" y="7102"/>
                </a:lnTo>
                <a:lnTo>
                  <a:pt x="90385" y="0"/>
                </a:lnTo>
                <a:lnTo>
                  <a:pt x="3419855" y="0"/>
                </a:lnTo>
                <a:lnTo>
                  <a:pt x="3455040" y="7102"/>
                </a:lnTo>
                <a:lnTo>
                  <a:pt x="3483784" y="26471"/>
                </a:lnTo>
                <a:lnTo>
                  <a:pt x="3503169" y="55201"/>
                </a:lnTo>
                <a:lnTo>
                  <a:pt x="3510279" y="90385"/>
                </a:lnTo>
                <a:lnTo>
                  <a:pt x="3510279" y="451906"/>
                </a:lnTo>
                <a:lnTo>
                  <a:pt x="3503169" y="487087"/>
                </a:lnTo>
                <a:lnTo>
                  <a:pt x="3483784" y="515817"/>
                </a:lnTo>
                <a:lnTo>
                  <a:pt x="3455040" y="535187"/>
                </a:lnTo>
                <a:lnTo>
                  <a:pt x="3419855" y="542289"/>
                </a:lnTo>
                <a:lnTo>
                  <a:pt x="90385" y="542289"/>
                </a:lnTo>
                <a:lnTo>
                  <a:pt x="55201" y="535187"/>
                </a:lnTo>
                <a:lnTo>
                  <a:pt x="26471" y="515817"/>
                </a:lnTo>
                <a:lnTo>
                  <a:pt x="7102" y="487087"/>
                </a:lnTo>
                <a:lnTo>
                  <a:pt x="0" y="451906"/>
                </a:lnTo>
                <a:lnTo>
                  <a:pt x="0" y="90385"/>
                </a:lnTo>
                <a:close/>
              </a:path>
            </a:pathLst>
          </a:custGeom>
          <a:ln w="31749">
            <a:solidFill>
              <a:srgbClr val="38562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93077" y="6318884"/>
            <a:ext cx="287591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Calibri"/>
                <a:cs typeface="Calibri"/>
              </a:rPr>
              <a:t>LK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=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Laporan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Keuangan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Calibri"/>
                <a:cs typeface="Calibri"/>
              </a:rPr>
              <a:t>KNP =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Kepentingan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nonpengendali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26390" y="1479550"/>
            <a:ext cx="4650740" cy="661670"/>
          </a:xfrm>
          <a:custGeom>
            <a:avLst/>
            <a:gdLst/>
            <a:ahLst/>
            <a:cxnLst/>
            <a:rect l="l" t="t" r="r" b="b"/>
            <a:pathLst>
              <a:path w="4650740" h="661669">
                <a:moveTo>
                  <a:pt x="4540504" y="0"/>
                </a:moveTo>
                <a:lnTo>
                  <a:pt x="110286" y="0"/>
                </a:lnTo>
                <a:lnTo>
                  <a:pt x="67358" y="8669"/>
                </a:lnTo>
                <a:lnTo>
                  <a:pt x="32302" y="32305"/>
                </a:lnTo>
                <a:lnTo>
                  <a:pt x="8666" y="67347"/>
                </a:lnTo>
                <a:lnTo>
                  <a:pt x="0" y="110236"/>
                </a:lnTo>
                <a:lnTo>
                  <a:pt x="0" y="551434"/>
                </a:lnTo>
                <a:lnTo>
                  <a:pt x="8666" y="594322"/>
                </a:lnTo>
                <a:lnTo>
                  <a:pt x="32302" y="629364"/>
                </a:lnTo>
                <a:lnTo>
                  <a:pt x="67358" y="653000"/>
                </a:lnTo>
                <a:lnTo>
                  <a:pt x="110286" y="661670"/>
                </a:lnTo>
                <a:lnTo>
                  <a:pt x="4540504" y="661670"/>
                </a:lnTo>
                <a:lnTo>
                  <a:pt x="4583392" y="653000"/>
                </a:lnTo>
                <a:lnTo>
                  <a:pt x="4618434" y="629364"/>
                </a:lnTo>
                <a:lnTo>
                  <a:pt x="4642070" y="594322"/>
                </a:lnTo>
                <a:lnTo>
                  <a:pt x="4650740" y="551434"/>
                </a:lnTo>
                <a:lnTo>
                  <a:pt x="4650740" y="110236"/>
                </a:lnTo>
                <a:lnTo>
                  <a:pt x="4642070" y="67347"/>
                </a:lnTo>
                <a:lnTo>
                  <a:pt x="4618434" y="32305"/>
                </a:lnTo>
                <a:lnTo>
                  <a:pt x="4583392" y="8669"/>
                </a:lnTo>
                <a:lnTo>
                  <a:pt x="4540504" y="0"/>
                </a:lnTo>
                <a:close/>
              </a:path>
            </a:pathLst>
          </a:custGeom>
          <a:solidFill>
            <a:srgbClr val="3856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000442" y="1629409"/>
            <a:ext cx="33020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Bab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Laporan</a:t>
            </a:r>
            <a:r>
              <a:rPr sz="2000" b="1" i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Posisi</a:t>
            </a:r>
            <a:r>
              <a:rPr sz="2000" b="1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spc="-10" dirty="0">
                <a:solidFill>
                  <a:srgbClr val="FFFFFF"/>
                </a:solidFill>
                <a:latin typeface="Calibri"/>
                <a:cs typeface="Calibri"/>
              </a:rPr>
              <a:t>Keuangan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26390" y="2324100"/>
            <a:ext cx="4650740" cy="889000"/>
          </a:xfrm>
          <a:custGeom>
            <a:avLst/>
            <a:gdLst/>
            <a:ahLst/>
            <a:cxnLst/>
            <a:rect l="l" t="t" r="r" b="b"/>
            <a:pathLst>
              <a:path w="4650740" h="889000">
                <a:moveTo>
                  <a:pt x="4502531" y="0"/>
                </a:moveTo>
                <a:lnTo>
                  <a:pt x="148170" y="0"/>
                </a:lnTo>
                <a:lnTo>
                  <a:pt x="101335" y="7549"/>
                </a:lnTo>
                <a:lnTo>
                  <a:pt x="60660" y="28578"/>
                </a:lnTo>
                <a:lnTo>
                  <a:pt x="28586" y="60652"/>
                </a:lnTo>
                <a:lnTo>
                  <a:pt x="7553" y="101339"/>
                </a:lnTo>
                <a:lnTo>
                  <a:pt x="0" y="148209"/>
                </a:lnTo>
                <a:lnTo>
                  <a:pt x="0" y="740790"/>
                </a:lnTo>
                <a:lnTo>
                  <a:pt x="7553" y="787660"/>
                </a:lnTo>
                <a:lnTo>
                  <a:pt x="28586" y="828347"/>
                </a:lnTo>
                <a:lnTo>
                  <a:pt x="60660" y="860421"/>
                </a:lnTo>
                <a:lnTo>
                  <a:pt x="101335" y="881450"/>
                </a:lnTo>
                <a:lnTo>
                  <a:pt x="148170" y="889000"/>
                </a:lnTo>
                <a:lnTo>
                  <a:pt x="4502531" y="889000"/>
                </a:lnTo>
                <a:lnTo>
                  <a:pt x="4549400" y="881450"/>
                </a:lnTo>
                <a:lnTo>
                  <a:pt x="4590087" y="860421"/>
                </a:lnTo>
                <a:lnTo>
                  <a:pt x="4622161" y="828347"/>
                </a:lnTo>
                <a:lnTo>
                  <a:pt x="4643190" y="787660"/>
                </a:lnTo>
                <a:lnTo>
                  <a:pt x="4650740" y="740790"/>
                </a:lnTo>
                <a:lnTo>
                  <a:pt x="4650740" y="148209"/>
                </a:lnTo>
                <a:lnTo>
                  <a:pt x="4643190" y="101339"/>
                </a:lnTo>
                <a:lnTo>
                  <a:pt x="4622161" y="60652"/>
                </a:lnTo>
                <a:lnTo>
                  <a:pt x="4590087" y="28578"/>
                </a:lnTo>
                <a:lnTo>
                  <a:pt x="4549400" y="7549"/>
                </a:lnTo>
                <a:lnTo>
                  <a:pt x="4502531" y="0"/>
                </a:lnTo>
                <a:close/>
              </a:path>
            </a:pathLst>
          </a:custGeom>
          <a:solidFill>
            <a:srgbClr val="1F38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58787" y="2434844"/>
            <a:ext cx="438467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84250" marR="5080" indent="-972185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Bab 5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Laporan</a:t>
            </a:r>
            <a:r>
              <a:rPr sz="2000" b="1" i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spc="-10" dirty="0">
                <a:solidFill>
                  <a:srgbClr val="FFFFFF"/>
                </a:solidFill>
                <a:latin typeface="Calibri"/>
                <a:cs typeface="Calibri"/>
              </a:rPr>
              <a:t>Penghasilan</a:t>
            </a:r>
            <a:r>
              <a:rPr sz="2000" b="1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spc="-10" dirty="0">
                <a:solidFill>
                  <a:srgbClr val="FFFFFF"/>
                </a:solidFill>
                <a:latin typeface="Calibri"/>
                <a:cs typeface="Calibri"/>
              </a:rPr>
              <a:t>Komprehensif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2000" b="1" i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Laporan</a:t>
            </a:r>
            <a:r>
              <a:rPr sz="2000" b="1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Laba</a:t>
            </a:r>
            <a:r>
              <a:rPr sz="2000" b="1" i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spc="-20" dirty="0">
                <a:solidFill>
                  <a:srgbClr val="FFFFFF"/>
                </a:solidFill>
                <a:latin typeface="Calibri"/>
                <a:cs typeface="Calibri"/>
              </a:rPr>
              <a:t>Rugi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26390" y="3442970"/>
            <a:ext cx="4650740" cy="943610"/>
          </a:xfrm>
          <a:custGeom>
            <a:avLst/>
            <a:gdLst/>
            <a:ahLst/>
            <a:cxnLst/>
            <a:rect l="l" t="t" r="r" b="b"/>
            <a:pathLst>
              <a:path w="4650740" h="943610">
                <a:moveTo>
                  <a:pt x="4493514" y="0"/>
                </a:moveTo>
                <a:lnTo>
                  <a:pt x="157276" y="0"/>
                </a:lnTo>
                <a:lnTo>
                  <a:pt x="107562" y="8012"/>
                </a:lnTo>
                <a:lnTo>
                  <a:pt x="64388" y="30325"/>
                </a:lnTo>
                <a:lnTo>
                  <a:pt x="30343" y="64355"/>
                </a:lnTo>
                <a:lnTo>
                  <a:pt x="8017" y="107517"/>
                </a:lnTo>
                <a:lnTo>
                  <a:pt x="0" y="157225"/>
                </a:lnTo>
                <a:lnTo>
                  <a:pt x="0" y="786383"/>
                </a:lnTo>
                <a:lnTo>
                  <a:pt x="8017" y="836092"/>
                </a:lnTo>
                <a:lnTo>
                  <a:pt x="30343" y="879254"/>
                </a:lnTo>
                <a:lnTo>
                  <a:pt x="64388" y="913284"/>
                </a:lnTo>
                <a:lnTo>
                  <a:pt x="107562" y="935597"/>
                </a:lnTo>
                <a:lnTo>
                  <a:pt x="157276" y="943609"/>
                </a:lnTo>
                <a:lnTo>
                  <a:pt x="4493514" y="943609"/>
                </a:lnTo>
                <a:lnTo>
                  <a:pt x="4543222" y="935597"/>
                </a:lnTo>
                <a:lnTo>
                  <a:pt x="4586384" y="913284"/>
                </a:lnTo>
                <a:lnTo>
                  <a:pt x="4620414" y="879254"/>
                </a:lnTo>
                <a:lnTo>
                  <a:pt x="4642727" y="836092"/>
                </a:lnTo>
                <a:lnTo>
                  <a:pt x="4650740" y="786383"/>
                </a:lnTo>
                <a:lnTo>
                  <a:pt x="4650740" y="157225"/>
                </a:lnTo>
                <a:lnTo>
                  <a:pt x="4642727" y="107517"/>
                </a:lnTo>
                <a:lnTo>
                  <a:pt x="4620414" y="64355"/>
                </a:lnTo>
                <a:lnTo>
                  <a:pt x="4586384" y="30325"/>
                </a:lnTo>
                <a:lnTo>
                  <a:pt x="4543222" y="8012"/>
                </a:lnTo>
                <a:lnTo>
                  <a:pt x="4493514" y="0"/>
                </a:lnTo>
                <a:close/>
              </a:path>
            </a:pathLst>
          </a:custGeom>
          <a:solidFill>
            <a:srgbClr val="7E5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645477" y="3581400"/>
            <a:ext cx="4011929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945" marR="5080" indent="-18288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Bab</a:t>
            </a:r>
            <a:r>
              <a:rPr sz="20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r>
              <a:rPr sz="20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Laporan</a:t>
            </a:r>
            <a:r>
              <a:rPr sz="2000" b="1" i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Perubahan</a:t>
            </a:r>
            <a:r>
              <a:rPr sz="2000" b="1" i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spc="-10" dirty="0">
                <a:solidFill>
                  <a:srgbClr val="FFFFFF"/>
                </a:solidFill>
                <a:latin typeface="Calibri"/>
                <a:cs typeface="Calibri"/>
              </a:rPr>
              <a:t>Ekuitas</a:t>
            </a:r>
            <a:r>
              <a:rPr sz="2000" b="1" i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spc="-25" dirty="0">
                <a:solidFill>
                  <a:srgbClr val="FFFFFF"/>
                </a:solidFill>
                <a:latin typeface="Calibri"/>
                <a:cs typeface="Calibri"/>
              </a:rPr>
              <a:t>dan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Laporan</a:t>
            </a:r>
            <a:r>
              <a:rPr sz="2000" b="1" i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Laba</a:t>
            </a:r>
            <a:r>
              <a:rPr sz="2000" b="1" i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Rugi</a:t>
            </a:r>
            <a:r>
              <a:rPr sz="2000" b="1" i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2000" b="1" i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Saldo</a:t>
            </a:r>
            <a:r>
              <a:rPr sz="2000" b="1" i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spc="-20" dirty="0">
                <a:solidFill>
                  <a:srgbClr val="FFFFFF"/>
                </a:solidFill>
                <a:latin typeface="Calibri"/>
                <a:cs typeface="Calibri"/>
              </a:rPr>
              <a:t>Laba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26390" y="4592320"/>
            <a:ext cx="4650740" cy="650240"/>
          </a:xfrm>
          <a:custGeom>
            <a:avLst/>
            <a:gdLst/>
            <a:ahLst/>
            <a:cxnLst/>
            <a:rect l="l" t="t" r="r" b="b"/>
            <a:pathLst>
              <a:path w="4650740" h="650239">
                <a:moveTo>
                  <a:pt x="4542409" y="0"/>
                </a:moveTo>
                <a:lnTo>
                  <a:pt x="108369" y="0"/>
                </a:lnTo>
                <a:lnTo>
                  <a:pt x="66190" y="8514"/>
                </a:lnTo>
                <a:lnTo>
                  <a:pt x="31743" y="31734"/>
                </a:lnTo>
                <a:lnTo>
                  <a:pt x="8517" y="66168"/>
                </a:lnTo>
                <a:lnTo>
                  <a:pt x="0" y="108330"/>
                </a:lnTo>
                <a:lnTo>
                  <a:pt x="0" y="541908"/>
                </a:lnTo>
                <a:lnTo>
                  <a:pt x="8517" y="584071"/>
                </a:lnTo>
                <a:lnTo>
                  <a:pt x="31743" y="618505"/>
                </a:lnTo>
                <a:lnTo>
                  <a:pt x="66190" y="641725"/>
                </a:lnTo>
                <a:lnTo>
                  <a:pt x="108369" y="650239"/>
                </a:lnTo>
                <a:lnTo>
                  <a:pt x="4542409" y="650239"/>
                </a:lnTo>
                <a:lnTo>
                  <a:pt x="4584571" y="641725"/>
                </a:lnTo>
                <a:lnTo>
                  <a:pt x="4619005" y="618505"/>
                </a:lnTo>
                <a:lnTo>
                  <a:pt x="4642225" y="584071"/>
                </a:lnTo>
                <a:lnTo>
                  <a:pt x="4650740" y="541908"/>
                </a:lnTo>
                <a:lnTo>
                  <a:pt x="4650740" y="108330"/>
                </a:lnTo>
                <a:lnTo>
                  <a:pt x="4642225" y="66168"/>
                </a:lnTo>
                <a:lnTo>
                  <a:pt x="4619005" y="31734"/>
                </a:lnTo>
                <a:lnTo>
                  <a:pt x="4584571" y="8514"/>
                </a:lnTo>
                <a:lnTo>
                  <a:pt x="4542409" y="0"/>
                </a:lnTo>
                <a:close/>
              </a:path>
            </a:pathLst>
          </a:custGeom>
          <a:solidFill>
            <a:srgbClr val="5252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1404619" y="4737100"/>
            <a:ext cx="24942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Bab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Laporan</a:t>
            </a:r>
            <a:r>
              <a:rPr sz="2000" b="1" i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Arus</a:t>
            </a:r>
            <a:r>
              <a:rPr sz="2000" b="1" i="1" spc="-25" dirty="0">
                <a:solidFill>
                  <a:srgbClr val="FFFFFF"/>
                </a:solidFill>
                <a:latin typeface="Calibri"/>
                <a:cs typeface="Calibri"/>
              </a:rPr>
              <a:t> Kas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26390" y="5425440"/>
            <a:ext cx="4650740" cy="783590"/>
          </a:xfrm>
          <a:custGeom>
            <a:avLst/>
            <a:gdLst/>
            <a:ahLst/>
            <a:cxnLst/>
            <a:rect l="l" t="t" r="r" b="b"/>
            <a:pathLst>
              <a:path w="4650740" h="783589">
                <a:moveTo>
                  <a:pt x="4520184" y="0"/>
                </a:moveTo>
                <a:lnTo>
                  <a:pt x="130606" y="0"/>
                </a:lnTo>
                <a:lnTo>
                  <a:pt x="79767" y="10255"/>
                </a:lnTo>
                <a:lnTo>
                  <a:pt x="38252" y="38227"/>
                </a:lnTo>
                <a:lnTo>
                  <a:pt x="10263" y="79724"/>
                </a:lnTo>
                <a:lnTo>
                  <a:pt x="0" y="130556"/>
                </a:lnTo>
                <a:lnTo>
                  <a:pt x="0" y="652983"/>
                </a:lnTo>
                <a:lnTo>
                  <a:pt x="10263" y="703822"/>
                </a:lnTo>
                <a:lnTo>
                  <a:pt x="38252" y="745337"/>
                </a:lnTo>
                <a:lnTo>
                  <a:pt x="79767" y="773326"/>
                </a:lnTo>
                <a:lnTo>
                  <a:pt x="130606" y="783590"/>
                </a:lnTo>
                <a:lnTo>
                  <a:pt x="4520184" y="783590"/>
                </a:lnTo>
                <a:lnTo>
                  <a:pt x="4571015" y="773326"/>
                </a:lnTo>
                <a:lnTo>
                  <a:pt x="4612513" y="745337"/>
                </a:lnTo>
                <a:lnTo>
                  <a:pt x="4640484" y="703822"/>
                </a:lnTo>
                <a:lnTo>
                  <a:pt x="4650740" y="652983"/>
                </a:lnTo>
                <a:lnTo>
                  <a:pt x="4650740" y="130556"/>
                </a:lnTo>
                <a:lnTo>
                  <a:pt x="4640484" y="79724"/>
                </a:lnTo>
                <a:lnTo>
                  <a:pt x="4612513" y="38227"/>
                </a:lnTo>
                <a:lnTo>
                  <a:pt x="4571015" y="10255"/>
                </a:lnTo>
                <a:lnTo>
                  <a:pt x="4520184" y="0"/>
                </a:lnTo>
                <a:close/>
              </a:path>
            </a:pathLst>
          </a:custGeom>
          <a:solidFill>
            <a:srgbClr val="843B0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1485900" y="5635942"/>
            <a:ext cx="233299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Bab</a:t>
            </a:r>
            <a:r>
              <a:rPr sz="20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8</a:t>
            </a:r>
            <a:r>
              <a:rPr sz="20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Catatan</a:t>
            </a:r>
            <a:r>
              <a:rPr sz="2000" b="1" i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spc="-10" dirty="0">
                <a:solidFill>
                  <a:srgbClr val="FFFFFF"/>
                </a:solidFill>
                <a:latin typeface="Calibri"/>
                <a:cs typeface="Calibri"/>
              </a:rPr>
              <a:t>Atas</a:t>
            </a:r>
            <a:r>
              <a:rPr sz="2000" b="1" i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spc="-25" dirty="0">
                <a:solidFill>
                  <a:srgbClr val="FFFFFF"/>
                </a:solidFill>
                <a:latin typeface="Calibri"/>
                <a:cs typeface="Calibri"/>
              </a:rPr>
              <a:t>LK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778502" y="3698747"/>
            <a:ext cx="419734" cy="384175"/>
          </a:xfrm>
          <a:custGeom>
            <a:avLst/>
            <a:gdLst/>
            <a:ahLst/>
            <a:cxnLst/>
            <a:rect l="l" t="t" r="r" b="b"/>
            <a:pathLst>
              <a:path w="419735" h="384175">
                <a:moveTo>
                  <a:pt x="419226" y="383794"/>
                </a:moveTo>
                <a:lnTo>
                  <a:pt x="0" y="0"/>
                </a:lnTo>
              </a:path>
            </a:pathLst>
          </a:custGeom>
          <a:ln w="25400">
            <a:solidFill>
              <a:srgbClr val="7E5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5187950" y="4104640"/>
            <a:ext cx="3296920" cy="2467610"/>
          </a:xfrm>
          <a:prstGeom prst="rect">
            <a:avLst/>
          </a:prstGeom>
          <a:solidFill>
            <a:srgbClr val="7E5F00"/>
          </a:solidFill>
          <a:ln w="25400">
            <a:solidFill>
              <a:srgbClr val="7E5F00"/>
            </a:solidFill>
          </a:ln>
        </p:spPr>
        <p:txBody>
          <a:bodyPr vert="horz" wrap="square" lIns="0" tIns="78740" rIns="0" bIns="0" rtlCol="0">
            <a:spAutoFit/>
          </a:bodyPr>
          <a:lstStyle/>
          <a:p>
            <a:pPr marL="377825" marR="180975" indent="-285750">
              <a:lnSpc>
                <a:spcPct val="100000"/>
              </a:lnSpc>
              <a:spcBef>
                <a:spcPts val="620"/>
              </a:spcBef>
              <a:buFont typeface="Wingdings"/>
              <a:buChar char=""/>
              <a:tabLst>
                <a:tab pos="377825" algn="l"/>
              </a:tabLst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Laporan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perubahan</a:t>
            </a:r>
            <a:r>
              <a:rPr sz="16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ekuitas, menyajikan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perubahan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ekuitas (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Rekonsiliasi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jumlah</a:t>
            </a:r>
            <a:r>
              <a:rPr sz="1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tercatat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awal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dan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akhir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komponen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ekuitas)</a:t>
            </a:r>
            <a:endParaRPr sz="1400">
              <a:latin typeface="Calibri"/>
              <a:cs typeface="Calibri"/>
            </a:endParaRPr>
          </a:p>
          <a:p>
            <a:pPr marL="377825" marR="123825" indent="-285750">
              <a:lnSpc>
                <a:spcPct val="100099"/>
              </a:lnSpc>
              <a:spcBef>
                <a:spcPts val="1680"/>
              </a:spcBef>
              <a:buFont typeface="Wingdings"/>
              <a:buChar char=""/>
              <a:tabLst>
                <a:tab pos="377825" algn="l"/>
              </a:tabLst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Laporan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laba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rugi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saldo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laba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dapat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dibuat</a:t>
            </a:r>
            <a:r>
              <a:rPr sz="16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(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jika</a:t>
            </a:r>
            <a:r>
              <a:rPr sz="1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perubahan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ekuitas hanya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dari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laba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rugi,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dividen,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koreksi kesalahan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periode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sebelumnya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dan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perubahan</a:t>
            </a:r>
            <a:r>
              <a:rPr sz="1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kebijakan</a:t>
            </a:r>
            <a:r>
              <a:rPr sz="1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akuntansi)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463909-E0B7-42E3-B24E-12B542FEFE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58" y="762000"/>
            <a:ext cx="11531701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3260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9A83F6B-4DE6-4836-BCD3-821834EA8B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38" y="838200"/>
            <a:ext cx="11555061" cy="5193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1067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502284" marR="5080" indent="-490220">
              <a:lnSpc>
                <a:spcPts val="3240"/>
              </a:lnSpc>
              <a:spcBef>
                <a:spcPts val="505"/>
              </a:spcBef>
            </a:pPr>
            <a:r>
              <a:rPr sz="3000" i="0" dirty="0">
                <a:latin typeface="Calibri"/>
                <a:cs typeface="Calibri"/>
              </a:rPr>
              <a:t>BAB</a:t>
            </a:r>
            <a:r>
              <a:rPr sz="3000" i="0" spc="-65" dirty="0">
                <a:latin typeface="Calibri"/>
                <a:cs typeface="Calibri"/>
              </a:rPr>
              <a:t> </a:t>
            </a:r>
            <a:r>
              <a:rPr sz="3000" i="0" dirty="0">
                <a:latin typeface="Calibri"/>
                <a:cs typeface="Calibri"/>
              </a:rPr>
              <a:t>9</a:t>
            </a:r>
            <a:r>
              <a:rPr sz="3000" i="0" spc="-60" dirty="0">
                <a:latin typeface="Calibri"/>
                <a:cs typeface="Calibri"/>
              </a:rPr>
              <a:t> </a:t>
            </a:r>
            <a:r>
              <a:rPr sz="3000" dirty="0"/>
              <a:t>LAPORAN</a:t>
            </a:r>
            <a:r>
              <a:rPr sz="3000" spc="-85" dirty="0"/>
              <a:t> </a:t>
            </a:r>
            <a:r>
              <a:rPr sz="3000" spc="-10" dirty="0"/>
              <a:t>KEUANGAN</a:t>
            </a:r>
            <a:r>
              <a:rPr sz="3000" spc="-65" dirty="0"/>
              <a:t> </a:t>
            </a:r>
            <a:r>
              <a:rPr sz="3000" spc="-10" dirty="0"/>
              <a:t>KONSOLIDASIAN </a:t>
            </a:r>
            <a:r>
              <a:rPr sz="3000" dirty="0"/>
              <a:t>DAN</a:t>
            </a:r>
            <a:r>
              <a:rPr sz="3000" spc="-90" dirty="0"/>
              <a:t> </a:t>
            </a:r>
            <a:r>
              <a:rPr sz="3000" dirty="0"/>
              <a:t>LAPORAN</a:t>
            </a:r>
            <a:r>
              <a:rPr sz="3000" spc="-114" dirty="0"/>
              <a:t> </a:t>
            </a:r>
            <a:r>
              <a:rPr sz="3000" spc="-10" dirty="0"/>
              <a:t>KEUANGAN</a:t>
            </a:r>
            <a:r>
              <a:rPr sz="3000" spc="-85" dirty="0"/>
              <a:t> </a:t>
            </a:r>
            <a:r>
              <a:rPr sz="3000" spc="-10" dirty="0"/>
              <a:t>TERSENDIRI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67359" y="1202689"/>
            <a:ext cx="4008120" cy="406400"/>
          </a:xfrm>
          <a:custGeom>
            <a:avLst/>
            <a:gdLst/>
            <a:ahLst/>
            <a:cxnLst/>
            <a:rect l="l" t="t" r="r" b="b"/>
            <a:pathLst>
              <a:path w="4008120" h="406400">
                <a:moveTo>
                  <a:pt x="3940429" y="0"/>
                </a:moveTo>
                <a:lnTo>
                  <a:pt x="67741" y="0"/>
                </a:lnTo>
                <a:lnTo>
                  <a:pt x="41373" y="5326"/>
                </a:lnTo>
                <a:lnTo>
                  <a:pt x="19840" y="19843"/>
                </a:lnTo>
                <a:lnTo>
                  <a:pt x="5323" y="41362"/>
                </a:lnTo>
                <a:lnTo>
                  <a:pt x="0" y="67690"/>
                </a:lnTo>
                <a:lnTo>
                  <a:pt x="0" y="338709"/>
                </a:lnTo>
                <a:lnTo>
                  <a:pt x="5323" y="365037"/>
                </a:lnTo>
                <a:lnTo>
                  <a:pt x="19840" y="386556"/>
                </a:lnTo>
                <a:lnTo>
                  <a:pt x="41373" y="401073"/>
                </a:lnTo>
                <a:lnTo>
                  <a:pt x="67741" y="406400"/>
                </a:lnTo>
                <a:lnTo>
                  <a:pt x="3940429" y="406400"/>
                </a:lnTo>
                <a:lnTo>
                  <a:pt x="3966757" y="401073"/>
                </a:lnTo>
                <a:lnTo>
                  <a:pt x="3988276" y="386556"/>
                </a:lnTo>
                <a:lnTo>
                  <a:pt x="4002793" y="365037"/>
                </a:lnTo>
                <a:lnTo>
                  <a:pt x="4008119" y="338709"/>
                </a:lnTo>
                <a:lnTo>
                  <a:pt x="4008119" y="67690"/>
                </a:lnTo>
                <a:lnTo>
                  <a:pt x="4002793" y="41362"/>
                </a:lnTo>
                <a:lnTo>
                  <a:pt x="3988276" y="19843"/>
                </a:lnTo>
                <a:lnTo>
                  <a:pt x="3966757" y="5326"/>
                </a:lnTo>
                <a:lnTo>
                  <a:pt x="394042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12152" y="1242059"/>
            <a:ext cx="35172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850000"/>
                </a:solidFill>
                <a:latin typeface="Calibri"/>
                <a:cs typeface="Calibri"/>
              </a:rPr>
              <a:t>Laporan</a:t>
            </a:r>
            <a:r>
              <a:rPr sz="1800" b="1" spc="-45" dirty="0">
                <a:solidFill>
                  <a:srgbClr val="85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850000"/>
                </a:solidFill>
                <a:latin typeface="Calibri"/>
                <a:cs typeface="Calibri"/>
              </a:rPr>
              <a:t>keuangan</a:t>
            </a:r>
            <a:r>
              <a:rPr sz="1800" b="1" spc="-70" dirty="0">
                <a:solidFill>
                  <a:srgbClr val="85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850000"/>
                </a:solidFill>
                <a:latin typeface="Calibri"/>
                <a:cs typeface="Calibri"/>
              </a:rPr>
              <a:t>(LK)</a:t>
            </a:r>
            <a:r>
              <a:rPr sz="1800" b="1" spc="-10" dirty="0">
                <a:solidFill>
                  <a:srgbClr val="850000"/>
                </a:solidFill>
                <a:latin typeface="Calibri"/>
                <a:cs typeface="Calibri"/>
              </a:rPr>
              <a:t> konsolidasian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572260" y="1748789"/>
            <a:ext cx="1824989" cy="497840"/>
          </a:xfrm>
          <a:custGeom>
            <a:avLst/>
            <a:gdLst/>
            <a:ahLst/>
            <a:cxnLst/>
            <a:rect l="l" t="t" r="r" b="b"/>
            <a:pathLst>
              <a:path w="1824989" h="497839">
                <a:moveTo>
                  <a:pt x="1742059" y="0"/>
                </a:moveTo>
                <a:lnTo>
                  <a:pt x="82931" y="0"/>
                </a:lnTo>
                <a:lnTo>
                  <a:pt x="50684" y="6528"/>
                </a:lnTo>
                <a:lnTo>
                  <a:pt x="24320" y="24320"/>
                </a:lnTo>
                <a:lnTo>
                  <a:pt x="6528" y="50684"/>
                </a:lnTo>
                <a:lnTo>
                  <a:pt x="0" y="82931"/>
                </a:lnTo>
                <a:lnTo>
                  <a:pt x="0" y="414909"/>
                </a:lnTo>
                <a:lnTo>
                  <a:pt x="6528" y="447155"/>
                </a:lnTo>
                <a:lnTo>
                  <a:pt x="24320" y="473519"/>
                </a:lnTo>
                <a:lnTo>
                  <a:pt x="50684" y="491311"/>
                </a:lnTo>
                <a:lnTo>
                  <a:pt x="82931" y="497839"/>
                </a:lnTo>
                <a:lnTo>
                  <a:pt x="1742059" y="497839"/>
                </a:lnTo>
                <a:lnTo>
                  <a:pt x="1774305" y="491311"/>
                </a:lnTo>
                <a:lnTo>
                  <a:pt x="1800669" y="473519"/>
                </a:lnTo>
                <a:lnTo>
                  <a:pt x="1818461" y="447155"/>
                </a:lnTo>
                <a:lnTo>
                  <a:pt x="1824989" y="414909"/>
                </a:lnTo>
                <a:lnTo>
                  <a:pt x="1824989" y="82931"/>
                </a:lnTo>
                <a:lnTo>
                  <a:pt x="1818461" y="50684"/>
                </a:lnTo>
                <a:lnTo>
                  <a:pt x="1800669" y="24320"/>
                </a:lnTo>
                <a:lnTo>
                  <a:pt x="1774305" y="6528"/>
                </a:lnTo>
                <a:lnTo>
                  <a:pt x="1742059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757426" y="1850644"/>
            <a:ext cx="145415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LK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Entitas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(induk)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56210" y="2399029"/>
            <a:ext cx="4512310" cy="646430"/>
            <a:chOff x="156210" y="2399029"/>
            <a:chExt cx="4512310" cy="646430"/>
          </a:xfrm>
        </p:grpSpPr>
        <p:sp>
          <p:nvSpPr>
            <p:cNvPr id="10" name="object 10"/>
            <p:cNvSpPr/>
            <p:nvPr/>
          </p:nvSpPr>
          <p:spPr>
            <a:xfrm>
              <a:off x="2451099" y="2402839"/>
              <a:ext cx="2217420" cy="405130"/>
            </a:xfrm>
            <a:custGeom>
              <a:avLst/>
              <a:gdLst/>
              <a:ahLst/>
              <a:cxnLst/>
              <a:rect l="l" t="t" r="r" b="b"/>
              <a:pathLst>
                <a:path w="2217420" h="405130">
                  <a:moveTo>
                    <a:pt x="2149855" y="0"/>
                  </a:moveTo>
                  <a:lnTo>
                    <a:pt x="67563" y="0"/>
                  </a:lnTo>
                  <a:lnTo>
                    <a:pt x="41255" y="5306"/>
                  </a:lnTo>
                  <a:lnTo>
                    <a:pt x="19780" y="19780"/>
                  </a:lnTo>
                  <a:lnTo>
                    <a:pt x="5306" y="41255"/>
                  </a:lnTo>
                  <a:lnTo>
                    <a:pt x="0" y="67563"/>
                  </a:lnTo>
                  <a:lnTo>
                    <a:pt x="0" y="337565"/>
                  </a:lnTo>
                  <a:lnTo>
                    <a:pt x="5306" y="363874"/>
                  </a:lnTo>
                  <a:lnTo>
                    <a:pt x="19780" y="385349"/>
                  </a:lnTo>
                  <a:lnTo>
                    <a:pt x="41255" y="399823"/>
                  </a:lnTo>
                  <a:lnTo>
                    <a:pt x="67563" y="405130"/>
                  </a:lnTo>
                  <a:lnTo>
                    <a:pt x="2149855" y="405130"/>
                  </a:lnTo>
                  <a:lnTo>
                    <a:pt x="2176164" y="399823"/>
                  </a:lnTo>
                  <a:lnTo>
                    <a:pt x="2197639" y="385349"/>
                  </a:lnTo>
                  <a:lnTo>
                    <a:pt x="2212113" y="363874"/>
                  </a:lnTo>
                  <a:lnTo>
                    <a:pt x="2217420" y="337565"/>
                  </a:lnTo>
                  <a:lnTo>
                    <a:pt x="2217420" y="67563"/>
                  </a:lnTo>
                  <a:lnTo>
                    <a:pt x="2212113" y="41255"/>
                  </a:lnTo>
                  <a:lnTo>
                    <a:pt x="2197639" y="19780"/>
                  </a:lnTo>
                  <a:lnTo>
                    <a:pt x="2176164" y="5306"/>
                  </a:lnTo>
                  <a:lnTo>
                    <a:pt x="2149855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6210" y="2399029"/>
              <a:ext cx="2024380" cy="646430"/>
            </a:xfrm>
            <a:custGeom>
              <a:avLst/>
              <a:gdLst/>
              <a:ahLst/>
              <a:cxnLst/>
              <a:rect l="l" t="t" r="r" b="b"/>
              <a:pathLst>
                <a:path w="2024380" h="646430">
                  <a:moveTo>
                    <a:pt x="1916683" y="0"/>
                  </a:moveTo>
                  <a:lnTo>
                    <a:pt x="107746" y="0"/>
                  </a:lnTo>
                  <a:lnTo>
                    <a:pt x="65804" y="8469"/>
                  </a:lnTo>
                  <a:lnTo>
                    <a:pt x="31556" y="31559"/>
                  </a:lnTo>
                  <a:lnTo>
                    <a:pt x="8466" y="65793"/>
                  </a:lnTo>
                  <a:lnTo>
                    <a:pt x="0" y="107696"/>
                  </a:lnTo>
                  <a:lnTo>
                    <a:pt x="0" y="538734"/>
                  </a:lnTo>
                  <a:lnTo>
                    <a:pt x="8466" y="580636"/>
                  </a:lnTo>
                  <a:lnTo>
                    <a:pt x="31556" y="614870"/>
                  </a:lnTo>
                  <a:lnTo>
                    <a:pt x="65804" y="637960"/>
                  </a:lnTo>
                  <a:lnTo>
                    <a:pt x="107746" y="646430"/>
                  </a:lnTo>
                  <a:lnTo>
                    <a:pt x="1916683" y="646430"/>
                  </a:lnTo>
                  <a:lnTo>
                    <a:pt x="1958586" y="637960"/>
                  </a:lnTo>
                  <a:lnTo>
                    <a:pt x="1992820" y="614870"/>
                  </a:lnTo>
                  <a:lnTo>
                    <a:pt x="2015910" y="580636"/>
                  </a:lnTo>
                  <a:lnTo>
                    <a:pt x="2024379" y="538734"/>
                  </a:lnTo>
                  <a:lnTo>
                    <a:pt x="2024379" y="107696"/>
                  </a:lnTo>
                  <a:lnTo>
                    <a:pt x="2015910" y="65793"/>
                  </a:lnTo>
                  <a:lnTo>
                    <a:pt x="1992820" y="31559"/>
                  </a:lnTo>
                  <a:lnTo>
                    <a:pt x="1958586" y="8469"/>
                  </a:lnTo>
                  <a:lnTo>
                    <a:pt x="1916683" y="0"/>
                  </a:lnTo>
                  <a:close/>
                </a:path>
              </a:pathLst>
            </a:custGeom>
            <a:solidFill>
              <a:srgbClr val="BE9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475864" y="2873375"/>
            <a:ext cx="2452370" cy="2780030"/>
          </a:xfrm>
          <a:prstGeom prst="rect">
            <a:avLst/>
          </a:prstGeom>
          <a:ln w="31750">
            <a:solidFill>
              <a:srgbClr val="00AF50"/>
            </a:solidFill>
          </a:ln>
        </p:spPr>
        <p:txBody>
          <a:bodyPr vert="horz" wrap="square" lIns="0" tIns="172720" rIns="0" bIns="0" rtlCol="0">
            <a:spAutoFit/>
          </a:bodyPr>
          <a:lstStyle/>
          <a:p>
            <a:pPr marL="273050" marR="306070" indent="-182880">
              <a:lnSpc>
                <a:spcPct val="100000"/>
              </a:lnSpc>
              <a:spcBef>
                <a:spcPts val="1360"/>
              </a:spcBef>
              <a:buFont typeface="Wingdings"/>
              <a:buChar char=""/>
              <a:tabLst>
                <a:tab pos="273050" algn="l"/>
              </a:tabLst>
            </a:pP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Ada</a:t>
            </a:r>
            <a:r>
              <a:rPr sz="1600" spc="-2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pengendalian</a:t>
            </a:r>
            <a:r>
              <a:rPr sz="1600" spc="-4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385622"/>
                </a:solidFill>
                <a:latin typeface="Calibri"/>
                <a:cs typeface="Calibri"/>
              </a:rPr>
              <a:t>atas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entitas</a:t>
            </a:r>
            <a:r>
              <a:rPr sz="1600" spc="-8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385622"/>
                </a:solidFill>
                <a:latin typeface="Calibri"/>
                <a:cs typeface="Calibri"/>
              </a:rPr>
              <a:t>anak</a:t>
            </a:r>
            <a:endParaRPr sz="1600">
              <a:latin typeface="Calibri"/>
              <a:cs typeface="Calibri"/>
            </a:endParaRPr>
          </a:p>
          <a:p>
            <a:pPr marL="272415" indent="-182245">
              <a:lnSpc>
                <a:spcPct val="100000"/>
              </a:lnSpc>
              <a:buFont typeface="Wingdings"/>
              <a:buChar char=""/>
              <a:tabLst>
                <a:tab pos="272415" algn="l"/>
              </a:tabLst>
            </a:pPr>
            <a:r>
              <a:rPr sz="1600" spc="-10" dirty="0">
                <a:solidFill>
                  <a:srgbClr val="385622"/>
                </a:solidFill>
                <a:latin typeface="Calibri"/>
                <a:cs typeface="Calibri"/>
              </a:rPr>
              <a:t>Pengecualian</a:t>
            </a:r>
            <a:r>
              <a:rPr sz="1600" spc="2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385622"/>
                </a:solidFill>
                <a:latin typeface="Calibri"/>
                <a:cs typeface="Calibri"/>
              </a:rPr>
              <a:t>konsolidasi</a:t>
            </a:r>
            <a:endParaRPr sz="1600">
              <a:latin typeface="Calibri"/>
              <a:cs typeface="Calibri"/>
            </a:endParaRPr>
          </a:p>
          <a:p>
            <a:pPr marL="673100" marR="235585" lvl="1" indent="-400050">
              <a:lnSpc>
                <a:spcPct val="100000"/>
              </a:lnSpc>
              <a:buAutoNum type="romanLcPeriod"/>
              <a:tabLst>
                <a:tab pos="673100" algn="l"/>
              </a:tabLst>
            </a:pP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Intensi</a:t>
            </a:r>
            <a:r>
              <a:rPr sz="1600" spc="-7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385622"/>
                </a:solidFill>
                <a:latin typeface="Calibri"/>
                <a:cs typeface="Calibri"/>
              </a:rPr>
              <a:t>untuk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menjual</a:t>
            </a:r>
            <a:r>
              <a:rPr sz="1600" spc="-10" dirty="0">
                <a:solidFill>
                  <a:srgbClr val="385622"/>
                </a:solidFill>
                <a:latin typeface="Calibri"/>
                <a:cs typeface="Calibri"/>
              </a:rPr>
              <a:t> entitas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anak</a:t>
            </a:r>
            <a:r>
              <a:rPr sz="1600" spc="-3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1</a:t>
            </a:r>
            <a:r>
              <a:rPr sz="1600" spc="-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tahun</a:t>
            </a:r>
            <a:r>
              <a:rPr sz="1600" spc="-3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385622"/>
                </a:solidFill>
                <a:latin typeface="Calibri"/>
                <a:cs typeface="Calibri"/>
              </a:rPr>
              <a:t>sejak </a:t>
            </a:r>
            <a:r>
              <a:rPr sz="1600" spc="-10" dirty="0">
                <a:solidFill>
                  <a:srgbClr val="385622"/>
                </a:solidFill>
                <a:latin typeface="Calibri"/>
                <a:cs typeface="Calibri"/>
              </a:rPr>
              <a:t>akuisisi</a:t>
            </a:r>
            <a:endParaRPr sz="1600">
              <a:latin typeface="Calibri"/>
              <a:cs typeface="Calibri"/>
            </a:endParaRPr>
          </a:p>
          <a:p>
            <a:pPr marL="673100" marR="235585" lvl="1" indent="-400050">
              <a:lnSpc>
                <a:spcPct val="100000"/>
              </a:lnSpc>
              <a:spcBef>
                <a:spcPts val="5"/>
              </a:spcBef>
              <a:buAutoNum type="romanLcPeriod"/>
              <a:tabLst>
                <a:tab pos="673100" algn="l"/>
              </a:tabLst>
            </a:pP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Tidak</a:t>
            </a:r>
            <a:r>
              <a:rPr sz="1600" spc="-2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ada</a:t>
            </a:r>
            <a:r>
              <a:rPr sz="1600" spc="-1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385622"/>
                </a:solidFill>
                <a:latin typeface="Calibri"/>
                <a:cs typeface="Calibri"/>
              </a:rPr>
              <a:t>entitas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anak</a:t>
            </a:r>
            <a:r>
              <a:rPr sz="1600" spc="-2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lain</a:t>
            </a:r>
            <a:r>
              <a:rPr sz="1600" spc="-1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385622"/>
                </a:solidFill>
                <a:latin typeface="Calibri"/>
                <a:cs typeface="Calibri"/>
              </a:rPr>
              <a:t>kecuali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yang</a:t>
            </a:r>
            <a:r>
              <a:rPr sz="1600" spc="-4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akan</a:t>
            </a:r>
            <a:r>
              <a:rPr sz="1600" spc="-3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dijual</a:t>
            </a:r>
            <a:r>
              <a:rPr sz="1600" spc="-4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385622"/>
                </a:solidFill>
                <a:latin typeface="Calibri"/>
                <a:cs typeface="Calibri"/>
              </a:rPr>
              <a:t>(i)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4167" y="2458465"/>
            <a:ext cx="3867785" cy="508634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309880" marR="5080" indent="-297180">
              <a:lnSpc>
                <a:spcPts val="1880"/>
              </a:lnSpc>
              <a:spcBef>
                <a:spcPts val="195"/>
              </a:spcBef>
              <a:tabLst>
                <a:tab pos="2614930" algn="l"/>
              </a:tabLst>
            </a:pPr>
            <a:r>
              <a:rPr sz="2400" baseline="1736" dirty="0">
                <a:solidFill>
                  <a:srgbClr val="FFFFFF"/>
                </a:solidFill>
                <a:latin typeface="Calibri"/>
                <a:cs typeface="Calibri"/>
              </a:rPr>
              <a:t>LK</a:t>
            </a:r>
            <a:r>
              <a:rPr sz="2400" spc="-52" baseline="17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aseline="1736" dirty="0">
                <a:solidFill>
                  <a:srgbClr val="FFFFFF"/>
                </a:solidFill>
                <a:latin typeface="Calibri"/>
                <a:cs typeface="Calibri"/>
              </a:rPr>
              <a:t>Entitas</a:t>
            </a:r>
            <a:r>
              <a:rPr sz="2400" spc="-89" baseline="173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baseline="1736" dirty="0">
                <a:solidFill>
                  <a:srgbClr val="FFFFFF"/>
                </a:solidFill>
                <a:latin typeface="Calibri"/>
                <a:cs typeface="Calibri"/>
              </a:rPr>
              <a:t>Bertujuan</a:t>
            </a:r>
            <a:r>
              <a:rPr sz="2400" baseline="1736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LK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Entitas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anak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Khusus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(EBK)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157844" y="1608455"/>
            <a:ext cx="3878579" cy="2600960"/>
          </a:xfrm>
          <a:prstGeom prst="rect">
            <a:avLst/>
          </a:prstGeom>
          <a:ln w="31750">
            <a:solidFill>
              <a:srgbClr val="FFC000"/>
            </a:solidFill>
          </a:ln>
        </p:spPr>
        <p:txBody>
          <a:bodyPr vert="horz" wrap="square" lIns="0" tIns="67945" rIns="0" bIns="0" rtlCol="0">
            <a:spAutoFit/>
          </a:bodyPr>
          <a:lstStyle/>
          <a:p>
            <a:pPr marL="273685" indent="-182245">
              <a:lnSpc>
                <a:spcPct val="100000"/>
              </a:lnSpc>
              <a:spcBef>
                <a:spcPts val="535"/>
              </a:spcBef>
              <a:buFont typeface="Wingdings"/>
              <a:buChar char=""/>
              <a:tabLst>
                <a:tab pos="273685" algn="l"/>
              </a:tabLst>
            </a:pPr>
            <a:r>
              <a:rPr sz="1600" dirty="0">
                <a:solidFill>
                  <a:srgbClr val="7E5F00"/>
                </a:solidFill>
                <a:latin typeface="Calibri"/>
                <a:cs typeface="Calibri"/>
              </a:rPr>
              <a:t>Merupakan</a:t>
            </a:r>
            <a:r>
              <a:rPr sz="1600" spc="-60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7E5F00"/>
                </a:solidFill>
                <a:latin typeface="Calibri"/>
                <a:cs typeface="Calibri"/>
              </a:rPr>
              <a:t>pilihan,</a:t>
            </a:r>
            <a:r>
              <a:rPr sz="1600" spc="-60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7E5F00"/>
                </a:solidFill>
                <a:latin typeface="Calibri"/>
                <a:cs typeface="Calibri"/>
              </a:rPr>
              <a:t>bukan</a:t>
            </a:r>
            <a:r>
              <a:rPr sz="1600" spc="-45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7E5F00"/>
                </a:solidFill>
                <a:latin typeface="Calibri"/>
                <a:cs typeface="Calibri"/>
              </a:rPr>
              <a:t>keharusan</a:t>
            </a:r>
            <a:endParaRPr sz="1600">
              <a:latin typeface="Calibri"/>
              <a:cs typeface="Calibri"/>
            </a:endParaRPr>
          </a:p>
          <a:p>
            <a:pPr marL="273685" indent="-182245">
              <a:lnSpc>
                <a:spcPct val="100000"/>
              </a:lnSpc>
              <a:buFont typeface="Wingdings"/>
              <a:buChar char=""/>
              <a:tabLst>
                <a:tab pos="273685" algn="l"/>
              </a:tabLst>
            </a:pPr>
            <a:r>
              <a:rPr sz="1600" dirty="0">
                <a:solidFill>
                  <a:srgbClr val="7E5F00"/>
                </a:solidFill>
                <a:latin typeface="Calibri"/>
                <a:cs typeface="Calibri"/>
              </a:rPr>
              <a:t>Informasi</a:t>
            </a:r>
            <a:r>
              <a:rPr sz="1600" spc="-70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7E5F00"/>
                </a:solidFill>
                <a:latin typeface="Calibri"/>
                <a:cs typeface="Calibri"/>
              </a:rPr>
              <a:t>tambahan</a:t>
            </a:r>
            <a:r>
              <a:rPr sz="1600" spc="-65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7E5F00"/>
                </a:solidFill>
                <a:latin typeface="Calibri"/>
                <a:cs typeface="Calibri"/>
              </a:rPr>
              <a:t>LK</a:t>
            </a:r>
            <a:r>
              <a:rPr sz="1600" spc="-45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7E5F00"/>
                </a:solidFill>
                <a:latin typeface="Calibri"/>
                <a:cs typeface="Calibri"/>
              </a:rPr>
              <a:t>konsolidasian</a:t>
            </a:r>
            <a:endParaRPr sz="1600">
              <a:latin typeface="Calibri"/>
              <a:cs typeface="Calibri"/>
            </a:endParaRPr>
          </a:p>
          <a:p>
            <a:pPr marL="274320" marR="241935" indent="-182880">
              <a:lnSpc>
                <a:spcPct val="100000"/>
              </a:lnSpc>
              <a:buFont typeface="Wingdings"/>
              <a:buChar char=""/>
              <a:tabLst>
                <a:tab pos="274320" algn="l"/>
              </a:tabLst>
            </a:pPr>
            <a:r>
              <a:rPr sz="1600" dirty="0">
                <a:solidFill>
                  <a:srgbClr val="7E5F00"/>
                </a:solidFill>
                <a:latin typeface="Calibri"/>
                <a:cs typeface="Calibri"/>
              </a:rPr>
              <a:t>Kebijakan</a:t>
            </a:r>
            <a:r>
              <a:rPr sz="1600" spc="-35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7E5F00"/>
                </a:solidFill>
                <a:latin typeface="Calibri"/>
                <a:cs typeface="Calibri"/>
              </a:rPr>
              <a:t>akuntansi</a:t>
            </a:r>
            <a:r>
              <a:rPr sz="1600" spc="-60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7E5F00"/>
                </a:solidFill>
                <a:latin typeface="Calibri"/>
                <a:cs typeface="Calibri"/>
              </a:rPr>
              <a:t>sama</a:t>
            </a:r>
            <a:r>
              <a:rPr sz="1600" spc="-35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7E5F00"/>
                </a:solidFill>
                <a:latin typeface="Calibri"/>
                <a:cs typeface="Calibri"/>
              </a:rPr>
              <a:t>untuk</a:t>
            </a:r>
            <a:r>
              <a:rPr sz="1600" spc="-30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7E5F00"/>
                </a:solidFill>
                <a:latin typeface="Calibri"/>
                <a:cs typeface="Calibri"/>
              </a:rPr>
              <a:t>setiap investasi</a:t>
            </a:r>
            <a:r>
              <a:rPr sz="1600" spc="-45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7E5F00"/>
                </a:solidFill>
                <a:latin typeface="Calibri"/>
                <a:cs typeface="Calibri"/>
              </a:rPr>
              <a:t>pada</a:t>
            </a:r>
            <a:r>
              <a:rPr sz="1600" spc="-40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7E5F00"/>
                </a:solidFill>
                <a:latin typeface="Calibri"/>
                <a:cs typeface="Calibri"/>
              </a:rPr>
              <a:t>kelas</a:t>
            </a:r>
            <a:r>
              <a:rPr sz="1600" spc="-35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7E5F00"/>
                </a:solidFill>
                <a:latin typeface="Calibri"/>
                <a:cs typeface="Calibri"/>
              </a:rPr>
              <a:t>yang</a:t>
            </a:r>
            <a:r>
              <a:rPr sz="1600" spc="-40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7E5F00"/>
                </a:solidFill>
                <a:latin typeface="Calibri"/>
                <a:cs typeface="Calibri"/>
              </a:rPr>
              <a:t>sama</a:t>
            </a:r>
            <a:r>
              <a:rPr sz="1600" spc="-40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7E5F00"/>
                </a:solidFill>
                <a:latin typeface="Calibri"/>
                <a:cs typeface="Calibri"/>
              </a:rPr>
              <a:t>(entitas </a:t>
            </a:r>
            <a:r>
              <a:rPr sz="1600" dirty="0">
                <a:solidFill>
                  <a:srgbClr val="7E5F00"/>
                </a:solidFill>
                <a:latin typeface="Calibri"/>
                <a:cs typeface="Calibri"/>
              </a:rPr>
              <a:t>anak,</a:t>
            </a:r>
            <a:r>
              <a:rPr sz="1600" spc="-50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7E5F00"/>
                </a:solidFill>
                <a:latin typeface="Calibri"/>
                <a:cs typeface="Calibri"/>
              </a:rPr>
              <a:t>entitas</a:t>
            </a:r>
            <a:r>
              <a:rPr sz="1600" spc="-45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7E5F00"/>
                </a:solidFill>
                <a:latin typeface="Calibri"/>
                <a:cs typeface="Calibri"/>
              </a:rPr>
              <a:t>asosiasi,</a:t>
            </a:r>
            <a:r>
              <a:rPr sz="1600" spc="-60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7E5F00"/>
                </a:solidFill>
                <a:latin typeface="Calibri"/>
                <a:cs typeface="Calibri"/>
              </a:rPr>
              <a:t>atau</a:t>
            </a:r>
            <a:r>
              <a:rPr sz="1600" spc="-40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7E5F00"/>
                </a:solidFill>
                <a:latin typeface="Calibri"/>
                <a:cs typeface="Calibri"/>
              </a:rPr>
              <a:t>pengendalian </a:t>
            </a:r>
            <a:r>
              <a:rPr sz="1600" dirty="0">
                <a:solidFill>
                  <a:srgbClr val="7E5F00"/>
                </a:solidFill>
                <a:latin typeface="Calibri"/>
                <a:cs typeface="Calibri"/>
              </a:rPr>
              <a:t>bersama</a:t>
            </a:r>
            <a:r>
              <a:rPr sz="1600" spc="-50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7E5F00"/>
                </a:solidFill>
                <a:latin typeface="Calibri"/>
                <a:cs typeface="Calibri"/>
              </a:rPr>
              <a:t>entitas)</a:t>
            </a:r>
            <a:r>
              <a:rPr sz="1600" spc="-45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7E5F00"/>
                </a:solidFill>
                <a:latin typeface="Calibri"/>
                <a:cs typeface="Calibri"/>
              </a:rPr>
              <a:t>pada</a:t>
            </a:r>
            <a:r>
              <a:rPr sz="1600" spc="-45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7E5F00"/>
                </a:solidFill>
                <a:latin typeface="Calibri"/>
                <a:cs typeface="Calibri"/>
              </a:rPr>
              <a:t>salah</a:t>
            </a:r>
            <a:r>
              <a:rPr sz="1600" spc="-55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7E5F00"/>
                </a:solidFill>
                <a:latin typeface="Calibri"/>
                <a:cs typeface="Calibri"/>
              </a:rPr>
              <a:t>satu:</a:t>
            </a:r>
            <a:endParaRPr sz="1600">
              <a:latin typeface="Calibri"/>
              <a:cs typeface="Calibri"/>
            </a:endParaRPr>
          </a:p>
          <a:p>
            <a:pPr marL="457200" marR="325755" lvl="1" indent="-182880">
              <a:lnSpc>
                <a:spcPct val="100000"/>
              </a:lnSpc>
              <a:buFont typeface="Wingdings"/>
              <a:buChar char=""/>
              <a:tabLst>
                <a:tab pos="457200" algn="l"/>
              </a:tabLst>
            </a:pPr>
            <a:r>
              <a:rPr sz="1600" dirty="0">
                <a:solidFill>
                  <a:srgbClr val="7E5F00"/>
                </a:solidFill>
                <a:latin typeface="Calibri"/>
                <a:cs typeface="Calibri"/>
              </a:rPr>
              <a:t>Biaya</a:t>
            </a:r>
            <a:r>
              <a:rPr sz="1600" spc="-40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7E5F00"/>
                </a:solidFill>
                <a:latin typeface="Calibri"/>
                <a:cs typeface="Calibri"/>
              </a:rPr>
              <a:t>perolehan</a:t>
            </a:r>
            <a:r>
              <a:rPr sz="1600" spc="-45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7E5F00"/>
                </a:solidFill>
                <a:latin typeface="Calibri"/>
                <a:cs typeface="Calibri"/>
              </a:rPr>
              <a:t>dikurangi</a:t>
            </a:r>
            <a:r>
              <a:rPr sz="1600" spc="-60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7E5F00"/>
                </a:solidFill>
                <a:latin typeface="Calibri"/>
                <a:cs typeface="Calibri"/>
              </a:rPr>
              <a:t>penurunan nilai;</a:t>
            </a:r>
            <a:endParaRPr sz="1600">
              <a:latin typeface="Calibri"/>
              <a:cs typeface="Calibri"/>
            </a:endParaRPr>
          </a:p>
          <a:p>
            <a:pPr marL="456565" lvl="1" indent="-182245">
              <a:lnSpc>
                <a:spcPts val="1920"/>
              </a:lnSpc>
              <a:buFont typeface="Wingdings"/>
              <a:buChar char=""/>
              <a:tabLst>
                <a:tab pos="456565" algn="l"/>
              </a:tabLst>
            </a:pPr>
            <a:r>
              <a:rPr sz="1600" dirty="0">
                <a:solidFill>
                  <a:srgbClr val="7E5F00"/>
                </a:solidFill>
                <a:latin typeface="Calibri"/>
                <a:cs typeface="Calibri"/>
              </a:rPr>
              <a:t>Nilai</a:t>
            </a:r>
            <a:r>
              <a:rPr sz="1600" spc="-35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7E5F00"/>
                </a:solidFill>
                <a:latin typeface="Calibri"/>
                <a:cs typeface="Calibri"/>
              </a:rPr>
              <a:t>wajar –</a:t>
            </a:r>
            <a:r>
              <a:rPr sz="1600" spc="-10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7E5F00"/>
                </a:solidFill>
                <a:latin typeface="Calibri"/>
                <a:cs typeface="Calibri"/>
              </a:rPr>
              <a:t>laba</a:t>
            </a:r>
            <a:r>
              <a:rPr sz="1600" spc="-25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7E5F00"/>
                </a:solidFill>
                <a:latin typeface="Calibri"/>
                <a:cs typeface="Calibri"/>
              </a:rPr>
              <a:t>rugi;</a:t>
            </a:r>
            <a:r>
              <a:rPr sz="1600" spc="-25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7E5F00"/>
                </a:solidFill>
                <a:latin typeface="Calibri"/>
                <a:cs typeface="Calibri"/>
              </a:rPr>
              <a:t>atau</a:t>
            </a:r>
            <a:endParaRPr sz="1600">
              <a:latin typeface="Calibri"/>
              <a:cs typeface="Calibri"/>
            </a:endParaRPr>
          </a:p>
          <a:p>
            <a:pPr marL="456565" lvl="1" indent="-182245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456565" algn="l"/>
              </a:tabLst>
            </a:pPr>
            <a:r>
              <a:rPr sz="1600" dirty="0">
                <a:solidFill>
                  <a:srgbClr val="7E5F00"/>
                </a:solidFill>
                <a:latin typeface="Calibri"/>
                <a:cs typeface="Calibri"/>
              </a:rPr>
              <a:t>Metode</a:t>
            </a:r>
            <a:r>
              <a:rPr sz="1600" spc="-55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7E5F00"/>
                </a:solidFill>
                <a:latin typeface="Calibri"/>
                <a:cs typeface="Calibri"/>
              </a:rPr>
              <a:t>ekuitas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118717" y="1936495"/>
            <a:ext cx="2731770" cy="467359"/>
            <a:chOff x="1118717" y="1936495"/>
            <a:chExt cx="2731770" cy="467359"/>
          </a:xfrm>
        </p:grpSpPr>
        <p:sp>
          <p:nvSpPr>
            <p:cNvPr id="16" name="object 16"/>
            <p:cNvSpPr/>
            <p:nvPr/>
          </p:nvSpPr>
          <p:spPr>
            <a:xfrm>
              <a:off x="1118717" y="1936495"/>
              <a:ext cx="455295" cy="467359"/>
            </a:xfrm>
            <a:custGeom>
              <a:avLst/>
              <a:gdLst/>
              <a:ahLst/>
              <a:cxnLst/>
              <a:rect l="l" t="t" r="r" b="b"/>
              <a:pathLst>
                <a:path w="455294" h="467360">
                  <a:moveTo>
                    <a:pt x="330860" y="41275"/>
                  </a:moveTo>
                  <a:lnTo>
                    <a:pt x="0" y="41275"/>
                  </a:lnTo>
                  <a:lnTo>
                    <a:pt x="0" y="466978"/>
                  </a:lnTo>
                  <a:lnTo>
                    <a:pt x="29997" y="466978"/>
                  </a:lnTo>
                  <a:lnTo>
                    <a:pt x="29997" y="435092"/>
                  </a:lnTo>
                  <a:lnTo>
                    <a:pt x="20637" y="425703"/>
                  </a:lnTo>
                  <a:lnTo>
                    <a:pt x="41275" y="425703"/>
                  </a:lnTo>
                  <a:lnTo>
                    <a:pt x="41275" y="82550"/>
                  </a:lnTo>
                  <a:lnTo>
                    <a:pt x="20637" y="82550"/>
                  </a:lnTo>
                  <a:lnTo>
                    <a:pt x="41275" y="61849"/>
                  </a:lnTo>
                  <a:lnTo>
                    <a:pt x="330860" y="61849"/>
                  </a:lnTo>
                  <a:lnTo>
                    <a:pt x="330860" y="41275"/>
                  </a:lnTo>
                  <a:close/>
                </a:path>
                <a:path w="455294" h="467360">
                  <a:moveTo>
                    <a:pt x="41275" y="425703"/>
                  </a:moveTo>
                  <a:lnTo>
                    <a:pt x="29997" y="425703"/>
                  </a:lnTo>
                  <a:lnTo>
                    <a:pt x="29997" y="435092"/>
                  </a:lnTo>
                  <a:lnTo>
                    <a:pt x="41275" y="446404"/>
                  </a:lnTo>
                  <a:lnTo>
                    <a:pt x="41275" y="425703"/>
                  </a:lnTo>
                  <a:close/>
                </a:path>
                <a:path w="455294" h="467360">
                  <a:moveTo>
                    <a:pt x="29997" y="425703"/>
                  </a:moveTo>
                  <a:lnTo>
                    <a:pt x="20637" y="425703"/>
                  </a:lnTo>
                  <a:lnTo>
                    <a:pt x="29997" y="435092"/>
                  </a:lnTo>
                  <a:lnTo>
                    <a:pt x="29997" y="425703"/>
                  </a:lnTo>
                  <a:close/>
                </a:path>
                <a:path w="455294" h="467360">
                  <a:moveTo>
                    <a:pt x="330860" y="0"/>
                  </a:moveTo>
                  <a:lnTo>
                    <a:pt x="330860" y="123825"/>
                  </a:lnTo>
                  <a:lnTo>
                    <a:pt x="413325" y="82550"/>
                  </a:lnTo>
                  <a:lnTo>
                    <a:pt x="351434" y="82550"/>
                  </a:lnTo>
                  <a:lnTo>
                    <a:pt x="351434" y="41275"/>
                  </a:lnTo>
                  <a:lnTo>
                    <a:pt x="413495" y="41275"/>
                  </a:lnTo>
                  <a:lnTo>
                    <a:pt x="330860" y="0"/>
                  </a:lnTo>
                  <a:close/>
                </a:path>
                <a:path w="455294" h="467360">
                  <a:moveTo>
                    <a:pt x="41275" y="61849"/>
                  </a:moveTo>
                  <a:lnTo>
                    <a:pt x="20637" y="82550"/>
                  </a:lnTo>
                  <a:lnTo>
                    <a:pt x="41275" y="82550"/>
                  </a:lnTo>
                  <a:lnTo>
                    <a:pt x="41275" y="61849"/>
                  </a:lnTo>
                  <a:close/>
                </a:path>
                <a:path w="455294" h="467360">
                  <a:moveTo>
                    <a:pt x="330860" y="61849"/>
                  </a:moveTo>
                  <a:lnTo>
                    <a:pt x="41275" y="61849"/>
                  </a:lnTo>
                  <a:lnTo>
                    <a:pt x="41275" y="82550"/>
                  </a:lnTo>
                  <a:lnTo>
                    <a:pt x="330860" y="82550"/>
                  </a:lnTo>
                  <a:lnTo>
                    <a:pt x="330860" y="61849"/>
                  </a:lnTo>
                  <a:close/>
                </a:path>
                <a:path w="455294" h="467360">
                  <a:moveTo>
                    <a:pt x="413495" y="41275"/>
                  </a:moveTo>
                  <a:lnTo>
                    <a:pt x="351434" y="41275"/>
                  </a:lnTo>
                  <a:lnTo>
                    <a:pt x="351434" y="82550"/>
                  </a:lnTo>
                  <a:lnTo>
                    <a:pt x="413325" y="82550"/>
                  </a:lnTo>
                  <a:lnTo>
                    <a:pt x="454685" y="61849"/>
                  </a:lnTo>
                  <a:lnTo>
                    <a:pt x="413495" y="41275"/>
                  </a:lnTo>
                  <a:close/>
                </a:path>
              </a:pathLst>
            </a:custGeom>
            <a:solidFill>
              <a:srgbClr val="3856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397250" y="1940559"/>
              <a:ext cx="453390" cy="455295"/>
            </a:xfrm>
            <a:custGeom>
              <a:avLst/>
              <a:gdLst/>
              <a:ahLst/>
              <a:cxnLst/>
              <a:rect l="l" t="t" r="r" b="b"/>
              <a:pathLst>
                <a:path w="453389" h="455294">
                  <a:moveTo>
                    <a:pt x="453009" y="417067"/>
                  </a:moveTo>
                  <a:lnTo>
                    <a:pt x="433959" y="417067"/>
                  </a:lnTo>
                  <a:lnTo>
                    <a:pt x="424688" y="426338"/>
                  </a:lnTo>
                  <a:lnTo>
                    <a:pt x="424688" y="455167"/>
                  </a:lnTo>
                  <a:lnTo>
                    <a:pt x="453009" y="455167"/>
                  </a:lnTo>
                  <a:lnTo>
                    <a:pt x="453009" y="417067"/>
                  </a:lnTo>
                  <a:close/>
                </a:path>
                <a:path w="453389" h="455294">
                  <a:moveTo>
                    <a:pt x="414909" y="57150"/>
                  </a:moveTo>
                  <a:lnTo>
                    <a:pt x="414909" y="436117"/>
                  </a:lnTo>
                  <a:lnTo>
                    <a:pt x="424688" y="426338"/>
                  </a:lnTo>
                  <a:lnTo>
                    <a:pt x="424688" y="417067"/>
                  </a:lnTo>
                  <a:lnTo>
                    <a:pt x="453009" y="417067"/>
                  </a:lnTo>
                  <a:lnTo>
                    <a:pt x="453009" y="76200"/>
                  </a:lnTo>
                  <a:lnTo>
                    <a:pt x="433959" y="76200"/>
                  </a:lnTo>
                  <a:lnTo>
                    <a:pt x="414909" y="57150"/>
                  </a:lnTo>
                  <a:close/>
                </a:path>
                <a:path w="453389" h="455294">
                  <a:moveTo>
                    <a:pt x="433959" y="417067"/>
                  </a:moveTo>
                  <a:lnTo>
                    <a:pt x="424688" y="417067"/>
                  </a:lnTo>
                  <a:lnTo>
                    <a:pt x="424688" y="426338"/>
                  </a:lnTo>
                  <a:lnTo>
                    <a:pt x="433959" y="417067"/>
                  </a:lnTo>
                  <a:close/>
                </a:path>
                <a:path w="453389" h="455294">
                  <a:moveTo>
                    <a:pt x="114300" y="0"/>
                  </a:moveTo>
                  <a:lnTo>
                    <a:pt x="0" y="57150"/>
                  </a:lnTo>
                  <a:lnTo>
                    <a:pt x="114300" y="114300"/>
                  </a:lnTo>
                  <a:lnTo>
                    <a:pt x="114300" y="76200"/>
                  </a:lnTo>
                  <a:lnTo>
                    <a:pt x="95250" y="76200"/>
                  </a:lnTo>
                  <a:lnTo>
                    <a:pt x="95250" y="38100"/>
                  </a:lnTo>
                  <a:lnTo>
                    <a:pt x="114300" y="38100"/>
                  </a:lnTo>
                  <a:lnTo>
                    <a:pt x="114300" y="0"/>
                  </a:lnTo>
                  <a:close/>
                </a:path>
                <a:path w="453389" h="455294">
                  <a:moveTo>
                    <a:pt x="114300" y="38100"/>
                  </a:moveTo>
                  <a:lnTo>
                    <a:pt x="95250" y="38100"/>
                  </a:lnTo>
                  <a:lnTo>
                    <a:pt x="95250" y="76200"/>
                  </a:lnTo>
                  <a:lnTo>
                    <a:pt x="114300" y="76200"/>
                  </a:lnTo>
                  <a:lnTo>
                    <a:pt x="114300" y="38100"/>
                  </a:lnTo>
                  <a:close/>
                </a:path>
                <a:path w="453389" h="455294">
                  <a:moveTo>
                    <a:pt x="453009" y="38100"/>
                  </a:moveTo>
                  <a:lnTo>
                    <a:pt x="114300" y="38100"/>
                  </a:lnTo>
                  <a:lnTo>
                    <a:pt x="114300" y="76200"/>
                  </a:lnTo>
                  <a:lnTo>
                    <a:pt x="414909" y="76200"/>
                  </a:lnTo>
                  <a:lnTo>
                    <a:pt x="414909" y="57150"/>
                  </a:lnTo>
                  <a:lnTo>
                    <a:pt x="453009" y="57150"/>
                  </a:lnTo>
                  <a:lnTo>
                    <a:pt x="453009" y="38100"/>
                  </a:lnTo>
                  <a:close/>
                </a:path>
                <a:path w="453389" h="455294">
                  <a:moveTo>
                    <a:pt x="453009" y="57150"/>
                  </a:moveTo>
                  <a:lnTo>
                    <a:pt x="414909" y="57150"/>
                  </a:lnTo>
                  <a:lnTo>
                    <a:pt x="433959" y="76200"/>
                  </a:lnTo>
                  <a:lnTo>
                    <a:pt x="453009" y="76200"/>
                  </a:lnTo>
                  <a:lnTo>
                    <a:pt x="453009" y="57150"/>
                  </a:lnTo>
                  <a:close/>
                </a:path>
              </a:pathLst>
            </a:custGeom>
            <a:solidFill>
              <a:srgbClr val="7E5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8161655" y="4692895"/>
            <a:ext cx="3878579" cy="2007870"/>
          </a:xfrm>
          <a:custGeom>
            <a:avLst/>
            <a:gdLst/>
            <a:ahLst/>
            <a:cxnLst/>
            <a:rect l="l" t="t" r="r" b="b"/>
            <a:pathLst>
              <a:path w="3878579" h="2007870">
                <a:moveTo>
                  <a:pt x="0" y="2007869"/>
                </a:moveTo>
                <a:lnTo>
                  <a:pt x="3878579" y="2007869"/>
                </a:lnTo>
                <a:lnTo>
                  <a:pt x="3878579" y="0"/>
                </a:lnTo>
                <a:lnTo>
                  <a:pt x="0" y="0"/>
                </a:lnTo>
                <a:lnTo>
                  <a:pt x="0" y="2007869"/>
                </a:lnTo>
                <a:close/>
              </a:path>
            </a:pathLst>
          </a:custGeom>
          <a:ln w="31750">
            <a:solidFill>
              <a:srgbClr val="7E5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8253476" y="4813554"/>
            <a:ext cx="3548379" cy="1642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245" marR="104139" indent="-182880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182245" algn="l"/>
              </a:tabLst>
            </a:pPr>
            <a:r>
              <a:rPr sz="1600" dirty="0">
                <a:solidFill>
                  <a:srgbClr val="7E5F00"/>
                </a:solidFill>
                <a:latin typeface="Calibri"/>
                <a:cs typeface="Calibri"/>
              </a:rPr>
              <a:t>Merupakan</a:t>
            </a:r>
            <a:r>
              <a:rPr sz="1600" spc="-70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7E5F00"/>
                </a:solidFill>
                <a:latin typeface="Calibri"/>
                <a:cs typeface="Calibri"/>
              </a:rPr>
              <a:t>LK</a:t>
            </a:r>
            <a:r>
              <a:rPr sz="1600" spc="-10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7E5F00"/>
                </a:solidFill>
                <a:latin typeface="Calibri"/>
                <a:cs typeface="Calibri"/>
              </a:rPr>
              <a:t>lengkap</a:t>
            </a:r>
            <a:r>
              <a:rPr sz="1600" spc="-45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7E5F00"/>
                </a:solidFill>
                <a:latin typeface="Calibri"/>
                <a:cs typeface="Calibri"/>
              </a:rPr>
              <a:t>dari</a:t>
            </a:r>
            <a:r>
              <a:rPr sz="1600" spc="-35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7E5F00"/>
                </a:solidFill>
                <a:latin typeface="Calibri"/>
                <a:cs typeface="Calibri"/>
              </a:rPr>
              <a:t>2</a:t>
            </a:r>
            <a:r>
              <a:rPr sz="1600" spc="-30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7E5F00"/>
                </a:solidFill>
                <a:latin typeface="Calibri"/>
                <a:cs typeface="Calibri"/>
              </a:rPr>
              <a:t>atau</a:t>
            </a:r>
            <a:r>
              <a:rPr sz="1600" spc="-30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7E5F00"/>
                </a:solidFill>
                <a:latin typeface="Calibri"/>
                <a:cs typeface="Calibri"/>
              </a:rPr>
              <a:t>lebih </a:t>
            </a:r>
            <a:r>
              <a:rPr sz="1600" dirty="0">
                <a:solidFill>
                  <a:srgbClr val="7E5F00"/>
                </a:solidFill>
                <a:latin typeface="Calibri"/>
                <a:cs typeface="Calibri"/>
              </a:rPr>
              <a:t>entitas</a:t>
            </a:r>
            <a:r>
              <a:rPr sz="1600" spc="-70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7E5F00"/>
                </a:solidFill>
                <a:latin typeface="Calibri"/>
                <a:cs typeface="Calibri"/>
              </a:rPr>
              <a:t>sepengendali</a:t>
            </a:r>
            <a:endParaRPr sz="1600" dirty="0">
              <a:latin typeface="Calibri"/>
              <a:cs typeface="Calibri"/>
            </a:endParaRPr>
          </a:p>
          <a:p>
            <a:pPr marL="182245" indent="-182245">
              <a:lnSpc>
                <a:spcPct val="100000"/>
              </a:lnSpc>
              <a:buFont typeface="Wingdings"/>
              <a:buChar char=""/>
              <a:tabLst>
                <a:tab pos="182245" algn="l"/>
              </a:tabLst>
            </a:pPr>
            <a:r>
              <a:rPr sz="1600" dirty="0">
                <a:solidFill>
                  <a:srgbClr val="7E5F00"/>
                </a:solidFill>
                <a:latin typeface="Calibri"/>
                <a:cs typeface="Calibri"/>
              </a:rPr>
              <a:t>Merupakan</a:t>
            </a:r>
            <a:r>
              <a:rPr sz="1600" spc="-75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7E5F00"/>
                </a:solidFill>
                <a:latin typeface="Calibri"/>
                <a:cs typeface="Calibri"/>
              </a:rPr>
              <a:t>pilihan,</a:t>
            </a:r>
            <a:r>
              <a:rPr sz="1600" spc="-65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7E5F00"/>
                </a:solidFill>
                <a:latin typeface="Calibri"/>
                <a:cs typeface="Calibri"/>
              </a:rPr>
              <a:t>bukan</a:t>
            </a:r>
            <a:r>
              <a:rPr sz="1600" spc="-55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7E5F00"/>
                </a:solidFill>
                <a:latin typeface="Calibri"/>
                <a:cs typeface="Calibri"/>
              </a:rPr>
              <a:t>keharusan</a:t>
            </a:r>
            <a:endParaRPr sz="1600" dirty="0">
              <a:latin typeface="Calibri"/>
              <a:cs typeface="Calibri"/>
            </a:endParaRPr>
          </a:p>
          <a:p>
            <a:pPr marL="182245" indent="-182245">
              <a:lnSpc>
                <a:spcPct val="100000"/>
              </a:lnSpc>
              <a:buFont typeface="Wingdings"/>
              <a:buChar char=""/>
              <a:tabLst>
                <a:tab pos="182245" algn="l"/>
              </a:tabLst>
            </a:pPr>
            <a:r>
              <a:rPr sz="1600" spc="-10" dirty="0">
                <a:solidFill>
                  <a:srgbClr val="7E5F00"/>
                </a:solidFill>
                <a:latin typeface="Calibri"/>
                <a:cs typeface="Calibri"/>
              </a:rPr>
              <a:t>Prosedur:</a:t>
            </a:r>
            <a:endParaRPr sz="1600" dirty="0">
              <a:latin typeface="Calibri"/>
              <a:cs typeface="Calibri"/>
            </a:endParaRPr>
          </a:p>
          <a:p>
            <a:pPr marL="364490" marR="5080" lvl="1" indent="-182245">
              <a:lnSpc>
                <a:spcPct val="100000"/>
              </a:lnSpc>
              <a:spcBef>
                <a:spcPts val="10"/>
              </a:spcBef>
              <a:buFont typeface="Wingdings"/>
              <a:buChar char=""/>
              <a:tabLst>
                <a:tab pos="365760" algn="l"/>
              </a:tabLst>
            </a:pPr>
            <a:r>
              <a:rPr sz="1400" dirty="0">
                <a:solidFill>
                  <a:srgbClr val="7E5F00"/>
                </a:solidFill>
                <a:latin typeface="Calibri"/>
                <a:cs typeface="Calibri"/>
              </a:rPr>
              <a:t>Eliminasi</a:t>
            </a:r>
            <a:r>
              <a:rPr sz="1400" spc="-25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7E5F00"/>
                </a:solidFill>
                <a:latin typeface="Calibri"/>
                <a:cs typeface="Calibri"/>
              </a:rPr>
              <a:t>saldo</a:t>
            </a:r>
            <a:r>
              <a:rPr sz="1400" spc="-45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7E5F00"/>
                </a:solidFill>
                <a:latin typeface="Calibri"/>
                <a:cs typeface="Calibri"/>
              </a:rPr>
              <a:t>dan</a:t>
            </a:r>
            <a:r>
              <a:rPr sz="1400" spc="-40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7E5F00"/>
                </a:solidFill>
                <a:latin typeface="Calibri"/>
                <a:cs typeface="Calibri"/>
              </a:rPr>
              <a:t>transaksi</a:t>
            </a:r>
            <a:r>
              <a:rPr sz="1400" spc="-40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7E5F00"/>
                </a:solidFill>
                <a:latin typeface="Calibri"/>
                <a:cs typeface="Calibri"/>
              </a:rPr>
              <a:t>antar</a:t>
            </a:r>
            <a:r>
              <a:rPr sz="1400" spc="-35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7E5F00"/>
                </a:solidFill>
                <a:latin typeface="Calibri"/>
                <a:cs typeface="Calibri"/>
              </a:rPr>
              <a:t>entitas 	(termasuk</a:t>
            </a:r>
            <a:r>
              <a:rPr sz="1400" spc="-35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7E5F00"/>
                </a:solidFill>
                <a:latin typeface="Calibri"/>
                <a:cs typeface="Calibri"/>
              </a:rPr>
              <a:t>laba/rugi</a:t>
            </a:r>
            <a:r>
              <a:rPr sz="1400" spc="-40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7E5F00"/>
                </a:solidFill>
                <a:latin typeface="Calibri"/>
                <a:cs typeface="Calibri"/>
              </a:rPr>
              <a:t>yang</a:t>
            </a:r>
            <a:r>
              <a:rPr sz="1400" spc="-30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7E5F00"/>
                </a:solidFill>
                <a:latin typeface="Calibri"/>
                <a:cs typeface="Calibri"/>
              </a:rPr>
              <a:t>diakui</a:t>
            </a:r>
            <a:r>
              <a:rPr sz="1400" spc="-40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7E5F00"/>
                </a:solidFill>
                <a:latin typeface="Calibri"/>
                <a:cs typeface="Calibri"/>
              </a:rPr>
              <a:t>dalam</a:t>
            </a:r>
            <a:r>
              <a:rPr sz="1400" spc="-35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7E5F00"/>
                </a:solidFill>
                <a:latin typeface="Calibri"/>
                <a:cs typeface="Calibri"/>
              </a:rPr>
              <a:t>aset)</a:t>
            </a:r>
            <a:endParaRPr sz="1400" dirty="0">
              <a:latin typeface="Calibri"/>
              <a:cs typeface="Calibri"/>
            </a:endParaRPr>
          </a:p>
          <a:p>
            <a:pPr marL="364490" lvl="1" indent="-182245">
              <a:lnSpc>
                <a:spcPct val="100000"/>
              </a:lnSpc>
              <a:buFont typeface="Wingdings"/>
              <a:buChar char=""/>
              <a:tabLst>
                <a:tab pos="364490" algn="l"/>
              </a:tabLst>
            </a:pPr>
            <a:r>
              <a:rPr sz="1400" spc="-20" dirty="0">
                <a:solidFill>
                  <a:srgbClr val="7E5F00"/>
                </a:solidFill>
                <a:latin typeface="Calibri"/>
                <a:cs typeface="Calibri"/>
              </a:rPr>
              <a:t>Tanggal</a:t>
            </a:r>
            <a:r>
              <a:rPr sz="1400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7E5F00"/>
                </a:solidFill>
                <a:latin typeface="Calibri"/>
                <a:cs typeface="Calibri"/>
              </a:rPr>
              <a:t>pelaporan</a:t>
            </a:r>
            <a:r>
              <a:rPr sz="1400" spc="-25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7E5F00"/>
                </a:solidFill>
                <a:latin typeface="Calibri"/>
                <a:cs typeface="Calibri"/>
              </a:rPr>
              <a:t>seragam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436356" y="6430645"/>
            <a:ext cx="22828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245" indent="-182245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182245" algn="l"/>
              </a:tabLst>
            </a:pPr>
            <a:r>
              <a:rPr sz="1400" spc="-10" dirty="0">
                <a:solidFill>
                  <a:srgbClr val="7E5F00"/>
                </a:solidFill>
                <a:latin typeface="Calibri"/>
                <a:cs typeface="Calibri"/>
              </a:rPr>
              <a:t>Kebijakan</a:t>
            </a:r>
            <a:r>
              <a:rPr sz="1400" spc="-25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7E5F00"/>
                </a:solidFill>
                <a:latin typeface="Calibri"/>
                <a:cs typeface="Calibri"/>
              </a:rPr>
              <a:t>akuntansi</a:t>
            </a:r>
            <a:r>
              <a:rPr sz="1400" dirty="0">
                <a:solidFill>
                  <a:srgbClr val="7E5F0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7E5F00"/>
                </a:solidFill>
                <a:latin typeface="Calibri"/>
                <a:cs typeface="Calibri"/>
              </a:rPr>
              <a:t>seragam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8237219" y="1132839"/>
            <a:ext cx="3705860" cy="405130"/>
          </a:xfrm>
          <a:custGeom>
            <a:avLst/>
            <a:gdLst/>
            <a:ahLst/>
            <a:cxnLst/>
            <a:rect l="l" t="t" r="r" b="b"/>
            <a:pathLst>
              <a:path w="3705859" h="405130">
                <a:moveTo>
                  <a:pt x="3638296" y="0"/>
                </a:moveTo>
                <a:lnTo>
                  <a:pt x="67563" y="0"/>
                </a:lnTo>
                <a:lnTo>
                  <a:pt x="41255" y="5306"/>
                </a:lnTo>
                <a:lnTo>
                  <a:pt x="19780" y="19780"/>
                </a:lnTo>
                <a:lnTo>
                  <a:pt x="5306" y="41255"/>
                </a:lnTo>
                <a:lnTo>
                  <a:pt x="0" y="67563"/>
                </a:lnTo>
                <a:lnTo>
                  <a:pt x="0" y="337565"/>
                </a:lnTo>
                <a:lnTo>
                  <a:pt x="5306" y="363874"/>
                </a:lnTo>
                <a:lnTo>
                  <a:pt x="19780" y="385349"/>
                </a:lnTo>
                <a:lnTo>
                  <a:pt x="41255" y="399823"/>
                </a:lnTo>
                <a:lnTo>
                  <a:pt x="67563" y="405130"/>
                </a:lnTo>
                <a:lnTo>
                  <a:pt x="3638296" y="405130"/>
                </a:lnTo>
                <a:lnTo>
                  <a:pt x="3664604" y="399823"/>
                </a:lnTo>
                <a:lnTo>
                  <a:pt x="3686079" y="385349"/>
                </a:lnTo>
                <a:lnTo>
                  <a:pt x="3700553" y="363874"/>
                </a:lnTo>
                <a:lnTo>
                  <a:pt x="3705859" y="337565"/>
                </a:lnTo>
                <a:lnTo>
                  <a:pt x="3705859" y="67563"/>
                </a:lnTo>
                <a:lnTo>
                  <a:pt x="3700553" y="41255"/>
                </a:lnTo>
                <a:lnTo>
                  <a:pt x="3686079" y="19780"/>
                </a:lnTo>
                <a:lnTo>
                  <a:pt x="3664604" y="5306"/>
                </a:lnTo>
                <a:lnTo>
                  <a:pt x="3638296" y="0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8728964" y="1171575"/>
            <a:ext cx="27241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850000"/>
                </a:solidFill>
                <a:latin typeface="Calibri"/>
                <a:cs typeface="Calibri"/>
              </a:rPr>
              <a:t>Laporan</a:t>
            </a:r>
            <a:r>
              <a:rPr sz="1800" b="1" spc="-45" dirty="0">
                <a:solidFill>
                  <a:srgbClr val="85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850000"/>
                </a:solidFill>
                <a:latin typeface="Calibri"/>
                <a:cs typeface="Calibri"/>
              </a:rPr>
              <a:t>keuangan</a:t>
            </a:r>
            <a:r>
              <a:rPr sz="1800" b="1" spc="-60" dirty="0">
                <a:solidFill>
                  <a:srgbClr val="85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850000"/>
                </a:solidFill>
                <a:latin typeface="Calibri"/>
                <a:cs typeface="Calibri"/>
              </a:rPr>
              <a:t>tersendiri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8298180" y="4287520"/>
            <a:ext cx="3601720" cy="405130"/>
          </a:xfrm>
          <a:custGeom>
            <a:avLst/>
            <a:gdLst/>
            <a:ahLst/>
            <a:cxnLst/>
            <a:rect l="l" t="t" r="r" b="b"/>
            <a:pathLst>
              <a:path w="3601720" h="405129">
                <a:moveTo>
                  <a:pt x="3534155" y="0"/>
                </a:moveTo>
                <a:lnTo>
                  <a:pt x="67564" y="0"/>
                </a:lnTo>
                <a:lnTo>
                  <a:pt x="41255" y="5306"/>
                </a:lnTo>
                <a:lnTo>
                  <a:pt x="19780" y="19780"/>
                </a:lnTo>
                <a:lnTo>
                  <a:pt x="5306" y="41255"/>
                </a:lnTo>
                <a:lnTo>
                  <a:pt x="0" y="67563"/>
                </a:lnTo>
                <a:lnTo>
                  <a:pt x="0" y="337565"/>
                </a:lnTo>
                <a:lnTo>
                  <a:pt x="5306" y="363874"/>
                </a:lnTo>
                <a:lnTo>
                  <a:pt x="19780" y="385349"/>
                </a:lnTo>
                <a:lnTo>
                  <a:pt x="41255" y="399823"/>
                </a:lnTo>
                <a:lnTo>
                  <a:pt x="67564" y="405129"/>
                </a:lnTo>
                <a:lnTo>
                  <a:pt x="3534155" y="405129"/>
                </a:lnTo>
                <a:lnTo>
                  <a:pt x="3560464" y="399823"/>
                </a:lnTo>
                <a:lnTo>
                  <a:pt x="3581939" y="385349"/>
                </a:lnTo>
                <a:lnTo>
                  <a:pt x="3596413" y="363874"/>
                </a:lnTo>
                <a:lnTo>
                  <a:pt x="3601720" y="337565"/>
                </a:lnTo>
                <a:lnTo>
                  <a:pt x="3601720" y="67563"/>
                </a:lnTo>
                <a:lnTo>
                  <a:pt x="3596413" y="41255"/>
                </a:lnTo>
                <a:lnTo>
                  <a:pt x="3581939" y="19780"/>
                </a:lnTo>
                <a:lnTo>
                  <a:pt x="3560464" y="5306"/>
                </a:lnTo>
                <a:lnTo>
                  <a:pt x="3534155" y="0"/>
                </a:lnTo>
                <a:close/>
              </a:path>
            </a:pathLst>
          </a:custGeom>
          <a:solidFill>
            <a:srgbClr val="7E5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8591550" y="4327270"/>
            <a:ext cx="30187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Laporan</a:t>
            </a:r>
            <a:r>
              <a:rPr sz="18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keuangan</a:t>
            </a:r>
            <a:r>
              <a:rPr sz="18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kombinasian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68275" y="3108325"/>
            <a:ext cx="2209800" cy="2545080"/>
          </a:xfrm>
          <a:prstGeom prst="rect">
            <a:avLst/>
          </a:prstGeom>
          <a:ln w="31750">
            <a:solidFill>
              <a:srgbClr val="BE9000"/>
            </a:solidFill>
          </a:ln>
        </p:spPr>
        <p:txBody>
          <a:bodyPr vert="horz" wrap="square" lIns="0" tIns="55879" rIns="0" bIns="0" rtlCol="0">
            <a:spAutoFit/>
          </a:bodyPr>
          <a:lstStyle/>
          <a:p>
            <a:pPr marL="272415" indent="-182245">
              <a:lnSpc>
                <a:spcPct val="100000"/>
              </a:lnSpc>
              <a:spcBef>
                <a:spcPts val="439"/>
              </a:spcBef>
              <a:buFont typeface="Wingdings"/>
              <a:buChar char=""/>
              <a:tabLst>
                <a:tab pos="272415" algn="l"/>
              </a:tabLst>
            </a:pPr>
            <a:r>
              <a:rPr sz="1600" spc="-10" dirty="0">
                <a:solidFill>
                  <a:srgbClr val="385622"/>
                </a:solidFill>
                <a:latin typeface="Calibri"/>
                <a:cs typeface="Calibri"/>
              </a:rPr>
              <a:t>Tujuan</a:t>
            </a:r>
            <a:r>
              <a:rPr sz="1600" spc="-7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385622"/>
                </a:solidFill>
                <a:latin typeface="Calibri"/>
                <a:cs typeface="Calibri"/>
              </a:rPr>
              <a:t>khusus</a:t>
            </a:r>
            <a:endParaRPr sz="1600">
              <a:latin typeface="Calibri"/>
              <a:cs typeface="Calibri"/>
            </a:endParaRPr>
          </a:p>
          <a:p>
            <a:pPr marL="273050" marR="193675" indent="-182880">
              <a:lnSpc>
                <a:spcPct val="100000"/>
              </a:lnSpc>
              <a:buFont typeface="Wingdings"/>
              <a:buChar char=""/>
              <a:tabLst>
                <a:tab pos="273050" algn="l"/>
              </a:tabLst>
            </a:pP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Bentuk:</a:t>
            </a:r>
            <a:r>
              <a:rPr sz="1600" spc="-5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385622"/>
                </a:solidFill>
                <a:latin typeface="Calibri"/>
                <a:cs typeface="Calibri"/>
              </a:rPr>
              <a:t>perusahaan/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unit</a:t>
            </a:r>
            <a:r>
              <a:rPr sz="1600" spc="-10" dirty="0">
                <a:solidFill>
                  <a:srgbClr val="385622"/>
                </a:solidFill>
                <a:latin typeface="Calibri"/>
                <a:cs typeface="Calibri"/>
              </a:rPr>
              <a:t> perwalian/ persekutuan/tidak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berbadan</a:t>
            </a:r>
            <a:r>
              <a:rPr sz="1600" spc="-4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385622"/>
                </a:solidFill>
                <a:latin typeface="Calibri"/>
                <a:cs typeface="Calibri"/>
              </a:rPr>
              <a:t>hukum</a:t>
            </a:r>
            <a:endParaRPr sz="1600">
              <a:latin typeface="Calibri"/>
              <a:cs typeface="Calibri"/>
            </a:endParaRPr>
          </a:p>
          <a:p>
            <a:pPr marL="272415" indent="-182245">
              <a:lnSpc>
                <a:spcPct val="100000"/>
              </a:lnSpc>
              <a:buFont typeface="Wingdings"/>
              <a:buChar char=""/>
              <a:tabLst>
                <a:tab pos="272415" algn="l"/>
              </a:tabLst>
            </a:pP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Ada</a:t>
            </a:r>
            <a:r>
              <a:rPr sz="1600" spc="-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385622"/>
                </a:solidFill>
                <a:latin typeface="Calibri"/>
                <a:cs typeface="Calibri"/>
              </a:rPr>
              <a:t>pengendalian</a:t>
            </a:r>
            <a:endParaRPr sz="1600">
              <a:latin typeface="Calibri"/>
              <a:cs typeface="Calibri"/>
            </a:endParaRPr>
          </a:p>
          <a:p>
            <a:pPr marL="273050">
              <a:lnSpc>
                <a:spcPct val="100000"/>
              </a:lnSpc>
            </a:pP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atas</a:t>
            </a:r>
            <a:r>
              <a:rPr sz="1600" spc="-6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385622"/>
                </a:solidFill>
                <a:latin typeface="Calibri"/>
                <a:cs typeface="Calibri"/>
              </a:rPr>
              <a:t>EBK</a:t>
            </a:r>
            <a:endParaRPr sz="1600">
              <a:latin typeface="Calibri"/>
              <a:cs typeface="Calibri"/>
            </a:endParaRPr>
          </a:p>
          <a:p>
            <a:pPr marL="273050" marR="271145" indent="-182880">
              <a:lnSpc>
                <a:spcPct val="100000"/>
              </a:lnSpc>
              <a:buFont typeface="Wingdings"/>
              <a:buChar char=""/>
              <a:tabLst>
                <a:tab pos="273050" algn="l"/>
              </a:tabLst>
            </a:pP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Bukan</a:t>
            </a:r>
            <a:r>
              <a:rPr sz="1600" spc="-4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385622"/>
                </a:solidFill>
                <a:latin typeface="Calibri"/>
                <a:cs typeface="Calibri"/>
              </a:rPr>
              <a:t>program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imbalan</a:t>
            </a:r>
            <a:r>
              <a:rPr sz="1600" spc="-4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385622"/>
                </a:solidFill>
                <a:latin typeface="Calibri"/>
                <a:cs typeface="Calibri"/>
              </a:rPr>
              <a:t>pascakerja/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jangka</a:t>
            </a:r>
            <a:r>
              <a:rPr sz="1600" spc="-4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panjang</a:t>
            </a:r>
            <a:r>
              <a:rPr sz="1600" spc="-3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385622"/>
                </a:solidFill>
                <a:latin typeface="Calibri"/>
                <a:cs typeface="Calibri"/>
              </a:rPr>
              <a:t>lain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039359" y="1165860"/>
            <a:ext cx="2929890" cy="5443220"/>
          </a:xfrm>
          <a:custGeom>
            <a:avLst/>
            <a:gdLst/>
            <a:ahLst/>
            <a:cxnLst/>
            <a:rect l="l" t="t" r="r" b="b"/>
            <a:pathLst>
              <a:path w="2929890" h="5443220">
                <a:moveTo>
                  <a:pt x="2441574" y="0"/>
                </a:moveTo>
                <a:lnTo>
                  <a:pt x="488314" y="0"/>
                </a:lnTo>
                <a:lnTo>
                  <a:pt x="441277" y="2234"/>
                </a:lnTo>
                <a:lnTo>
                  <a:pt x="395507" y="8802"/>
                </a:lnTo>
                <a:lnTo>
                  <a:pt x="351208" y="19499"/>
                </a:lnTo>
                <a:lnTo>
                  <a:pt x="308585" y="34121"/>
                </a:lnTo>
                <a:lnTo>
                  <a:pt x="267843" y="52462"/>
                </a:lnTo>
                <a:lnTo>
                  <a:pt x="229185" y="74319"/>
                </a:lnTo>
                <a:lnTo>
                  <a:pt x="192816" y="99488"/>
                </a:lnTo>
                <a:lnTo>
                  <a:pt x="158940" y="127763"/>
                </a:lnTo>
                <a:lnTo>
                  <a:pt x="127763" y="158940"/>
                </a:lnTo>
                <a:lnTo>
                  <a:pt x="99488" y="192816"/>
                </a:lnTo>
                <a:lnTo>
                  <a:pt x="74319" y="229185"/>
                </a:lnTo>
                <a:lnTo>
                  <a:pt x="52462" y="267843"/>
                </a:lnTo>
                <a:lnTo>
                  <a:pt x="34121" y="308585"/>
                </a:lnTo>
                <a:lnTo>
                  <a:pt x="19499" y="351208"/>
                </a:lnTo>
                <a:lnTo>
                  <a:pt x="8802" y="395507"/>
                </a:lnTo>
                <a:lnTo>
                  <a:pt x="2234" y="441277"/>
                </a:lnTo>
                <a:lnTo>
                  <a:pt x="0" y="488314"/>
                </a:lnTo>
                <a:lnTo>
                  <a:pt x="0" y="4954905"/>
                </a:lnTo>
                <a:lnTo>
                  <a:pt x="2234" y="5001932"/>
                </a:lnTo>
                <a:lnTo>
                  <a:pt x="8802" y="5047695"/>
                </a:lnTo>
                <a:lnTo>
                  <a:pt x="19499" y="5091988"/>
                </a:lnTo>
                <a:lnTo>
                  <a:pt x="34121" y="5134608"/>
                </a:lnTo>
                <a:lnTo>
                  <a:pt x="52462" y="5175349"/>
                </a:lnTo>
                <a:lnTo>
                  <a:pt x="74319" y="5214006"/>
                </a:lnTo>
                <a:lnTo>
                  <a:pt x="99488" y="5250376"/>
                </a:lnTo>
                <a:lnTo>
                  <a:pt x="127763" y="5284254"/>
                </a:lnTo>
                <a:lnTo>
                  <a:pt x="158940" y="5315434"/>
                </a:lnTo>
                <a:lnTo>
                  <a:pt x="192816" y="5343712"/>
                </a:lnTo>
                <a:lnTo>
                  <a:pt x="229185" y="5368884"/>
                </a:lnTo>
                <a:lnTo>
                  <a:pt x="267843" y="5390745"/>
                </a:lnTo>
                <a:lnTo>
                  <a:pt x="308585" y="5409090"/>
                </a:lnTo>
                <a:lnTo>
                  <a:pt x="351208" y="5423715"/>
                </a:lnTo>
                <a:lnTo>
                  <a:pt x="395507" y="5434414"/>
                </a:lnTo>
                <a:lnTo>
                  <a:pt x="441277" y="5440984"/>
                </a:lnTo>
                <a:lnTo>
                  <a:pt x="488314" y="5443220"/>
                </a:lnTo>
                <a:lnTo>
                  <a:pt x="2441574" y="5443220"/>
                </a:lnTo>
                <a:lnTo>
                  <a:pt x="2488612" y="5440984"/>
                </a:lnTo>
                <a:lnTo>
                  <a:pt x="2534382" y="5434414"/>
                </a:lnTo>
                <a:lnTo>
                  <a:pt x="2578681" y="5423715"/>
                </a:lnTo>
                <a:lnTo>
                  <a:pt x="2621304" y="5409090"/>
                </a:lnTo>
                <a:lnTo>
                  <a:pt x="2662046" y="5390745"/>
                </a:lnTo>
                <a:lnTo>
                  <a:pt x="2700704" y="5368884"/>
                </a:lnTo>
                <a:lnTo>
                  <a:pt x="2737073" y="5343712"/>
                </a:lnTo>
                <a:lnTo>
                  <a:pt x="2770949" y="5315434"/>
                </a:lnTo>
                <a:lnTo>
                  <a:pt x="2802126" y="5284254"/>
                </a:lnTo>
                <a:lnTo>
                  <a:pt x="2830401" y="5250376"/>
                </a:lnTo>
                <a:lnTo>
                  <a:pt x="2855570" y="5214006"/>
                </a:lnTo>
                <a:lnTo>
                  <a:pt x="2877427" y="5175349"/>
                </a:lnTo>
                <a:lnTo>
                  <a:pt x="2895768" y="5134608"/>
                </a:lnTo>
                <a:lnTo>
                  <a:pt x="2910390" y="5091988"/>
                </a:lnTo>
                <a:lnTo>
                  <a:pt x="2921087" y="5047695"/>
                </a:lnTo>
                <a:lnTo>
                  <a:pt x="2927655" y="5001932"/>
                </a:lnTo>
                <a:lnTo>
                  <a:pt x="2929890" y="4954905"/>
                </a:lnTo>
                <a:lnTo>
                  <a:pt x="2929890" y="488314"/>
                </a:lnTo>
                <a:lnTo>
                  <a:pt x="2927655" y="441277"/>
                </a:lnTo>
                <a:lnTo>
                  <a:pt x="2921087" y="395507"/>
                </a:lnTo>
                <a:lnTo>
                  <a:pt x="2910390" y="351208"/>
                </a:lnTo>
                <a:lnTo>
                  <a:pt x="2895768" y="308585"/>
                </a:lnTo>
                <a:lnTo>
                  <a:pt x="2877427" y="267843"/>
                </a:lnTo>
                <a:lnTo>
                  <a:pt x="2855570" y="229185"/>
                </a:lnTo>
                <a:lnTo>
                  <a:pt x="2830401" y="192816"/>
                </a:lnTo>
                <a:lnTo>
                  <a:pt x="2802126" y="158940"/>
                </a:lnTo>
                <a:lnTo>
                  <a:pt x="2770949" y="127763"/>
                </a:lnTo>
                <a:lnTo>
                  <a:pt x="2737073" y="99488"/>
                </a:lnTo>
                <a:lnTo>
                  <a:pt x="2700704" y="74319"/>
                </a:lnTo>
                <a:lnTo>
                  <a:pt x="2662046" y="52462"/>
                </a:lnTo>
                <a:lnTo>
                  <a:pt x="2621304" y="34121"/>
                </a:lnTo>
                <a:lnTo>
                  <a:pt x="2578681" y="19499"/>
                </a:lnTo>
                <a:lnTo>
                  <a:pt x="2534382" y="8802"/>
                </a:lnTo>
                <a:lnTo>
                  <a:pt x="2488612" y="2234"/>
                </a:lnTo>
                <a:lnTo>
                  <a:pt x="2441574" y="0"/>
                </a:lnTo>
                <a:close/>
              </a:path>
            </a:pathLst>
          </a:custGeom>
          <a:solidFill>
            <a:srgbClr val="FFF1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5261228" y="1407159"/>
            <a:ext cx="2463800" cy="4935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114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850000"/>
                </a:solidFill>
                <a:latin typeface="Calibri"/>
                <a:cs typeface="Calibri"/>
              </a:rPr>
              <a:t>Prosedur</a:t>
            </a:r>
            <a:r>
              <a:rPr sz="1800" b="1" spc="-85" dirty="0">
                <a:solidFill>
                  <a:srgbClr val="85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850000"/>
                </a:solidFill>
                <a:latin typeface="Calibri"/>
                <a:cs typeface="Calibri"/>
              </a:rPr>
              <a:t>konsolidasi:</a:t>
            </a:r>
            <a:endParaRPr sz="1800">
              <a:latin typeface="Calibri"/>
              <a:cs typeface="Calibri"/>
            </a:endParaRPr>
          </a:p>
          <a:p>
            <a:pPr marL="297815" indent="-285115">
              <a:lnSpc>
                <a:spcPct val="100000"/>
              </a:lnSpc>
              <a:spcBef>
                <a:spcPts val="10"/>
              </a:spcBef>
              <a:buFont typeface="Wingdings"/>
              <a:buChar char=""/>
              <a:tabLst>
                <a:tab pos="297815" algn="l"/>
              </a:tabLst>
            </a:pPr>
            <a:r>
              <a:rPr sz="1600" dirty="0">
                <a:solidFill>
                  <a:srgbClr val="850000"/>
                </a:solidFill>
                <a:latin typeface="Calibri"/>
                <a:cs typeface="Calibri"/>
              </a:rPr>
              <a:t>Entitas</a:t>
            </a:r>
            <a:r>
              <a:rPr sz="1600" spc="-75" dirty="0">
                <a:solidFill>
                  <a:srgbClr val="8500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850000"/>
                </a:solidFill>
                <a:latin typeface="Calibri"/>
                <a:cs typeface="Calibri"/>
              </a:rPr>
              <a:t>tunggal</a:t>
            </a:r>
            <a:endParaRPr sz="1600">
              <a:latin typeface="Calibri"/>
              <a:cs typeface="Calibri"/>
            </a:endParaRPr>
          </a:p>
          <a:p>
            <a:pPr marL="298450" marR="468630" indent="-285750">
              <a:lnSpc>
                <a:spcPct val="100000"/>
              </a:lnSpc>
              <a:buFont typeface="Wingdings"/>
              <a:buChar char=""/>
              <a:tabLst>
                <a:tab pos="298450" algn="l"/>
              </a:tabLst>
            </a:pPr>
            <a:r>
              <a:rPr sz="1600" dirty="0">
                <a:solidFill>
                  <a:srgbClr val="850000"/>
                </a:solidFill>
                <a:latin typeface="Calibri"/>
                <a:cs typeface="Calibri"/>
              </a:rPr>
              <a:t>LK</a:t>
            </a:r>
            <a:r>
              <a:rPr sz="1600" spc="-5" dirty="0">
                <a:solidFill>
                  <a:srgbClr val="85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850000"/>
                </a:solidFill>
                <a:latin typeface="Calibri"/>
                <a:cs typeface="Calibri"/>
              </a:rPr>
              <a:t>entitas</a:t>
            </a:r>
            <a:r>
              <a:rPr sz="1600" spc="-45" dirty="0">
                <a:solidFill>
                  <a:srgbClr val="85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850000"/>
                </a:solidFill>
                <a:latin typeface="Calibri"/>
                <a:cs typeface="Calibri"/>
              </a:rPr>
              <a:t>induk</a:t>
            </a:r>
            <a:r>
              <a:rPr sz="1600" spc="-40" dirty="0">
                <a:solidFill>
                  <a:srgbClr val="85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850000"/>
                </a:solidFill>
                <a:latin typeface="Calibri"/>
                <a:cs typeface="Calibri"/>
              </a:rPr>
              <a:t>+</a:t>
            </a:r>
            <a:r>
              <a:rPr sz="1600" spc="-25" dirty="0">
                <a:solidFill>
                  <a:srgbClr val="850000"/>
                </a:solidFill>
                <a:latin typeface="Calibri"/>
                <a:cs typeface="Calibri"/>
              </a:rPr>
              <a:t> LK </a:t>
            </a:r>
            <a:r>
              <a:rPr sz="1600" dirty="0">
                <a:solidFill>
                  <a:srgbClr val="850000"/>
                </a:solidFill>
                <a:latin typeface="Calibri"/>
                <a:cs typeface="Calibri"/>
              </a:rPr>
              <a:t>entitas</a:t>
            </a:r>
            <a:r>
              <a:rPr sz="1600" spc="-80" dirty="0">
                <a:solidFill>
                  <a:srgbClr val="8500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850000"/>
                </a:solidFill>
                <a:latin typeface="Calibri"/>
                <a:cs typeface="Calibri"/>
              </a:rPr>
              <a:t>anak/EBK</a:t>
            </a:r>
            <a:endParaRPr sz="1600">
              <a:latin typeface="Calibri"/>
              <a:cs typeface="Calibri"/>
            </a:endParaRPr>
          </a:p>
          <a:p>
            <a:pPr marL="298450" marR="5080" indent="-285750">
              <a:lnSpc>
                <a:spcPts val="1920"/>
              </a:lnSpc>
              <a:spcBef>
                <a:spcPts val="65"/>
              </a:spcBef>
              <a:buFont typeface="Wingdings"/>
              <a:buChar char=""/>
              <a:tabLst>
                <a:tab pos="298450" algn="l"/>
              </a:tabLst>
            </a:pPr>
            <a:r>
              <a:rPr sz="1600" dirty="0">
                <a:solidFill>
                  <a:srgbClr val="850000"/>
                </a:solidFill>
                <a:latin typeface="Calibri"/>
                <a:cs typeface="Calibri"/>
              </a:rPr>
              <a:t>Eliminasi</a:t>
            </a:r>
            <a:r>
              <a:rPr sz="1600" spc="-30" dirty="0">
                <a:solidFill>
                  <a:srgbClr val="85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850000"/>
                </a:solidFill>
                <a:latin typeface="Calibri"/>
                <a:cs typeface="Calibri"/>
              </a:rPr>
              <a:t>jumlah</a:t>
            </a:r>
            <a:r>
              <a:rPr sz="1600" spc="-15" dirty="0">
                <a:solidFill>
                  <a:srgbClr val="8500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850000"/>
                </a:solidFill>
                <a:latin typeface="Calibri"/>
                <a:cs typeface="Calibri"/>
              </a:rPr>
              <a:t>tercatat investasi</a:t>
            </a:r>
            <a:r>
              <a:rPr sz="1600" spc="-40" dirty="0">
                <a:solidFill>
                  <a:srgbClr val="85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850000"/>
                </a:solidFill>
                <a:latin typeface="Calibri"/>
                <a:cs typeface="Calibri"/>
              </a:rPr>
              <a:t>dan</a:t>
            </a:r>
            <a:r>
              <a:rPr sz="1600" spc="-30" dirty="0">
                <a:solidFill>
                  <a:srgbClr val="8500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850000"/>
                </a:solidFill>
                <a:latin typeface="Calibri"/>
                <a:cs typeface="Calibri"/>
              </a:rPr>
              <a:t>bagian </a:t>
            </a:r>
            <a:r>
              <a:rPr sz="1600" dirty="0">
                <a:solidFill>
                  <a:srgbClr val="850000"/>
                </a:solidFill>
                <a:latin typeface="Calibri"/>
                <a:cs typeface="Calibri"/>
              </a:rPr>
              <a:t>ekuitas</a:t>
            </a:r>
            <a:r>
              <a:rPr sz="1600" spc="-65" dirty="0">
                <a:solidFill>
                  <a:srgbClr val="85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850000"/>
                </a:solidFill>
                <a:latin typeface="Calibri"/>
                <a:cs typeface="Calibri"/>
              </a:rPr>
              <a:t>entitas</a:t>
            </a:r>
            <a:r>
              <a:rPr sz="1600" spc="-55" dirty="0">
                <a:solidFill>
                  <a:srgbClr val="85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850000"/>
                </a:solidFill>
                <a:latin typeface="Calibri"/>
                <a:cs typeface="Calibri"/>
              </a:rPr>
              <a:t>induk</a:t>
            </a:r>
            <a:r>
              <a:rPr sz="1600" spc="-55" dirty="0">
                <a:solidFill>
                  <a:srgbClr val="850000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850000"/>
                </a:solidFill>
                <a:latin typeface="Calibri"/>
                <a:cs typeface="Calibri"/>
              </a:rPr>
              <a:t>pada</a:t>
            </a:r>
            <a:endParaRPr sz="1600">
              <a:latin typeface="Calibri"/>
              <a:cs typeface="Calibri"/>
            </a:endParaRPr>
          </a:p>
          <a:p>
            <a:pPr marL="298450">
              <a:lnSpc>
                <a:spcPts val="1855"/>
              </a:lnSpc>
            </a:pPr>
            <a:r>
              <a:rPr sz="1600" dirty="0">
                <a:solidFill>
                  <a:srgbClr val="850000"/>
                </a:solidFill>
                <a:latin typeface="Calibri"/>
                <a:cs typeface="Calibri"/>
              </a:rPr>
              <a:t>setiap</a:t>
            </a:r>
            <a:r>
              <a:rPr sz="1600" spc="-55" dirty="0">
                <a:solidFill>
                  <a:srgbClr val="85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850000"/>
                </a:solidFill>
                <a:latin typeface="Calibri"/>
                <a:cs typeface="Calibri"/>
              </a:rPr>
              <a:t>entitas</a:t>
            </a:r>
            <a:r>
              <a:rPr sz="1600" spc="-45" dirty="0">
                <a:solidFill>
                  <a:srgbClr val="8500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850000"/>
                </a:solidFill>
                <a:latin typeface="Calibri"/>
                <a:cs typeface="Calibri"/>
              </a:rPr>
              <a:t>anak/EBK</a:t>
            </a:r>
            <a:endParaRPr sz="1600">
              <a:latin typeface="Calibri"/>
              <a:cs typeface="Calibri"/>
            </a:endParaRPr>
          </a:p>
          <a:p>
            <a:pPr marL="298450" marR="97155" indent="-285750">
              <a:lnSpc>
                <a:spcPct val="100000"/>
              </a:lnSpc>
              <a:buFont typeface="Wingdings"/>
              <a:buChar char=""/>
              <a:tabLst>
                <a:tab pos="298450" algn="l"/>
              </a:tabLst>
            </a:pPr>
            <a:r>
              <a:rPr sz="1600" dirty="0">
                <a:solidFill>
                  <a:srgbClr val="850000"/>
                </a:solidFill>
                <a:latin typeface="Calibri"/>
                <a:cs typeface="Calibri"/>
              </a:rPr>
              <a:t>Mengukur</a:t>
            </a:r>
            <a:r>
              <a:rPr sz="1600" spc="-70" dirty="0">
                <a:solidFill>
                  <a:srgbClr val="850000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850000"/>
                </a:solidFill>
                <a:latin typeface="Calibri"/>
                <a:cs typeface="Calibri"/>
              </a:rPr>
              <a:t>dan </a:t>
            </a:r>
            <a:r>
              <a:rPr sz="1600" spc="-10" dirty="0">
                <a:solidFill>
                  <a:srgbClr val="850000"/>
                </a:solidFill>
                <a:latin typeface="Calibri"/>
                <a:cs typeface="Calibri"/>
              </a:rPr>
              <a:t>menyajikan</a:t>
            </a:r>
            <a:r>
              <a:rPr sz="1600" spc="-30" dirty="0">
                <a:solidFill>
                  <a:srgbClr val="85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850000"/>
                </a:solidFill>
                <a:latin typeface="Calibri"/>
                <a:cs typeface="Calibri"/>
              </a:rPr>
              <a:t>KNP</a:t>
            </a:r>
            <a:r>
              <a:rPr sz="1600" spc="-5" dirty="0">
                <a:solidFill>
                  <a:srgbClr val="850000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850000"/>
                </a:solidFill>
                <a:latin typeface="Calibri"/>
                <a:cs typeface="Calibri"/>
              </a:rPr>
              <a:t>dalam </a:t>
            </a:r>
            <a:r>
              <a:rPr sz="1600" dirty="0">
                <a:solidFill>
                  <a:srgbClr val="850000"/>
                </a:solidFill>
                <a:latin typeface="Calibri"/>
                <a:cs typeface="Calibri"/>
              </a:rPr>
              <a:t>laba</a:t>
            </a:r>
            <a:r>
              <a:rPr sz="1600" spc="-20" dirty="0">
                <a:solidFill>
                  <a:srgbClr val="85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850000"/>
                </a:solidFill>
                <a:latin typeface="Calibri"/>
                <a:cs typeface="Calibri"/>
              </a:rPr>
              <a:t>rugi</a:t>
            </a:r>
            <a:r>
              <a:rPr sz="1600" spc="350" dirty="0">
                <a:solidFill>
                  <a:srgbClr val="85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850000"/>
                </a:solidFill>
                <a:latin typeface="Calibri"/>
                <a:cs typeface="Calibri"/>
              </a:rPr>
              <a:t>dan</a:t>
            </a:r>
            <a:r>
              <a:rPr sz="1600" spc="-10" dirty="0">
                <a:solidFill>
                  <a:srgbClr val="85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850000"/>
                </a:solidFill>
                <a:latin typeface="Calibri"/>
                <a:cs typeface="Calibri"/>
              </a:rPr>
              <a:t>dalam</a:t>
            </a:r>
            <a:r>
              <a:rPr sz="1600" spc="-30" dirty="0">
                <a:solidFill>
                  <a:srgbClr val="850000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850000"/>
                </a:solidFill>
                <a:latin typeface="Calibri"/>
                <a:cs typeface="Calibri"/>
              </a:rPr>
              <a:t>aset </a:t>
            </a:r>
            <a:r>
              <a:rPr sz="1600" dirty="0">
                <a:solidFill>
                  <a:srgbClr val="850000"/>
                </a:solidFill>
                <a:latin typeface="Calibri"/>
                <a:cs typeface="Calibri"/>
              </a:rPr>
              <a:t>neto</a:t>
            </a:r>
            <a:r>
              <a:rPr sz="1600" spc="-65" dirty="0">
                <a:solidFill>
                  <a:srgbClr val="85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850000"/>
                </a:solidFill>
                <a:latin typeface="Calibri"/>
                <a:cs typeface="Calibri"/>
              </a:rPr>
              <a:t>entitas</a:t>
            </a:r>
            <a:r>
              <a:rPr sz="1600" spc="-75" dirty="0">
                <a:solidFill>
                  <a:srgbClr val="8500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850000"/>
                </a:solidFill>
                <a:latin typeface="Calibri"/>
                <a:cs typeface="Calibri"/>
              </a:rPr>
              <a:t>anak/EBK </a:t>
            </a:r>
            <a:r>
              <a:rPr sz="1600" dirty="0">
                <a:solidFill>
                  <a:srgbClr val="850000"/>
                </a:solidFill>
                <a:latin typeface="Calibri"/>
                <a:cs typeface="Calibri"/>
              </a:rPr>
              <a:t>secara</a:t>
            </a:r>
            <a:r>
              <a:rPr sz="1600" spc="-80" dirty="0">
                <a:solidFill>
                  <a:srgbClr val="85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850000"/>
                </a:solidFill>
                <a:latin typeface="Calibri"/>
                <a:cs typeface="Calibri"/>
              </a:rPr>
              <a:t>terpisah</a:t>
            </a:r>
            <a:r>
              <a:rPr sz="1600" spc="-75" dirty="0">
                <a:solidFill>
                  <a:srgbClr val="850000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850000"/>
                </a:solidFill>
                <a:latin typeface="Calibri"/>
                <a:cs typeface="Calibri"/>
              </a:rPr>
              <a:t>dari </a:t>
            </a:r>
            <a:r>
              <a:rPr sz="1600" spc="-10" dirty="0">
                <a:solidFill>
                  <a:srgbClr val="850000"/>
                </a:solidFill>
                <a:latin typeface="Calibri"/>
                <a:cs typeface="Calibri"/>
              </a:rPr>
              <a:t>kepentingan</a:t>
            </a:r>
            <a:r>
              <a:rPr sz="1600" spc="-45" dirty="0">
                <a:solidFill>
                  <a:srgbClr val="8500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850000"/>
                </a:solidFill>
                <a:latin typeface="Calibri"/>
                <a:cs typeface="Calibri"/>
              </a:rPr>
              <a:t>pemilik </a:t>
            </a:r>
            <a:r>
              <a:rPr sz="1600" dirty="0">
                <a:solidFill>
                  <a:srgbClr val="850000"/>
                </a:solidFill>
                <a:latin typeface="Calibri"/>
                <a:cs typeface="Calibri"/>
              </a:rPr>
              <a:t>entitas</a:t>
            </a:r>
            <a:r>
              <a:rPr sz="1600" spc="-80" dirty="0">
                <a:solidFill>
                  <a:srgbClr val="8500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850000"/>
                </a:solidFill>
                <a:latin typeface="Calibri"/>
                <a:cs typeface="Calibri"/>
              </a:rPr>
              <a:t>induk</a:t>
            </a:r>
            <a:endParaRPr sz="1600">
              <a:latin typeface="Calibri"/>
              <a:cs typeface="Calibri"/>
            </a:endParaRPr>
          </a:p>
          <a:p>
            <a:pPr marL="297815" indent="-285115">
              <a:lnSpc>
                <a:spcPct val="100000"/>
              </a:lnSpc>
              <a:buFont typeface="Wingdings"/>
              <a:buChar char=""/>
              <a:tabLst>
                <a:tab pos="297815" algn="l"/>
              </a:tabLst>
            </a:pPr>
            <a:r>
              <a:rPr sz="1600" dirty="0">
                <a:solidFill>
                  <a:srgbClr val="850000"/>
                </a:solidFill>
                <a:latin typeface="Calibri"/>
                <a:cs typeface="Calibri"/>
              </a:rPr>
              <a:t>Eliminasi</a:t>
            </a:r>
            <a:r>
              <a:rPr sz="1600" spc="-35" dirty="0">
                <a:solidFill>
                  <a:srgbClr val="85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850000"/>
                </a:solidFill>
                <a:latin typeface="Calibri"/>
                <a:cs typeface="Calibri"/>
              </a:rPr>
              <a:t>saldo</a:t>
            </a:r>
            <a:r>
              <a:rPr sz="1600" spc="-15" dirty="0">
                <a:solidFill>
                  <a:srgbClr val="850000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850000"/>
                </a:solidFill>
                <a:latin typeface="Calibri"/>
                <a:cs typeface="Calibri"/>
              </a:rPr>
              <a:t>dan</a:t>
            </a:r>
            <a:endParaRPr sz="1600">
              <a:latin typeface="Calibri"/>
              <a:cs typeface="Calibri"/>
            </a:endParaRPr>
          </a:p>
          <a:p>
            <a:pPr marL="298450">
              <a:lnSpc>
                <a:spcPct val="100000"/>
              </a:lnSpc>
            </a:pPr>
            <a:r>
              <a:rPr sz="1600" spc="-10" dirty="0">
                <a:solidFill>
                  <a:srgbClr val="850000"/>
                </a:solidFill>
                <a:latin typeface="Calibri"/>
                <a:cs typeface="Calibri"/>
              </a:rPr>
              <a:t>transaksi intrakelompok</a:t>
            </a:r>
            <a:endParaRPr sz="1600">
              <a:latin typeface="Calibri"/>
              <a:cs typeface="Calibri"/>
            </a:endParaRPr>
          </a:p>
          <a:p>
            <a:pPr marL="298450" marR="300355" indent="-285750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298450" algn="l"/>
              </a:tabLst>
            </a:pPr>
            <a:r>
              <a:rPr sz="1600" spc="-20" dirty="0">
                <a:solidFill>
                  <a:srgbClr val="850000"/>
                </a:solidFill>
                <a:latin typeface="Calibri"/>
                <a:cs typeface="Calibri"/>
              </a:rPr>
              <a:t>Tanggal</a:t>
            </a:r>
            <a:r>
              <a:rPr sz="1600" spc="-65" dirty="0">
                <a:solidFill>
                  <a:srgbClr val="85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850000"/>
                </a:solidFill>
                <a:latin typeface="Calibri"/>
                <a:cs typeface="Calibri"/>
              </a:rPr>
              <a:t>pelaporan</a:t>
            </a:r>
            <a:r>
              <a:rPr sz="1600" spc="-60" dirty="0">
                <a:solidFill>
                  <a:srgbClr val="850000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850000"/>
                </a:solidFill>
                <a:latin typeface="Calibri"/>
                <a:cs typeface="Calibri"/>
              </a:rPr>
              <a:t>dan </a:t>
            </a:r>
            <a:r>
              <a:rPr sz="1600" spc="-10" dirty="0">
                <a:solidFill>
                  <a:srgbClr val="850000"/>
                </a:solidFill>
                <a:latin typeface="Calibri"/>
                <a:cs typeface="Calibri"/>
              </a:rPr>
              <a:t>kebijakan</a:t>
            </a:r>
            <a:r>
              <a:rPr sz="1600" spc="-25" dirty="0">
                <a:solidFill>
                  <a:srgbClr val="8500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850000"/>
                </a:solidFill>
                <a:latin typeface="Calibri"/>
                <a:cs typeface="Calibri"/>
              </a:rPr>
              <a:t>akuntansi seragam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80975" y="5715634"/>
            <a:ext cx="4747260" cy="1041400"/>
          </a:xfrm>
          <a:prstGeom prst="rect">
            <a:avLst/>
          </a:prstGeom>
          <a:ln w="31750">
            <a:solidFill>
              <a:srgbClr val="006FC0"/>
            </a:solidFill>
          </a:ln>
        </p:spPr>
        <p:txBody>
          <a:bodyPr vert="horz" wrap="square" lIns="0" tIns="20955" rIns="0" bIns="0" rtlCol="0">
            <a:spAutoFit/>
          </a:bodyPr>
          <a:lstStyle/>
          <a:p>
            <a:pPr marL="90170" marR="269240">
              <a:lnSpc>
                <a:spcPct val="100000"/>
              </a:lnSpc>
              <a:spcBef>
                <a:spcPts val="165"/>
              </a:spcBef>
            </a:pP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Keuntungan/kerugian</a:t>
            </a:r>
            <a:r>
              <a:rPr sz="16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karena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hilangnya</a:t>
            </a:r>
            <a:r>
              <a:rPr sz="16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pengendalian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entitas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induk</a:t>
            </a:r>
            <a:r>
              <a:rPr sz="16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dicatat</a:t>
            </a:r>
            <a:r>
              <a:rPr sz="16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di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laba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rugi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(kecuali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kumulatif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selisih</a:t>
            </a:r>
            <a:r>
              <a:rPr sz="16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kurs</a:t>
            </a:r>
            <a:r>
              <a:rPr sz="16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penjabaran</a:t>
            </a:r>
            <a:r>
              <a:rPr sz="16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valuta</a:t>
            </a:r>
            <a:r>
              <a:rPr sz="16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asing</a:t>
            </a:r>
            <a:r>
              <a:rPr sz="16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entitas</a:t>
            </a:r>
            <a:r>
              <a:rPr sz="16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anak</a:t>
            </a:r>
            <a:r>
              <a:rPr sz="16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luar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negeri)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50D4AC7-5BDE-4031-A6A2-332FFC60EB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667544"/>
            <a:ext cx="11963400" cy="5630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3135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786B650-4E75-4092-9222-6D86EABDC3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488577"/>
            <a:ext cx="11582399" cy="588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9970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B200265-63FC-4E15-93F0-B50713771F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776" y="762000"/>
            <a:ext cx="11556624" cy="5417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4081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674D0F-8C49-403E-AD87-C402A0244B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518" y="685800"/>
            <a:ext cx="11672868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7277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86679" y="5098073"/>
            <a:ext cx="6804659" cy="1703070"/>
            <a:chOff x="5186679" y="5055870"/>
            <a:chExt cx="6804659" cy="1703070"/>
          </a:xfrm>
        </p:grpSpPr>
        <p:sp>
          <p:nvSpPr>
            <p:cNvPr id="3" name="object 3"/>
            <p:cNvSpPr/>
            <p:nvPr/>
          </p:nvSpPr>
          <p:spPr>
            <a:xfrm>
              <a:off x="11624945" y="6365875"/>
              <a:ext cx="356870" cy="383540"/>
            </a:xfrm>
            <a:custGeom>
              <a:avLst/>
              <a:gdLst/>
              <a:ahLst/>
              <a:cxnLst/>
              <a:rect l="l" t="t" r="r" b="b"/>
              <a:pathLst>
                <a:path w="356870" h="383540">
                  <a:moveTo>
                    <a:pt x="0" y="383540"/>
                  </a:moveTo>
                  <a:lnTo>
                    <a:pt x="356870" y="383540"/>
                  </a:lnTo>
                  <a:lnTo>
                    <a:pt x="356870" y="0"/>
                  </a:lnTo>
                  <a:lnTo>
                    <a:pt x="0" y="0"/>
                  </a:lnTo>
                  <a:lnTo>
                    <a:pt x="0" y="383540"/>
                  </a:lnTo>
                  <a:close/>
                </a:path>
              </a:pathLst>
            </a:custGeom>
            <a:ln w="19050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186679" y="5055870"/>
              <a:ext cx="6616700" cy="1375410"/>
            </a:xfrm>
            <a:custGeom>
              <a:avLst/>
              <a:gdLst/>
              <a:ahLst/>
              <a:cxnLst/>
              <a:rect l="l" t="t" r="r" b="b"/>
              <a:pathLst>
                <a:path w="6616700" h="1375410">
                  <a:moveTo>
                    <a:pt x="6616700" y="0"/>
                  </a:moveTo>
                  <a:lnTo>
                    <a:pt x="0" y="0"/>
                  </a:lnTo>
                  <a:lnTo>
                    <a:pt x="0" y="1375409"/>
                  </a:lnTo>
                  <a:lnTo>
                    <a:pt x="6616700" y="1375409"/>
                  </a:lnTo>
                  <a:lnTo>
                    <a:pt x="6616700" y="0"/>
                  </a:lnTo>
                  <a:close/>
                </a:path>
              </a:pathLst>
            </a:custGeom>
            <a:solidFill>
              <a:srgbClr val="8FA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1778635" y="209867"/>
            <a:ext cx="628713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i="0" dirty="0">
                <a:latin typeface="Calibri"/>
                <a:cs typeface="Calibri"/>
              </a:rPr>
              <a:t>BAB</a:t>
            </a:r>
            <a:r>
              <a:rPr sz="3000" i="0" spc="-75" dirty="0">
                <a:latin typeface="Calibri"/>
                <a:cs typeface="Calibri"/>
              </a:rPr>
              <a:t> </a:t>
            </a:r>
            <a:r>
              <a:rPr sz="3000" i="0" dirty="0">
                <a:latin typeface="Calibri"/>
                <a:cs typeface="Calibri"/>
              </a:rPr>
              <a:t>11</a:t>
            </a:r>
            <a:r>
              <a:rPr sz="3000" i="0" spc="-70" dirty="0">
                <a:latin typeface="Calibri"/>
                <a:cs typeface="Calibri"/>
              </a:rPr>
              <a:t> </a:t>
            </a:r>
            <a:r>
              <a:rPr sz="3000" spc="-10" dirty="0"/>
              <a:t>INSTRUMEN</a:t>
            </a:r>
            <a:r>
              <a:rPr sz="3000" spc="-70" dirty="0"/>
              <a:t> </a:t>
            </a:r>
            <a:r>
              <a:rPr sz="3000" dirty="0"/>
              <a:t>KEUANGAN</a:t>
            </a:r>
            <a:r>
              <a:rPr sz="3000" spc="-70" dirty="0"/>
              <a:t> </a:t>
            </a:r>
            <a:r>
              <a:rPr sz="3000" spc="-10" dirty="0"/>
              <a:t>DASAR</a:t>
            </a:r>
            <a:endParaRPr sz="30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87960" y="4517390"/>
            <a:ext cx="4420870" cy="2010410"/>
            <a:chOff x="187960" y="4517390"/>
            <a:chExt cx="4420870" cy="2010410"/>
          </a:xfrm>
        </p:grpSpPr>
        <p:sp>
          <p:nvSpPr>
            <p:cNvPr id="7" name="object 7"/>
            <p:cNvSpPr/>
            <p:nvPr/>
          </p:nvSpPr>
          <p:spPr>
            <a:xfrm>
              <a:off x="194310" y="4523740"/>
              <a:ext cx="4408170" cy="1997710"/>
            </a:xfrm>
            <a:custGeom>
              <a:avLst/>
              <a:gdLst/>
              <a:ahLst/>
              <a:cxnLst/>
              <a:rect l="l" t="t" r="r" b="b"/>
              <a:pathLst>
                <a:path w="4408170" h="1997709">
                  <a:moveTo>
                    <a:pt x="4075176" y="0"/>
                  </a:moveTo>
                  <a:lnTo>
                    <a:pt x="332955" y="0"/>
                  </a:lnTo>
                  <a:lnTo>
                    <a:pt x="283754" y="3610"/>
                  </a:lnTo>
                  <a:lnTo>
                    <a:pt x="236794" y="14099"/>
                  </a:lnTo>
                  <a:lnTo>
                    <a:pt x="192591" y="30951"/>
                  </a:lnTo>
                  <a:lnTo>
                    <a:pt x="151659" y="53650"/>
                  </a:lnTo>
                  <a:lnTo>
                    <a:pt x="114513" y="81681"/>
                  </a:lnTo>
                  <a:lnTo>
                    <a:pt x="81669" y="114530"/>
                  </a:lnTo>
                  <a:lnTo>
                    <a:pt x="53642" y="151680"/>
                  </a:lnTo>
                  <a:lnTo>
                    <a:pt x="30946" y="192617"/>
                  </a:lnTo>
                  <a:lnTo>
                    <a:pt x="14097" y="236825"/>
                  </a:lnTo>
                  <a:lnTo>
                    <a:pt x="3610" y="283789"/>
                  </a:lnTo>
                  <a:lnTo>
                    <a:pt x="0" y="332994"/>
                  </a:lnTo>
                  <a:lnTo>
                    <a:pt x="0" y="1664754"/>
                  </a:lnTo>
                  <a:lnTo>
                    <a:pt x="3610" y="1713955"/>
                  </a:lnTo>
                  <a:lnTo>
                    <a:pt x="14097" y="1760915"/>
                  </a:lnTo>
                  <a:lnTo>
                    <a:pt x="30946" y="1805118"/>
                  </a:lnTo>
                  <a:lnTo>
                    <a:pt x="53642" y="1846050"/>
                  </a:lnTo>
                  <a:lnTo>
                    <a:pt x="81669" y="1883196"/>
                  </a:lnTo>
                  <a:lnTo>
                    <a:pt x="114513" y="1916040"/>
                  </a:lnTo>
                  <a:lnTo>
                    <a:pt x="151659" y="1944067"/>
                  </a:lnTo>
                  <a:lnTo>
                    <a:pt x="192591" y="1966763"/>
                  </a:lnTo>
                  <a:lnTo>
                    <a:pt x="236794" y="1983612"/>
                  </a:lnTo>
                  <a:lnTo>
                    <a:pt x="283754" y="1994099"/>
                  </a:lnTo>
                  <a:lnTo>
                    <a:pt x="332955" y="1997710"/>
                  </a:lnTo>
                  <a:lnTo>
                    <a:pt x="4075176" y="1997710"/>
                  </a:lnTo>
                  <a:lnTo>
                    <a:pt x="4124380" y="1994099"/>
                  </a:lnTo>
                  <a:lnTo>
                    <a:pt x="4171344" y="1983612"/>
                  </a:lnTo>
                  <a:lnTo>
                    <a:pt x="4215552" y="1966763"/>
                  </a:lnTo>
                  <a:lnTo>
                    <a:pt x="4256489" y="1944067"/>
                  </a:lnTo>
                  <a:lnTo>
                    <a:pt x="4293639" y="1916040"/>
                  </a:lnTo>
                  <a:lnTo>
                    <a:pt x="4326488" y="1883196"/>
                  </a:lnTo>
                  <a:lnTo>
                    <a:pt x="4354519" y="1846050"/>
                  </a:lnTo>
                  <a:lnTo>
                    <a:pt x="4377218" y="1805118"/>
                  </a:lnTo>
                  <a:lnTo>
                    <a:pt x="4394070" y="1760915"/>
                  </a:lnTo>
                  <a:lnTo>
                    <a:pt x="4404559" y="1713955"/>
                  </a:lnTo>
                  <a:lnTo>
                    <a:pt x="4408170" y="1664754"/>
                  </a:lnTo>
                  <a:lnTo>
                    <a:pt x="4408170" y="332994"/>
                  </a:lnTo>
                  <a:lnTo>
                    <a:pt x="4404559" y="283789"/>
                  </a:lnTo>
                  <a:lnTo>
                    <a:pt x="4394070" y="236825"/>
                  </a:lnTo>
                  <a:lnTo>
                    <a:pt x="4377218" y="192617"/>
                  </a:lnTo>
                  <a:lnTo>
                    <a:pt x="4354519" y="151680"/>
                  </a:lnTo>
                  <a:lnTo>
                    <a:pt x="4326488" y="114530"/>
                  </a:lnTo>
                  <a:lnTo>
                    <a:pt x="4293639" y="81681"/>
                  </a:lnTo>
                  <a:lnTo>
                    <a:pt x="4256489" y="53650"/>
                  </a:lnTo>
                  <a:lnTo>
                    <a:pt x="4215552" y="30951"/>
                  </a:lnTo>
                  <a:lnTo>
                    <a:pt x="4171344" y="14099"/>
                  </a:lnTo>
                  <a:lnTo>
                    <a:pt x="4124380" y="3610"/>
                  </a:lnTo>
                  <a:lnTo>
                    <a:pt x="407517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94310" y="4523740"/>
              <a:ext cx="4408170" cy="1997710"/>
            </a:xfrm>
            <a:custGeom>
              <a:avLst/>
              <a:gdLst/>
              <a:ahLst/>
              <a:cxnLst/>
              <a:rect l="l" t="t" r="r" b="b"/>
              <a:pathLst>
                <a:path w="4408170" h="1997709">
                  <a:moveTo>
                    <a:pt x="0" y="332994"/>
                  </a:moveTo>
                  <a:lnTo>
                    <a:pt x="3610" y="283789"/>
                  </a:lnTo>
                  <a:lnTo>
                    <a:pt x="14097" y="236825"/>
                  </a:lnTo>
                  <a:lnTo>
                    <a:pt x="30946" y="192617"/>
                  </a:lnTo>
                  <a:lnTo>
                    <a:pt x="53642" y="151680"/>
                  </a:lnTo>
                  <a:lnTo>
                    <a:pt x="81669" y="114530"/>
                  </a:lnTo>
                  <a:lnTo>
                    <a:pt x="114513" y="81681"/>
                  </a:lnTo>
                  <a:lnTo>
                    <a:pt x="151659" y="53650"/>
                  </a:lnTo>
                  <a:lnTo>
                    <a:pt x="192591" y="30951"/>
                  </a:lnTo>
                  <a:lnTo>
                    <a:pt x="236794" y="14099"/>
                  </a:lnTo>
                  <a:lnTo>
                    <a:pt x="283754" y="3610"/>
                  </a:lnTo>
                  <a:lnTo>
                    <a:pt x="332955" y="0"/>
                  </a:lnTo>
                  <a:lnTo>
                    <a:pt x="4075176" y="0"/>
                  </a:lnTo>
                  <a:lnTo>
                    <a:pt x="4124380" y="3610"/>
                  </a:lnTo>
                  <a:lnTo>
                    <a:pt x="4171344" y="14099"/>
                  </a:lnTo>
                  <a:lnTo>
                    <a:pt x="4215552" y="30951"/>
                  </a:lnTo>
                  <a:lnTo>
                    <a:pt x="4256489" y="53650"/>
                  </a:lnTo>
                  <a:lnTo>
                    <a:pt x="4293639" y="81681"/>
                  </a:lnTo>
                  <a:lnTo>
                    <a:pt x="4326488" y="114530"/>
                  </a:lnTo>
                  <a:lnTo>
                    <a:pt x="4354519" y="151680"/>
                  </a:lnTo>
                  <a:lnTo>
                    <a:pt x="4377218" y="192617"/>
                  </a:lnTo>
                  <a:lnTo>
                    <a:pt x="4394070" y="236825"/>
                  </a:lnTo>
                  <a:lnTo>
                    <a:pt x="4404559" y="283789"/>
                  </a:lnTo>
                  <a:lnTo>
                    <a:pt x="4408170" y="332994"/>
                  </a:lnTo>
                  <a:lnTo>
                    <a:pt x="4408170" y="1664754"/>
                  </a:lnTo>
                  <a:lnTo>
                    <a:pt x="4404559" y="1713955"/>
                  </a:lnTo>
                  <a:lnTo>
                    <a:pt x="4394070" y="1760915"/>
                  </a:lnTo>
                  <a:lnTo>
                    <a:pt x="4377218" y="1805118"/>
                  </a:lnTo>
                  <a:lnTo>
                    <a:pt x="4354519" y="1846050"/>
                  </a:lnTo>
                  <a:lnTo>
                    <a:pt x="4326488" y="1883196"/>
                  </a:lnTo>
                  <a:lnTo>
                    <a:pt x="4293639" y="1916040"/>
                  </a:lnTo>
                  <a:lnTo>
                    <a:pt x="4256489" y="1944067"/>
                  </a:lnTo>
                  <a:lnTo>
                    <a:pt x="4215552" y="1966763"/>
                  </a:lnTo>
                  <a:lnTo>
                    <a:pt x="4171344" y="1983612"/>
                  </a:lnTo>
                  <a:lnTo>
                    <a:pt x="4124380" y="1994099"/>
                  </a:lnTo>
                  <a:lnTo>
                    <a:pt x="4075176" y="1997710"/>
                  </a:lnTo>
                  <a:lnTo>
                    <a:pt x="332955" y="1997710"/>
                  </a:lnTo>
                  <a:lnTo>
                    <a:pt x="283754" y="1994099"/>
                  </a:lnTo>
                  <a:lnTo>
                    <a:pt x="236794" y="1983612"/>
                  </a:lnTo>
                  <a:lnTo>
                    <a:pt x="192591" y="1966763"/>
                  </a:lnTo>
                  <a:lnTo>
                    <a:pt x="151659" y="1944067"/>
                  </a:lnTo>
                  <a:lnTo>
                    <a:pt x="114513" y="1916040"/>
                  </a:lnTo>
                  <a:lnTo>
                    <a:pt x="81669" y="1883196"/>
                  </a:lnTo>
                  <a:lnTo>
                    <a:pt x="53642" y="1846050"/>
                  </a:lnTo>
                  <a:lnTo>
                    <a:pt x="30946" y="1805118"/>
                  </a:lnTo>
                  <a:lnTo>
                    <a:pt x="14097" y="1760915"/>
                  </a:lnTo>
                  <a:lnTo>
                    <a:pt x="3610" y="1713955"/>
                  </a:lnTo>
                  <a:lnTo>
                    <a:pt x="0" y="1664754"/>
                  </a:lnTo>
                  <a:lnTo>
                    <a:pt x="0" y="332994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70204" y="4536440"/>
            <a:ext cx="3931920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35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Pilihan</a:t>
            </a:r>
            <a:r>
              <a:rPr sz="18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kebijakan</a:t>
            </a:r>
            <a:r>
              <a:rPr sz="18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akuntansi: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AutoNum type="alphaLcPeriod"/>
              <a:tabLst>
                <a:tab pos="355600" algn="l"/>
              </a:tabLst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Persyaratan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Bab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11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Bab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12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SAK</a:t>
            </a:r>
            <a:endParaRPr sz="18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Entitas</a:t>
            </a:r>
            <a:r>
              <a:rPr sz="18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Privat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secara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penuh;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atau</a:t>
            </a:r>
            <a:endParaRPr sz="1800">
              <a:latin typeface="Calibri"/>
              <a:cs typeface="Calibri"/>
            </a:endParaRPr>
          </a:p>
          <a:p>
            <a:pPr marL="355600" marR="5080" indent="-343535">
              <a:lnSpc>
                <a:spcPct val="100000"/>
              </a:lnSpc>
              <a:buAutoNum type="alphaLcPeriod" startAt="2"/>
              <a:tabLst>
                <a:tab pos="355600" algn="l"/>
              </a:tabLst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Persyaratan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pengakuan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dan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pengukuran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PSAK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55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persyaratan pengungkapan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Bab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11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Bab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12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SAK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Entitas</a:t>
            </a:r>
            <a:r>
              <a:rPr sz="18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Privat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88620" y="905510"/>
            <a:ext cx="3853179" cy="3501390"/>
          </a:xfrm>
          <a:custGeom>
            <a:avLst/>
            <a:gdLst/>
            <a:ahLst/>
            <a:cxnLst/>
            <a:rect l="l" t="t" r="r" b="b"/>
            <a:pathLst>
              <a:path w="3853179" h="3501390">
                <a:moveTo>
                  <a:pt x="3269615" y="0"/>
                </a:moveTo>
                <a:lnTo>
                  <a:pt x="583577" y="0"/>
                </a:lnTo>
                <a:lnTo>
                  <a:pt x="535715" y="1934"/>
                </a:lnTo>
                <a:lnTo>
                  <a:pt x="488918" y="7637"/>
                </a:lnTo>
                <a:lnTo>
                  <a:pt x="443337" y="16958"/>
                </a:lnTo>
                <a:lnTo>
                  <a:pt x="399122" y="29747"/>
                </a:lnTo>
                <a:lnTo>
                  <a:pt x="356423" y="45854"/>
                </a:lnTo>
                <a:lnTo>
                  <a:pt x="315390" y="65130"/>
                </a:lnTo>
                <a:lnTo>
                  <a:pt x="276174" y="87423"/>
                </a:lnTo>
                <a:lnTo>
                  <a:pt x="238924" y="112584"/>
                </a:lnTo>
                <a:lnTo>
                  <a:pt x="203791" y="140463"/>
                </a:lnTo>
                <a:lnTo>
                  <a:pt x="170926" y="170910"/>
                </a:lnTo>
                <a:lnTo>
                  <a:pt x="140477" y="203774"/>
                </a:lnTo>
                <a:lnTo>
                  <a:pt x="112596" y="238905"/>
                </a:lnTo>
                <a:lnTo>
                  <a:pt x="87433" y="276153"/>
                </a:lnTo>
                <a:lnTo>
                  <a:pt x="65137" y="315369"/>
                </a:lnTo>
                <a:lnTo>
                  <a:pt x="45860" y="356401"/>
                </a:lnTo>
                <a:lnTo>
                  <a:pt x="29751" y="399101"/>
                </a:lnTo>
                <a:lnTo>
                  <a:pt x="16960" y="443317"/>
                </a:lnTo>
                <a:lnTo>
                  <a:pt x="7638" y="488899"/>
                </a:lnTo>
                <a:lnTo>
                  <a:pt x="1934" y="535699"/>
                </a:lnTo>
                <a:lnTo>
                  <a:pt x="0" y="583564"/>
                </a:lnTo>
                <a:lnTo>
                  <a:pt x="0" y="2917825"/>
                </a:lnTo>
                <a:lnTo>
                  <a:pt x="1934" y="2965690"/>
                </a:lnTo>
                <a:lnTo>
                  <a:pt x="7638" y="3012490"/>
                </a:lnTo>
                <a:lnTo>
                  <a:pt x="16960" y="3058072"/>
                </a:lnTo>
                <a:lnTo>
                  <a:pt x="29751" y="3102288"/>
                </a:lnTo>
                <a:lnTo>
                  <a:pt x="45860" y="3144988"/>
                </a:lnTo>
                <a:lnTo>
                  <a:pt x="65137" y="3186020"/>
                </a:lnTo>
                <a:lnTo>
                  <a:pt x="87433" y="3225236"/>
                </a:lnTo>
                <a:lnTo>
                  <a:pt x="112596" y="3262484"/>
                </a:lnTo>
                <a:lnTo>
                  <a:pt x="140477" y="3297615"/>
                </a:lnTo>
                <a:lnTo>
                  <a:pt x="170926" y="3330479"/>
                </a:lnTo>
                <a:lnTo>
                  <a:pt x="203791" y="3360926"/>
                </a:lnTo>
                <a:lnTo>
                  <a:pt x="238924" y="3388805"/>
                </a:lnTo>
                <a:lnTo>
                  <a:pt x="276174" y="3413966"/>
                </a:lnTo>
                <a:lnTo>
                  <a:pt x="315390" y="3436259"/>
                </a:lnTo>
                <a:lnTo>
                  <a:pt x="356423" y="3455535"/>
                </a:lnTo>
                <a:lnTo>
                  <a:pt x="399122" y="3471642"/>
                </a:lnTo>
                <a:lnTo>
                  <a:pt x="443337" y="3484431"/>
                </a:lnTo>
                <a:lnTo>
                  <a:pt x="488918" y="3493752"/>
                </a:lnTo>
                <a:lnTo>
                  <a:pt x="535715" y="3499455"/>
                </a:lnTo>
                <a:lnTo>
                  <a:pt x="583577" y="3501390"/>
                </a:lnTo>
                <a:lnTo>
                  <a:pt x="3269615" y="3501390"/>
                </a:lnTo>
                <a:lnTo>
                  <a:pt x="3317480" y="3499455"/>
                </a:lnTo>
                <a:lnTo>
                  <a:pt x="3364280" y="3493752"/>
                </a:lnTo>
                <a:lnTo>
                  <a:pt x="3409862" y="3484431"/>
                </a:lnTo>
                <a:lnTo>
                  <a:pt x="3454078" y="3471642"/>
                </a:lnTo>
                <a:lnTo>
                  <a:pt x="3496778" y="3455535"/>
                </a:lnTo>
                <a:lnTo>
                  <a:pt x="3537810" y="3436259"/>
                </a:lnTo>
                <a:lnTo>
                  <a:pt x="3577026" y="3413966"/>
                </a:lnTo>
                <a:lnTo>
                  <a:pt x="3614274" y="3388805"/>
                </a:lnTo>
                <a:lnTo>
                  <a:pt x="3649405" y="3360926"/>
                </a:lnTo>
                <a:lnTo>
                  <a:pt x="3682269" y="3330479"/>
                </a:lnTo>
                <a:lnTo>
                  <a:pt x="3712716" y="3297615"/>
                </a:lnTo>
                <a:lnTo>
                  <a:pt x="3740595" y="3262484"/>
                </a:lnTo>
                <a:lnTo>
                  <a:pt x="3765756" y="3225236"/>
                </a:lnTo>
                <a:lnTo>
                  <a:pt x="3788049" y="3186020"/>
                </a:lnTo>
                <a:lnTo>
                  <a:pt x="3807325" y="3144988"/>
                </a:lnTo>
                <a:lnTo>
                  <a:pt x="3823432" y="3102288"/>
                </a:lnTo>
                <a:lnTo>
                  <a:pt x="3836221" y="3058072"/>
                </a:lnTo>
                <a:lnTo>
                  <a:pt x="3845542" y="3012490"/>
                </a:lnTo>
                <a:lnTo>
                  <a:pt x="3851245" y="2965690"/>
                </a:lnTo>
                <a:lnTo>
                  <a:pt x="3853179" y="2917825"/>
                </a:lnTo>
                <a:lnTo>
                  <a:pt x="3853179" y="583564"/>
                </a:lnTo>
                <a:lnTo>
                  <a:pt x="3851245" y="535699"/>
                </a:lnTo>
                <a:lnTo>
                  <a:pt x="3845542" y="488899"/>
                </a:lnTo>
                <a:lnTo>
                  <a:pt x="3836221" y="443317"/>
                </a:lnTo>
                <a:lnTo>
                  <a:pt x="3823432" y="399101"/>
                </a:lnTo>
                <a:lnTo>
                  <a:pt x="3807325" y="356401"/>
                </a:lnTo>
                <a:lnTo>
                  <a:pt x="3788049" y="315369"/>
                </a:lnTo>
                <a:lnTo>
                  <a:pt x="3765756" y="276153"/>
                </a:lnTo>
                <a:lnTo>
                  <a:pt x="3740595" y="238905"/>
                </a:lnTo>
                <a:lnTo>
                  <a:pt x="3712716" y="203774"/>
                </a:lnTo>
                <a:lnTo>
                  <a:pt x="3682269" y="170910"/>
                </a:lnTo>
                <a:lnTo>
                  <a:pt x="3649405" y="140463"/>
                </a:lnTo>
                <a:lnTo>
                  <a:pt x="3614274" y="112584"/>
                </a:lnTo>
                <a:lnTo>
                  <a:pt x="3577026" y="87423"/>
                </a:lnTo>
                <a:lnTo>
                  <a:pt x="3537810" y="65130"/>
                </a:lnTo>
                <a:lnTo>
                  <a:pt x="3496778" y="45854"/>
                </a:lnTo>
                <a:lnTo>
                  <a:pt x="3454078" y="29747"/>
                </a:lnTo>
                <a:lnTo>
                  <a:pt x="3409862" y="16958"/>
                </a:lnTo>
                <a:lnTo>
                  <a:pt x="3364280" y="7637"/>
                </a:lnTo>
                <a:lnTo>
                  <a:pt x="3317480" y="1934"/>
                </a:lnTo>
                <a:lnTo>
                  <a:pt x="3269615" y="0"/>
                </a:lnTo>
                <a:close/>
              </a:path>
            </a:pathLst>
          </a:custGeom>
          <a:solidFill>
            <a:srgbClr val="E1EF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37857" y="966215"/>
            <a:ext cx="3305175" cy="3350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385622"/>
                </a:solidFill>
                <a:latin typeface="Calibri"/>
                <a:cs typeface="Calibri"/>
              </a:rPr>
              <a:t>Instrumen</a:t>
            </a:r>
            <a:r>
              <a:rPr sz="2000" b="1" spc="-5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385622"/>
                </a:solidFill>
                <a:latin typeface="Calibri"/>
                <a:cs typeface="Calibri"/>
              </a:rPr>
              <a:t>keuangan</a:t>
            </a:r>
            <a:r>
              <a:rPr sz="2000" b="1" spc="-6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385622"/>
                </a:solidFill>
                <a:latin typeface="Calibri"/>
                <a:cs typeface="Calibri"/>
              </a:rPr>
              <a:t>dasar:</a:t>
            </a:r>
            <a:endParaRPr sz="2000">
              <a:latin typeface="Calibri"/>
              <a:cs typeface="Calibri"/>
            </a:endParaRPr>
          </a:p>
          <a:p>
            <a:pPr marL="287655" indent="-274955">
              <a:lnSpc>
                <a:spcPct val="100000"/>
              </a:lnSpc>
              <a:spcBef>
                <a:spcPts val="20"/>
              </a:spcBef>
              <a:buAutoNum type="alphaLcPeriod"/>
              <a:tabLst>
                <a:tab pos="287655" algn="l"/>
              </a:tabLst>
            </a:pPr>
            <a:r>
              <a:rPr sz="1800" spc="-25" dirty="0">
                <a:solidFill>
                  <a:srgbClr val="385622"/>
                </a:solidFill>
                <a:latin typeface="Calibri"/>
                <a:cs typeface="Calibri"/>
              </a:rPr>
              <a:t>Kas</a:t>
            </a:r>
            <a:endParaRPr sz="1800">
              <a:latin typeface="Calibri"/>
              <a:cs typeface="Calibri"/>
            </a:endParaRPr>
          </a:p>
          <a:p>
            <a:pPr marL="287655" indent="-274955">
              <a:lnSpc>
                <a:spcPct val="100000"/>
              </a:lnSpc>
              <a:buAutoNum type="alphaLcPeriod"/>
              <a:tabLst>
                <a:tab pos="287655" algn="l"/>
              </a:tabLst>
            </a:pPr>
            <a:r>
              <a:rPr sz="1800" dirty="0">
                <a:solidFill>
                  <a:srgbClr val="385622"/>
                </a:solidFill>
                <a:latin typeface="Calibri"/>
                <a:cs typeface="Calibri"/>
              </a:rPr>
              <a:t>Instrumen</a:t>
            </a:r>
            <a:r>
              <a:rPr sz="1800" spc="-5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85622"/>
                </a:solidFill>
                <a:latin typeface="Calibri"/>
                <a:cs typeface="Calibri"/>
              </a:rPr>
              <a:t>utang</a:t>
            </a:r>
            <a:r>
              <a:rPr sz="1800" spc="-5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385622"/>
                </a:solidFill>
                <a:latin typeface="Calibri"/>
                <a:cs typeface="Calibri"/>
              </a:rPr>
              <a:t>(memenuhi</a:t>
            </a:r>
            <a:endParaRPr sz="1800">
              <a:latin typeface="Calibri"/>
              <a:cs typeface="Calibri"/>
            </a:endParaRPr>
          </a:p>
          <a:p>
            <a:pPr marL="287020">
              <a:lnSpc>
                <a:spcPct val="100000"/>
              </a:lnSpc>
            </a:pPr>
            <a:r>
              <a:rPr sz="1800" spc="-20" dirty="0">
                <a:solidFill>
                  <a:srgbClr val="385622"/>
                </a:solidFill>
                <a:latin typeface="Calibri"/>
                <a:cs typeface="Calibri"/>
              </a:rPr>
              <a:t>persyaratan </a:t>
            </a:r>
            <a:r>
              <a:rPr sz="1800" spc="-40" dirty="0">
                <a:solidFill>
                  <a:srgbClr val="385622"/>
                </a:solidFill>
                <a:latin typeface="Calibri"/>
                <a:cs typeface="Calibri"/>
              </a:rPr>
              <a:t>par.</a:t>
            </a:r>
            <a:r>
              <a:rPr sz="1800" spc="-3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385622"/>
                </a:solidFill>
                <a:latin typeface="Calibri"/>
                <a:cs typeface="Calibri"/>
              </a:rPr>
              <a:t>11.9)</a:t>
            </a:r>
            <a:endParaRPr sz="1800">
              <a:latin typeface="Calibri"/>
              <a:cs typeface="Calibri"/>
            </a:endParaRPr>
          </a:p>
          <a:p>
            <a:pPr marL="287020" marR="5080" indent="-274320">
              <a:lnSpc>
                <a:spcPct val="100000"/>
              </a:lnSpc>
              <a:buAutoNum type="alphaLcPeriod" startAt="3"/>
              <a:tabLst>
                <a:tab pos="287020" algn="l"/>
              </a:tabLst>
            </a:pPr>
            <a:r>
              <a:rPr sz="1800" spc="-10" dirty="0">
                <a:solidFill>
                  <a:srgbClr val="385622"/>
                </a:solidFill>
                <a:latin typeface="Calibri"/>
                <a:cs typeface="Calibri"/>
              </a:rPr>
              <a:t>Komitmen</a:t>
            </a:r>
            <a:r>
              <a:rPr sz="1800" spc="-4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85622"/>
                </a:solidFill>
                <a:latin typeface="Calibri"/>
                <a:cs typeface="Calibri"/>
              </a:rPr>
              <a:t>untuk</a:t>
            </a:r>
            <a:r>
              <a:rPr sz="1800" spc="-5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385622"/>
                </a:solidFill>
                <a:latin typeface="Calibri"/>
                <a:cs typeface="Calibri"/>
              </a:rPr>
              <a:t>menerima </a:t>
            </a:r>
            <a:r>
              <a:rPr sz="1800" dirty="0">
                <a:solidFill>
                  <a:srgbClr val="385622"/>
                </a:solidFill>
                <a:latin typeface="Calibri"/>
                <a:cs typeface="Calibri"/>
              </a:rPr>
              <a:t>pinjaman</a:t>
            </a:r>
            <a:r>
              <a:rPr sz="1800" spc="-3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85622"/>
                </a:solidFill>
                <a:latin typeface="Calibri"/>
                <a:cs typeface="Calibri"/>
              </a:rPr>
              <a:t>yang</a:t>
            </a:r>
            <a:r>
              <a:rPr sz="1800" spc="-3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85622"/>
                </a:solidFill>
                <a:latin typeface="Calibri"/>
                <a:cs typeface="Calibri"/>
              </a:rPr>
              <a:t>tidak</a:t>
            </a:r>
            <a:r>
              <a:rPr sz="1800" spc="-3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385622"/>
                </a:solidFill>
                <a:latin typeface="Calibri"/>
                <a:cs typeface="Calibri"/>
              </a:rPr>
              <a:t>dapat </a:t>
            </a:r>
            <a:r>
              <a:rPr sz="1800" spc="-10" dirty="0">
                <a:solidFill>
                  <a:srgbClr val="385622"/>
                </a:solidFill>
                <a:latin typeface="Calibri"/>
                <a:cs typeface="Calibri"/>
              </a:rPr>
              <a:t>diselesaikan</a:t>
            </a:r>
            <a:r>
              <a:rPr sz="1800" spc="-3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85622"/>
                </a:solidFill>
                <a:latin typeface="Calibri"/>
                <a:cs typeface="Calibri"/>
              </a:rPr>
              <a:t>dengan</a:t>
            </a:r>
            <a:r>
              <a:rPr sz="1800" spc="-3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85622"/>
                </a:solidFill>
                <a:latin typeface="Calibri"/>
                <a:cs typeface="Calibri"/>
              </a:rPr>
              <a:t>kas</a:t>
            </a:r>
            <a:r>
              <a:rPr sz="1800" spc="-5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385622"/>
                </a:solidFill>
                <a:latin typeface="Calibri"/>
                <a:cs typeface="Calibri"/>
              </a:rPr>
              <a:t>dan </a:t>
            </a:r>
            <a:r>
              <a:rPr sz="1800" dirty="0">
                <a:solidFill>
                  <a:srgbClr val="385622"/>
                </a:solidFill>
                <a:latin typeface="Calibri"/>
                <a:cs typeface="Calibri"/>
              </a:rPr>
              <a:t>memenuhi</a:t>
            </a:r>
            <a:r>
              <a:rPr sz="1800" spc="-4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385622"/>
                </a:solidFill>
                <a:latin typeface="Calibri"/>
                <a:cs typeface="Calibri"/>
              </a:rPr>
              <a:t>persyaratan</a:t>
            </a:r>
            <a:r>
              <a:rPr sz="1800" spc="-2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spc="-40" dirty="0">
                <a:solidFill>
                  <a:srgbClr val="385622"/>
                </a:solidFill>
                <a:latin typeface="Calibri"/>
                <a:cs typeface="Calibri"/>
              </a:rPr>
              <a:t>par.</a:t>
            </a:r>
            <a:r>
              <a:rPr sz="1800" spc="-4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385622"/>
                </a:solidFill>
                <a:latin typeface="Calibri"/>
                <a:cs typeface="Calibri"/>
              </a:rPr>
              <a:t>11.9</a:t>
            </a:r>
            <a:endParaRPr sz="1800">
              <a:latin typeface="Calibri"/>
              <a:cs typeface="Calibri"/>
            </a:endParaRPr>
          </a:p>
          <a:p>
            <a:pPr marL="287020" marR="67945" indent="-274320">
              <a:lnSpc>
                <a:spcPct val="100000"/>
              </a:lnSpc>
              <a:buAutoNum type="alphaLcPeriod" startAt="3"/>
              <a:tabLst>
                <a:tab pos="287020" algn="l"/>
              </a:tabLst>
            </a:pPr>
            <a:r>
              <a:rPr sz="1800" spc="-10" dirty="0">
                <a:solidFill>
                  <a:srgbClr val="385622"/>
                </a:solidFill>
                <a:latin typeface="Calibri"/>
                <a:cs typeface="Calibri"/>
              </a:rPr>
              <a:t>Investasi</a:t>
            </a:r>
            <a:r>
              <a:rPr sz="1800" spc="-4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85622"/>
                </a:solidFill>
                <a:latin typeface="Calibri"/>
                <a:cs typeface="Calibri"/>
              </a:rPr>
              <a:t>dalam</a:t>
            </a:r>
            <a:r>
              <a:rPr sz="1800" spc="-4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85622"/>
                </a:solidFill>
                <a:latin typeface="Calibri"/>
                <a:cs typeface="Calibri"/>
              </a:rPr>
              <a:t>saham</a:t>
            </a:r>
            <a:r>
              <a:rPr sz="1800" spc="-4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385622"/>
                </a:solidFill>
                <a:latin typeface="Calibri"/>
                <a:cs typeface="Calibri"/>
              </a:rPr>
              <a:t>preferen </a:t>
            </a:r>
            <a:r>
              <a:rPr sz="1800" dirty="0">
                <a:solidFill>
                  <a:srgbClr val="385622"/>
                </a:solidFill>
                <a:latin typeface="Calibri"/>
                <a:cs typeface="Calibri"/>
              </a:rPr>
              <a:t>tidak</a:t>
            </a:r>
            <a:r>
              <a:rPr sz="1800" spc="-5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85622"/>
                </a:solidFill>
                <a:latin typeface="Calibri"/>
                <a:cs typeface="Calibri"/>
              </a:rPr>
              <a:t>dapat</a:t>
            </a:r>
            <a:r>
              <a:rPr sz="1800" spc="-4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385622"/>
                </a:solidFill>
                <a:latin typeface="Calibri"/>
                <a:cs typeface="Calibri"/>
              </a:rPr>
              <a:t>dikonversi</a:t>
            </a:r>
            <a:r>
              <a:rPr sz="1800" spc="-6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385622"/>
                </a:solidFill>
                <a:latin typeface="Calibri"/>
                <a:cs typeface="Calibri"/>
              </a:rPr>
              <a:t>dan </a:t>
            </a:r>
            <a:r>
              <a:rPr sz="1800" dirty="0">
                <a:solidFill>
                  <a:srgbClr val="385622"/>
                </a:solidFill>
                <a:latin typeface="Calibri"/>
                <a:cs typeface="Calibri"/>
              </a:rPr>
              <a:t>saham</a:t>
            </a:r>
            <a:r>
              <a:rPr sz="1800" spc="-1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85622"/>
                </a:solidFill>
                <a:latin typeface="Calibri"/>
                <a:cs typeface="Calibri"/>
              </a:rPr>
              <a:t>biasa/</a:t>
            </a:r>
            <a:r>
              <a:rPr sz="1800" spc="-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85622"/>
                </a:solidFill>
                <a:latin typeface="Calibri"/>
                <a:cs typeface="Calibri"/>
              </a:rPr>
              <a:t>saham</a:t>
            </a:r>
            <a:r>
              <a:rPr sz="1800" spc="-2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385622"/>
                </a:solidFill>
                <a:latin typeface="Calibri"/>
                <a:cs typeface="Calibri"/>
              </a:rPr>
              <a:t>preferen </a:t>
            </a:r>
            <a:r>
              <a:rPr sz="1800" dirty="0">
                <a:solidFill>
                  <a:srgbClr val="385622"/>
                </a:solidFill>
                <a:latin typeface="Calibri"/>
                <a:cs typeface="Calibri"/>
              </a:rPr>
              <a:t>tanpa</a:t>
            </a:r>
            <a:r>
              <a:rPr sz="1800" spc="-5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85622"/>
                </a:solidFill>
                <a:latin typeface="Calibri"/>
                <a:cs typeface="Calibri"/>
              </a:rPr>
              <a:t>opsi</a:t>
            </a:r>
            <a:r>
              <a:rPr sz="1800" spc="-6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385622"/>
                </a:solidFill>
                <a:latin typeface="Calibri"/>
                <a:cs typeface="Calibri"/>
              </a:rPr>
              <a:t>jual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436109" y="801369"/>
            <a:ext cx="7379970" cy="894080"/>
          </a:xfrm>
          <a:custGeom>
            <a:avLst/>
            <a:gdLst/>
            <a:ahLst/>
            <a:cxnLst/>
            <a:rect l="l" t="t" r="r" b="b"/>
            <a:pathLst>
              <a:path w="7379970" h="894080">
                <a:moveTo>
                  <a:pt x="7379970" y="0"/>
                </a:moveTo>
                <a:lnTo>
                  <a:pt x="0" y="0"/>
                </a:lnTo>
                <a:lnTo>
                  <a:pt x="0" y="894079"/>
                </a:lnTo>
                <a:lnTo>
                  <a:pt x="7379970" y="894079"/>
                </a:lnTo>
                <a:lnTo>
                  <a:pt x="7379970" y="0"/>
                </a:lnTo>
                <a:close/>
              </a:path>
            </a:pathLst>
          </a:custGeom>
          <a:solidFill>
            <a:srgbClr val="1F38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515484" y="791781"/>
            <a:ext cx="7158990" cy="882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Pengakuan</a:t>
            </a:r>
            <a:r>
              <a:rPr sz="20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awal</a:t>
            </a:r>
            <a:endParaRPr sz="20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25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Aset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keuangan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liabilitas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keuangan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diakui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hanya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jika</a:t>
            </a:r>
            <a:r>
              <a:rPr sz="18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entitas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menjadi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salah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satu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pihak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dalam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ketentuan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kontraktual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instrumen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tersebut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812029" y="1738629"/>
            <a:ext cx="7004050" cy="3252470"/>
          </a:xfrm>
          <a:custGeom>
            <a:avLst/>
            <a:gdLst/>
            <a:ahLst/>
            <a:cxnLst/>
            <a:rect l="l" t="t" r="r" b="b"/>
            <a:pathLst>
              <a:path w="7004050" h="3252470">
                <a:moveTo>
                  <a:pt x="7004050" y="0"/>
                </a:moveTo>
                <a:lnTo>
                  <a:pt x="0" y="0"/>
                </a:lnTo>
                <a:lnTo>
                  <a:pt x="0" y="3252470"/>
                </a:lnTo>
                <a:lnTo>
                  <a:pt x="7004050" y="3252470"/>
                </a:lnTo>
                <a:lnTo>
                  <a:pt x="7004050" y="0"/>
                </a:lnTo>
                <a:close/>
              </a:path>
            </a:pathLst>
          </a:custGeom>
          <a:solidFill>
            <a:srgbClr val="2E54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891151" y="1812290"/>
            <a:ext cx="3621404" cy="607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Pengukuran</a:t>
            </a:r>
            <a:endParaRPr sz="2000">
              <a:latin typeface="Calibri"/>
              <a:cs typeface="Calibri"/>
            </a:endParaRPr>
          </a:p>
          <a:p>
            <a:pPr marL="297815" indent="-285115">
              <a:lnSpc>
                <a:spcPct val="100000"/>
              </a:lnSpc>
              <a:spcBef>
                <a:spcPts val="20"/>
              </a:spcBef>
              <a:buFont typeface="Wingdings"/>
              <a:buChar char=""/>
              <a:tabLst>
                <a:tab pos="29781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pada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biaya</a:t>
            </a:r>
            <a:r>
              <a:rPr sz="1800"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perolehan</a:t>
            </a:r>
            <a:r>
              <a:rPr sz="1800" b="1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diamortisasi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845040" y="6482715"/>
            <a:ext cx="171513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b="1" i="1" dirty="0">
                <a:solidFill>
                  <a:srgbClr val="001F5F"/>
                </a:solidFill>
                <a:latin typeface="Calibri"/>
                <a:cs typeface="Calibri"/>
              </a:rPr>
              <a:t>SAK</a:t>
            </a:r>
            <a:r>
              <a:rPr sz="1800" b="1" i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001F5F"/>
                </a:solidFill>
                <a:latin typeface="Calibri"/>
                <a:cs typeface="Calibri"/>
              </a:rPr>
              <a:t>Entitas</a:t>
            </a:r>
            <a:r>
              <a:rPr sz="1800" b="1" i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i="1" spc="-10" dirty="0">
                <a:solidFill>
                  <a:srgbClr val="001F5F"/>
                </a:solidFill>
                <a:latin typeface="Calibri"/>
                <a:cs typeface="Calibri"/>
              </a:rPr>
              <a:t>Privat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154040" y="2394203"/>
            <a:ext cx="627062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080" indent="-285750" algn="just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29845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kecuali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investasi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ekuitas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yang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diperdagangkan</a:t>
            </a:r>
            <a:r>
              <a:rPr sz="18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secara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publik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atau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yang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nilai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wajarnya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dapat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diukur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dengan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andal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tanpa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biaya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atau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usaha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yang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berlehihan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(nilai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wajar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melalui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laba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rugi-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FVPL)</a:t>
            </a:r>
            <a:endParaRPr sz="1800">
              <a:latin typeface="Calibri"/>
              <a:cs typeface="Calibri"/>
            </a:endParaRPr>
          </a:p>
          <a:p>
            <a:pPr marL="297815" indent="-285115" algn="just">
              <a:lnSpc>
                <a:spcPct val="100000"/>
              </a:lnSpc>
              <a:buFont typeface="Wingdings"/>
              <a:buChar char=""/>
              <a:tabLst>
                <a:tab pos="29781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Menggunakan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metode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suku</a:t>
            </a:r>
            <a:r>
              <a:rPr sz="18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bunga</a:t>
            </a:r>
            <a:r>
              <a:rPr sz="18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efektif</a:t>
            </a:r>
            <a:endParaRPr sz="1800">
              <a:latin typeface="Calibri"/>
              <a:cs typeface="Calibri"/>
            </a:endParaRPr>
          </a:p>
          <a:p>
            <a:pPr marL="297815" indent="-285115" algn="just">
              <a:lnSpc>
                <a:spcPct val="100000"/>
              </a:lnSpc>
              <a:buFont typeface="Wingdings"/>
              <a:buChar char=""/>
              <a:tabLst>
                <a:tab pos="29781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Menilai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instrumen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untuk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uji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penurunan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nilai</a:t>
            </a:r>
            <a:endParaRPr sz="1800">
              <a:latin typeface="Calibri"/>
              <a:cs typeface="Calibri"/>
            </a:endParaRPr>
          </a:p>
          <a:p>
            <a:pPr marL="297815" indent="-285115" algn="just">
              <a:lnSpc>
                <a:spcPct val="100000"/>
              </a:lnSpc>
              <a:buFont typeface="Wingdings"/>
              <a:buChar char=""/>
              <a:tabLst>
                <a:tab pos="297815" algn="l"/>
              </a:tabLst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Pembalikan</a:t>
            </a:r>
            <a:r>
              <a:rPr sz="18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kerugian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penurunan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nilai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891151" y="4039806"/>
            <a:ext cx="181102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pos="29781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pada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nilai</a:t>
            </a:r>
            <a:r>
              <a:rPr sz="18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wajar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154040" y="4314825"/>
            <a:ext cx="64008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080" indent="-285750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298450" algn="l"/>
              </a:tabLst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Pedoman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(hierarki)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mengestimasi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nilai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wajar,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teknik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penilaian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dan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jika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tidak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ada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pasar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aktif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266054" y="5077714"/>
            <a:ext cx="610616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297815" algn="l"/>
              </a:tabLst>
            </a:pP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Penghentian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pengakuan</a:t>
            </a:r>
            <a:r>
              <a:rPr sz="18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aset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keuangan</a:t>
            </a:r>
            <a:r>
              <a:rPr sz="18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liabilitas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keuangan</a:t>
            </a:r>
            <a:endParaRPr sz="1800">
              <a:latin typeface="Calibri"/>
              <a:cs typeface="Calibri"/>
            </a:endParaRPr>
          </a:p>
          <a:p>
            <a:pPr marL="297815" indent="-285115">
              <a:lnSpc>
                <a:spcPct val="100000"/>
              </a:lnSpc>
              <a:buFont typeface="Wingdings"/>
              <a:buChar char=""/>
              <a:tabLst>
                <a:tab pos="297815" algn="l"/>
              </a:tabLst>
            </a:pP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Pegungkapan</a:t>
            </a:r>
            <a:r>
              <a:rPr sz="18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termasuk</a:t>
            </a:r>
            <a:r>
              <a:rPr sz="18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antara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lain: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528945" y="5627687"/>
            <a:ext cx="414274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297815" algn="l"/>
              </a:tabLst>
            </a:pP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Kategori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aset</a:t>
            </a:r>
            <a:r>
              <a:rPr sz="16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keuangan</a:t>
            </a:r>
            <a:r>
              <a:rPr sz="16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liabilitas</a:t>
            </a:r>
            <a:r>
              <a:rPr sz="16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keuangan</a:t>
            </a:r>
            <a:endParaRPr sz="1600" dirty="0">
              <a:latin typeface="Calibri"/>
              <a:cs typeface="Calibri"/>
            </a:endParaRPr>
          </a:p>
          <a:p>
            <a:pPr marL="297815" indent="-285115">
              <a:lnSpc>
                <a:spcPct val="100000"/>
              </a:lnSpc>
              <a:buFont typeface="Wingdings"/>
              <a:buChar char=""/>
              <a:tabLst>
                <a:tab pos="297815" algn="l"/>
              </a:tabLst>
            </a:pP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Agunan</a:t>
            </a:r>
            <a:endParaRPr sz="1600" dirty="0">
              <a:latin typeface="Calibri"/>
              <a:cs typeface="Calibri"/>
            </a:endParaRPr>
          </a:p>
          <a:p>
            <a:pPr marL="297815" indent="-285115">
              <a:lnSpc>
                <a:spcPct val="100000"/>
              </a:lnSpc>
              <a:buFont typeface="Wingdings"/>
              <a:buChar char=""/>
              <a:tabLst>
                <a:tab pos="297815" algn="l"/>
              </a:tabLst>
            </a:pP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Gagal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bayar</a:t>
            </a:r>
            <a:r>
              <a:rPr sz="16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6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pelanggaran</a:t>
            </a:r>
            <a:r>
              <a:rPr sz="16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utang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pinjaman</a:t>
            </a:r>
            <a:endParaRPr sz="1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A4FB004-1A5A-41E6-8E3D-C280CBDDF9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9" y="571788"/>
            <a:ext cx="11505761" cy="5676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5291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2EFC725-E34B-4EEE-AFB4-0597998EAF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882" y="914400"/>
            <a:ext cx="11686664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2092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2E1E8E4-325C-4D8E-A79C-BC7CA1E8F3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257" y="1447800"/>
            <a:ext cx="11721619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4160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E00F72C-0005-4D7F-ADB9-0B182759FE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441" y="1447800"/>
            <a:ext cx="11845159" cy="3976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1448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8620" y="1356360"/>
            <a:ext cx="2819400" cy="711200"/>
          </a:xfrm>
          <a:prstGeom prst="rect">
            <a:avLst/>
          </a:prstGeom>
          <a:ln w="25400">
            <a:solidFill>
              <a:srgbClr val="385622"/>
            </a:solidFill>
          </a:ln>
        </p:spPr>
        <p:txBody>
          <a:bodyPr vert="horz" wrap="square" lIns="0" tIns="11430" rIns="0" bIns="0" rtlCol="0">
            <a:spAutoFit/>
          </a:bodyPr>
          <a:lstStyle/>
          <a:p>
            <a:pPr marL="90170" marR="216535">
              <a:lnSpc>
                <a:spcPct val="115300"/>
              </a:lnSpc>
              <a:spcBef>
                <a:spcPts val="90"/>
              </a:spcBef>
            </a:pPr>
            <a:r>
              <a:rPr sz="1800" spc="-10" dirty="0">
                <a:solidFill>
                  <a:srgbClr val="385622"/>
                </a:solidFill>
                <a:latin typeface="Calibri"/>
                <a:cs typeface="Calibri"/>
              </a:rPr>
              <a:t>Syarat</a:t>
            </a:r>
            <a:r>
              <a:rPr sz="1800" spc="-4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385622"/>
                </a:solidFill>
                <a:latin typeface="Calibri"/>
                <a:cs typeface="Calibri"/>
              </a:rPr>
              <a:t>pengakuan</a:t>
            </a:r>
            <a:r>
              <a:rPr sz="1800" spc="-5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385622"/>
                </a:solidFill>
                <a:latin typeface="Calibri"/>
                <a:cs typeface="Calibri"/>
              </a:rPr>
              <a:t>dan </a:t>
            </a:r>
            <a:r>
              <a:rPr sz="1800" dirty="0">
                <a:solidFill>
                  <a:srgbClr val="385622"/>
                </a:solidFill>
                <a:latin typeface="Calibri"/>
                <a:cs typeface="Calibri"/>
              </a:rPr>
              <a:t>pilihan</a:t>
            </a:r>
            <a:r>
              <a:rPr sz="1800" spc="-4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385622"/>
                </a:solidFill>
                <a:latin typeface="Calibri"/>
                <a:cs typeface="Calibri"/>
              </a:rPr>
              <a:t>kebijakan</a:t>
            </a:r>
            <a:r>
              <a:rPr sz="1800" spc="-6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385622"/>
                </a:solidFill>
                <a:latin typeface="Calibri"/>
                <a:cs typeface="Calibri"/>
              </a:rPr>
              <a:t>akuntansi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2586101" y="-32384"/>
            <a:ext cx="473075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20419">
              <a:lnSpc>
                <a:spcPct val="100000"/>
              </a:lnSpc>
              <a:spcBef>
                <a:spcPts val="100"/>
              </a:spcBef>
            </a:pPr>
            <a:r>
              <a:rPr sz="3000" i="0" dirty="0">
                <a:latin typeface="Calibri"/>
                <a:cs typeface="Calibri"/>
              </a:rPr>
              <a:t>BAB</a:t>
            </a:r>
            <a:r>
              <a:rPr sz="3000" i="0" spc="-55" dirty="0">
                <a:latin typeface="Calibri"/>
                <a:cs typeface="Calibri"/>
              </a:rPr>
              <a:t> </a:t>
            </a:r>
            <a:r>
              <a:rPr sz="3000" i="0" dirty="0">
                <a:latin typeface="Calibri"/>
                <a:cs typeface="Calibri"/>
              </a:rPr>
              <a:t>12</a:t>
            </a:r>
            <a:r>
              <a:rPr sz="3000" i="0" spc="-55" dirty="0">
                <a:latin typeface="Calibri"/>
                <a:cs typeface="Calibri"/>
              </a:rPr>
              <a:t> </a:t>
            </a:r>
            <a:r>
              <a:rPr sz="3000" dirty="0"/>
              <a:t>ISU</a:t>
            </a:r>
            <a:r>
              <a:rPr sz="3000" spc="-50" dirty="0"/>
              <a:t> </a:t>
            </a:r>
            <a:r>
              <a:rPr sz="3000" spc="-10" dirty="0"/>
              <a:t>TERKAIT INSTRUMEN</a:t>
            </a:r>
            <a:r>
              <a:rPr sz="3000" spc="-90" dirty="0"/>
              <a:t> </a:t>
            </a:r>
            <a:r>
              <a:rPr sz="3000" spc="-10" dirty="0"/>
              <a:t>KEUANGAN</a:t>
            </a:r>
            <a:r>
              <a:rPr sz="3000" spc="-105" dirty="0"/>
              <a:t> </a:t>
            </a:r>
            <a:r>
              <a:rPr sz="3000" spc="-20" dirty="0"/>
              <a:t>LAIN</a:t>
            </a:r>
            <a:endParaRPr sz="30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41019" y="2205989"/>
            <a:ext cx="5396230" cy="902969"/>
            <a:chOff x="541019" y="2205989"/>
            <a:chExt cx="5396230" cy="902969"/>
          </a:xfrm>
        </p:grpSpPr>
        <p:sp>
          <p:nvSpPr>
            <p:cNvPr id="6" name="object 6"/>
            <p:cNvSpPr/>
            <p:nvPr/>
          </p:nvSpPr>
          <p:spPr>
            <a:xfrm>
              <a:off x="547369" y="2212339"/>
              <a:ext cx="5383530" cy="890269"/>
            </a:xfrm>
            <a:custGeom>
              <a:avLst/>
              <a:gdLst/>
              <a:ahLst/>
              <a:cxnLst/>
              <a:rect l="l" t="t" r="r" b="b"/>
              <a:pathLst>
                <a:path w="5383530" h="890269">
                  <a:moveTo>
                    <a:pt x="5235194" y="0"/>
                  </a:moveTo>
                  <a:lnTo>
                    <a:pt x="148386" y="0"/>
                  </a:lnTo>
                  <a:lnTo>
                    <a:pt x="101484" y="7563"/>
                  </a:lnTo>
                  <a:lnTo>
                    <a:pt x="60750" y="28622"/>
                  </a:lnTo>
                  <a:lnTo>
                    <a:pt x="28629" y="60734"/>
                  </a:lnTo>
                  <a:lnTo>
                    <a:pt x="7564" y="101453"/>
                  </a:lnTo>
                  <a:lnTo>
                    <a:pt x="0" y="148336"/>
                  </a:lnTo>
                  <a:lnTo>
                    <a:pt x="0" y="741934"/>
                  </a:lnTo>
                  <a:lnTo>
                    <a:pt x="7564" y="788816"/>
                  </a:lnTo>
                  <a:lnTo>
                    <a:pt x="28629" y="829535"/>
                  </a:lnTo>
                  <a:lnTo>
                    <a:pt x="60750" y="861647"/>
                  </a:lnTo>
                  <a:lnTo>
                    <a:pt x="101484" y="882706"/>
                  </a:lnTo>
                  <a:lnTo>
                    <a:pt x="148386" y="890270"/>
                  </a:lnTo>
                  <a:lnTo>
                    <a:pt x="5235194" y="890270"/>
                  </a:lnTo>
                  <a:lnTo>
                    <a:pt x="5282076" y="882706"/>
                  </a:lnTo>
                  <a:lnTo>
                    <a:pt x="5322795" y="861647"/>
                  </a:lnTo>
                  <a:lnTo>
                    <a:pt x="5354907" y="829535"/>
                  </a:lnTo>
                  <a:lnTo>
                    <a:pt x="5375966" y="788816"/>
                  </a:lnTo>
                  <a:lnTo>
                    <a:pt x="5383530" y="741934"/>
                  </a:lnTo>
                  <a:lnTo>
                    <a:pt x="5383530" y="148336"/>
                  </a:lnTo>
                  <a:lnTo>
                    <a:pt x="5375966" y="101453"/>
                  </a:lnTo>
                  <a:lnTo>
                    <a:pt x="5354907" y="60734"/>
                  </a:lnTo>
                  <a:lnTo>
                    <a:pt x="5322795" y="28622"/>
                  </a:lnTo>
                  <a:lnTo>
                    <a:pt x="5282076" y="7563"/>
                  </a:lnTo>
                  <a:lnTo>
                    <a:pt x="523519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47369" y="2212339"/>
              <a:ext cx="5383530" cy="890269"/>
            </a:xfrm>
            <a:custGeom>
              <a:avLst/>
              <a:gdLst/>
              <a:ahLst/>
              <a:cxnLst/>
              <a:rect l="l" t="t" r="r" b="b"/>
              <a:pathLst>
                <a:path w="5383530" h="890269">
                  <a:moveTo>
                    <a:pt x="0" y="148336"/>
                  </a:moveTo>
                  <a:lnTo>
                    <a:pt x="7564" y="101453"/>
                  </a:lnTo>
                  <a:lnTo>
                    <a:pt x="28629" y="60734"/>
                  </a:lnTo>
                  <a:lnTo>
                    <a:pt x="60750" y="28622"/>
                  </a:lnTo>
                  <a:lnTo>
                    <a:pt x="101484" y="7563"/>
                  </a:lnTo>
                  <a:lnTo>
                    <a:pt x="148386" y="0"/>
                  </a:lnTo>
                  <a:lnTo>
                    <a:pt x="5235194" y="0"/>
                  </a:lnTo>
                  <a:lnTo>
                    <a:pt x="5282076" y="7563"/>
                  </a:lnTo>
                  <a:lnTo>
                    <a:pt x="5322795" y="28622"/>
                  </a:lnTo>
                  <a:lnTo>
                    <a:pt x="5354907" y="60734"/>
                  </a:lnTo>
                  <a:lnTo>
                    <a:pt x="5375966" y="101453"/>
                  </a:lnTo>
                  <a:lnTo>
                    <a:pt x="5383530" y="148336"/>
                  </a:lnTo>
                  <a:lnTo>
                    <a:pt x="5383530" y="741934"/>
                  </a:lnTo>
                  <a:lnTo>
                    <a:pt x="5375966" y="788816"/>
                  </a:lnTo>
                  <a:lnTo>
                    <a:pt x="5354907" y="829535"/>
                  </a:lnTo>
                  <a:lnTo>
                    <a:pt x="5322795" y="861647"/>
                  </a:lnTo>
                  <a:lnTo>
                    <a:pt x="5282076" y="882706"/>
                  </a:lnTo>
                  <a:lnTo>
                    <a:pt x="5235194" y="890270"/>
                  </a:lnTo>
                  <a:lnTo>
                    <a:pt x="148386" y="890270"/>
                  </a:lnTo>
                  <a:lnTo>
                    <a:pt x="101484" y="882706"/>
                  </a:lnTo>
                  <a:lnTo>
                    <a:pt x="60750" y="861647"/>
                  </a:lnTo>
                  <a:lnTo>
                    <a:pt x="28629" y="829535"/>
                  </a:lnTo>
                  <a:lnTo>
                    <a:pt x="7564" y="788816"/>
                  </a:lnTo>
                  <a:lnTo>
                    <a:pt x="0" y="741934"/>
                  </a:lnTo>
                  <a:lnTo>
                    <a:pt x="0" y="148336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670242" y="2201545"/>
            <a:ext cx="4871720" cy="881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2936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Instrumen</a:t>
            </a:r>
            <a:r>
              <a:rPr sz="20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keuangan</a:t>
            </a:r>
            <a:r>
              <a:rPr sz="20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lain:</a:t>
            </a:r>
            <a:endParaRPr sz="2000">
              <a:latin typeface="Calibri"/>
              <a:cs typeface="Calibri"/>
            </a:endParaRPr>
          </a:p>
          <a:p>
            <a:pPr marL="298450" marR="5080" indent="-285750">
              <a:lnSpc>
                <a:spcPct val="100000"/>
              </a:lnSpc>
              <a:spcBef>
                <a:spcPts val="20"/>
              </a:spcBef>
              <a:buFont typeface="Wingdings"/>
              <a:buChar char=""/>
              <a:tabLst>
                <a:tab pos="298450" algn="l"/>
              </a:tabLst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Instrumen</a:t>
            </a:r>
            <a:r>
              <a:rPr sz="18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keuangan</a:t>
            </a:r>
            <a:r>
              <a:rPr sz="18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yang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tidak</a:t>
            </a:r>
            <a:r>
              <a:rPr sz="18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termasuk</a:t>
            </a:r>
            <a:r>
              <a:rPr sz="18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dalam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instrumen</a:t>
            </a:r>
            <a:r>
              <a:rPr sz="18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keuangan</a:t>
            </a:r>
            <a:r>
              <a:rPr sz="18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dasar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267583" y="1736979"/>
            <a:ext cx="330835" cy="113030"/>
          </a:xfrm>
          <a:custGeom>
            <a:avLst/>
            <a:gdLst/>
            <a:ahLst/>
            <a:cxnLst/>
            <a:rect l="l" t="t" r="r" b="b"/>
            <a:pathLst>
              <a:path w="330835" h="113030">
                <a:moveTo>
                  <a:pt x="330453" y="0"/>
                </a:moveTo>
                <a:lnTo>
                  <a:pt x="0" y="0"/>
                </a:lnTo>
                <a:lnTo>
                  <a:pt x="0" y="112522"/>
                </a:lnTo>
                <a:lnTo>
                  <a:pt x="330453" y="112522"/>
                </a:lnTo>
                <a:lnTo>
                  <a:pt x="330453" y="0"/>
                </a:lnTo>
                <a:close/>
              </a:path>
            </a:pathLst>
          </a:custGeom>
          <a:solidFill>
            <a:srgbClr val="3856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267583" y="1568069"/>
            <a:ext cx="330835" cy="113030"/>
          </a:xfrm>
          <a:custGeom>
            <a:avLst/>
            <a:gdLst/>
            <a:ahLst/>
            <a:cxnLst/>
            <a:rect l="l" t="t" r="r" b="b"/>
            <a:pathLst>
              <a:path w="330835" h="113030">
                <a:moveTo>
                  <a:pt x="330453" y="0"/>
                </a:moveTo>
                <a:lnTo>
                  <a:pt x="0" y="0"/>
                </a:lnTo>
                <a:lnTo>
                  <a:pt x="0" y="112521"/>
                </a:lnTo>
                <a:lnTo>
                  <a:pt x="330453" y="112521"/>
                </a:lnTo>
                <a:lnTo>
                  <a:pt x="330453" y="0"/>
                </a:lnTo>
                <a:close/>
              </a:path>
            </a:pathLst>
          </a:custGeom>
          <a:solidFill>
            <a:srgbClr val="3856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803650" y="1351280"/>
            <a:ext cx="2292350" cy="709930"/>
          </a:xfrm>
          <a:prstGeom prst="rect">
            <a:avLst/>
          </a:prstGeom>
          <a:ln w="25400">
            <a:solidFill>
              <a:srgbClr val="385622"/>
            </a:solidFill>
          </a:ln>
        </p:spPr>
        <p:txBody>
          <a:bodyPr vert="horz" wrap="square" lIns="0" tIns="5334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420"/>
              </a:spcBef>
            </a:pPr>
            <a:r>
              <a:rPr sz="1800" spc="-20" dirty="0">
                <a:solidFill>
                  <a:srgbClr val="385622"/>
                </a:solidFill>
                <a:latin typeface="Calibri"/>
                <a:cs typeface="Calibri"/>
              </a:rPr>
              <a:t>Persyaratan</a:t>
            </a:r>
            <a:r>
              <a:rPr sz="1800" spc="-4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385622"/>
                </a:solidFill>
                <a:latin typeface="Calibri"/>
                <a:cs typeface="Calibri"/>
              </a:rPr>
              <a:t>instrumen</a:t>
            </a:r>
            <a:endParaRPr sz="18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  <a:spcBef>
                <a:spcPts val="330"/>
              </a:spcBef>
            </a:pPr>
            <a:r>
              <a:rPr sz="1800" spc="-10" dirty="0">
                <a:solidFill>
                  <a:srgbClr val="385622"/>
                </a:solidFill>
                <a:latin typeface="Calibri"/>
                <a:cs typeface="Calibri"/>
              </a:rPr>
              <a:t>keuangan</a:t>
            </a:r>
            <a:r>
              <a:rPr sz="1800" spc="-8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385622"/>
                </a:solidFill>
                <a:latin typeface="Calibri"/>
                <a:cs typeface="Calibri"/>
              </a:rPr>
              <a:t>dasar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845040" y="6482715"/>
            <a:ext cx="171513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b="1" i="1" dirty="0">
                <a:solidFill>
                  <a:srgbClr val="001F5F"/>
                </a:solidFill>
                <a:latin typeface="Calibri"/>
                <a:cs typeface="Calibri"/>
              </a:rPr>
              <a:t>SAK</a:t>
            </a:r>
            <a:r>
              <a:rPr sz="1800" b="1" i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001F5F"/>
                </a:solidFill>
                <a:latin typeface="Calibri"/>
                <a:cs typeface="Calibri"/>
              </a:rPr>
              <a:t>Entitas</a:t>
            </a:r>
            <a:r>
              <a:rPr sz="1800" b="1" i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i="1" spc="-10" dirty="0">
                <a:solidFill>
                  <a:srgbClr val="001F5F"/>
                </a:solidFill>
                <a:latin typeface="Calibri"/>
                <a:cs typeface="Calibri"/>
              </a:rPr>
              <a:t>Privat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281420" y="1278889"/>
            <a:ext cx="5521960" cy="4117340"/>
          </a:xfrm>
          <a:prstGeom prst="rect">
            <a:avLst/>
          </a:prstGeom>
          <a:solidFill>
            <a:srgbClr val="2E5496"/>
          </a:solidFill>
        </p:spPr>
        <p:txBody>
          <a:bodyPr vert="horz" wrap="square" lIns="0" tIns="10668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840"/>
              </a:spcBef>
            </a:pP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Pengukuran</a:t>
            </a:r>
            <a:endParaRPr sz="2000">
              <a:latin typeface="Calibri"/>
              <a:cs typeface="Calibri"/>
            </a:endParaRPr>
          </a:p>
          <a:p>
            <a:pPr marL="377190" indent="-285115">
              <a:lnSpc>
                <a:spcPct val="100000"/>
              </a:lnSpc>
              <a:spcBef>
                <a:spcPts val="20"/>
              </a:spcBef>
              <a:buFont typeface="Wingdings"/>
              <a:buChar char=""/>
              <a:tabLst>
                <a:tab pos="377190" algn="l"/>
              </a:tabLst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Nilai</a:t>
            </a:r>
            <a:r>
              <a:rPr sz="18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wajar melalui</a:t>
            </a:r>
            <a:r>
              <a:rPr sz="18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laba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rugi</a:t>
            </a: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(FVPL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)</a:t>
            </a:r>
            <a:endParaRPr sz="1800">
              <a:latin typeface="Calibri"/>
              <a:cs typeface="Calibri"/>
            </a:endParaRPr>
          </a:p>
          <a:p>
            <a:pPr marL="640715" lvl="1" indent="-285750">
              <a:lnSpc>
                <a:spcPct val="100000"/>
              </a:lnSpc>
              <a:buFont typeface="Wingdings"/>
              <a:buChar char=""/>
              <a:tabLst>
                <a:tab pos="640715" algn="l"/>
              </a:tabLst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Kecuali:</a:t>
            </a:r>
            <a:endParaRPr sz="1800">
              <a:latin typeface="Calibri"/>
              <a:cs typeface="Calibri"/>
            </a:endParaRPr>
          </a:p>
          <a:p>
            <a:pPr marL="1097915" marR="200025" lvl="2" indent="-285750">
              <a:lnSpc>
                <a:spcPct val="100000"/>
              </a:lnSpc>
              <a:buFont typeface="Wingdings"/>
              <a:buChar char=""/>
              <a:tabLst>
                <a:tab pos="109791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perubahan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nilai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wajar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instrumen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lindung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nilai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penghasilan</a:t>
            </a:r>
            <a:r>
              <a:rPr sz="18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komprehensif</a:t>
            </a:r>
            <a:r>
              <a:rPr sz="18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lain</a:t>
            </a:r>
            <a:endParaRPr sz="1800">
              <a:latin typeface="Calibri"/>
              <a:cs typeface="Calibri"/>
            </a:endParaRPr>
          </a:p>
          <a:p>
            <a:pPr marL="1097915" marR="198755" lvl="2" indent="-285750">
              <a:lnSpc>
                <a:spcPct val="100000"/>
              </a:lnSpc>
              <a:buFont typeface="Wingdings"/>
              <a:buChar char=""/>
              <a:tabLst>
                <a:tab pos="109791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Instrumen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ekuitas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yang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tidak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diperdagangkan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secara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publik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yang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nilai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wajarnya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tidak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dapat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diukur</a:t>
            </a:r>
            <a:r>
              <a:rPr sz="18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secara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andal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tanpa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biaya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atau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usaha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yang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berlebihan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biaya</a:t>
            </a:r>
            <a:r>
              <a:rPr sz="1800"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perolehan dikurangi</a:t>
            </a:r>
            <a:r>
              <a:rPr sz="18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penurunan</a:t>
            </a: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nilai</a:t>
            </a:r>
            <a:endParaRPr sz="1800">
              <a:latin typeface="Calibri"/>
              <a:cs typeface="Calibri"/>
            </a:endParaRPr>
          </a:p>
          <a:p>
            <a:pPr marL="375285" marR="210185" indent="-283210">
              <a:lnSpc>
                <a:spcPct val="100000"/>
              </a:lnSpc>
              <a:spcBef>
                <a:spcPts val="5"/>
              </a:spcBef>
              <a:buFont typeface="Wingdings"/>
              <a:buChar char=""/>
              <a:tabLst>
                <a:tab pos="375285" algn="l"/>
                <a:tab pos="37719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Pedoman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penurunan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nilai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aset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keuangan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yang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diukur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pada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biaya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perolehan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penghentian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pengakuan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aset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keuangan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atau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liabilitas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keuangan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=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persyaratn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untuk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instrumen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keuangan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dasar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5780" y="3302000"/>
            <a:ext cx="5523230" cy="2799080"/>
          </a:xfrm>
          <a:prstGeom prst="rect">
            <a:avLst/>
          </a:prstGeom>
          <a:solidFill>
            <a:srgbClr val="8FAADC"/>
          </a:solidFill>
        </p:spPr>
        <p:txBody>
          <a:bodyPr vert="horz" wrap="square" lIns="0" tIns="133985" rIns="0" bIns="0" rtlCol="0">
            <a:spAutoFit/>
          </a:bodyPr>
          <a:lstStyle/>
          <a:p>
            <a:pPr marL="92075" algn="just">
              <a:lnSpc>
                <a:spcPct val="100000"/>
              </a:lnSpc>
              <a:spcBef>
                <a:spcPts val="1055"/>
              </a:spcBef>
            </a:pP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Akuntansi</a:t>
            </a:r>
            <a:r>
              <a:rPr sz="2000" b="1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lindung</a:t>
            </a:r>
            <a:r>
              <a:rPr sz="2000" b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nilai</a:t>
            </a:r>
            <a:endParaRPr sz="2000">
              <a:latin typeface="Calibri"/>
              <a:cs typeface="Calibri"/>
            </a:endParaRPr>
          </a:p>
          <a:p>
            <a:pPr marL="375285" marR="436245" indent="-283210" algn="just">
              <a:lnSpc>
                <a:spcPct val="100000"/>
              </a:lnSpc>
              <a:spcBef>
                <a:spcPts val="20"/>
              </a:spcBef>
              <a:buFont typeface="Wingdings"/>
              <a:buChar char=""/>
              <a:tabLst>
                <a:tab pos="375285" algn="l"/>
                <a:tab pos="377190" algn="l"/>
              </a:tabLst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Keuntungan</a:t>
            </a:r>
            <a:r>
              <a:rPr sz="18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atau</a:t>
            </a:r>
            <a:r>
              <a:rPr sz="18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kerugian</a:t>
            </a:r>
            <a:r>
              <a:rPr sz="18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pada</a:t>
            </a:r>
            <a:r>
              <a:rPr sz="18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instrumen</a:t>
            </a:r>
            <a:r>
              <a:rPr sz="18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lindung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nilai</a:t>
            </a:r>
            <a:r>
              <a:rPr sz="18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pada</a:t>
            </a:r>
            <a:r>
              <a:rPr sz="18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item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lindung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nilaian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(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hedged</a:t>
            </a:r>
            <a:r>
              <a:rPr sz="1800" i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item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)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001F5F"/>
                </a:solidFill>
                <a:latin typeface="Calibri"/>
                <a:cs typeface="Calibri"/>
              </a:rPr>
              <a:t>-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diakui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di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laba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rugi</a:t>
            </a:r>
            <a:endParaRPr sz="1800">
              <a:latin typeface="Calibri"/>
              <a:cs typeface="Calibri"/>
            </a:endParaRPr>
          </a:p>
          <a:p>
            <a:pPr marL="377190" indent="-285115">
              <a:lnSpc>
                <a:spcPct val="100000"/>
              </a:lnSpc>
              <a:buFont typeface="Wingdings"/>
              <a:buChar char=""/>
              <a:tabLst>
                <a:tab pos="377190" algn="l"/>
              </a:tabLst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Memenuhi</a:t>
            </a:r>
            <a:r>
              <a:rPr sz="18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seluruh</a:t>
            </a:r>
            <a:r>
              <a:rPr sz="18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persyaratan</a:t>
            </a:r>
            <a:r>
              <a:rPr sz="18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akuntansi</a:t>
            </a:r>
            <a:r>
              <a:rPr sz="1800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lindung</a:t>
            </a:r>
            <a:r>
              <a:rPr sz="18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nilai</a:t>
            </a:r>
            <a:endParaRPr sz="1800">
              <a:latin typeface="Calibri"/>
              <a:cs typeface="Calibri"/>
            </a:endParaRPr>
          </a:p>
          <a:p>
            <a:pPr marL="375285" marR="692150" indent="-283210">
              <a:lnSpc>
                <a:spcPct val="100000"/>
              </a:lnSpc>
              <a:buFont typeface="Wingdings"/>
              <a:buChar char=""/>
              <a:tabLst>
                <a:tab pos="375285" algn="l"/>
                <a:tab pos="377190" algn="l"/>
              </a:tabLst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	Risiko</a:t>
            </a:r>
            <a:r>
              <a:rPr sz="1800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18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diizinkan</a:t>
            </a:r>
            <a:r>
              <a:rPr sz="18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oleh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persyaratan</a:t>
            </a:r>
            <a:r>
              <a:rPr sz="18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akuntansi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lindung</a:t>
            </a:r>
            <a:r>
              <a:rPr sz="18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nilai</a:t>
            </a:r>
            <a:endParaRPr sz="1800">
              <a:latin typeface="Calibri"/>
              <a:cs typeface="Calibri"/>
            </a:endParaRPr>
          </a:p>
          <a:p>
            <a:pPr marL="377190" indent="-285115">
              <a:lnSpc>
                <a:spcPct val="100000"/>
              </a:lnSpc>
              <a:buFont typeface="Wingdings"/>
              <a:buChar char=""/>
              <a:tabLst>
                <a:tab pos="377190" algn="l"/>
              </a:tabLst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Memenuhi</a:t>
            </a:r>
            <a:r>
              <a:rPr sz="18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seluruh</a:t>
            </a:r>
            <a:r>
              <a:rPr sz="18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persyaratan</a:t>
            </a:r>
            <a:r>
              <a:rPr sz="18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18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ditentukan</a:t>
            </a:r>
            <a:r>
              <a:rPr sz="18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untuk</a:t>
            </a:r>
            <a:endParaRPr sz="1800">
              <a:latin typeface="Calibri"/>
              <a:cs typeface="Calibri"/>
            </a:endParaRPr>
          </a:p>
          <a:p>
            <a:pPr marL="375285">
              <a:lnSpc>
                <a:spcPct val="100000"/>
              </a:lnSpc>
            </a:pP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instrumen</a:t>
            </a:r>
            <a:r>
              <a:rPr sz="18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lindung</a:t>
            </a:r>
            <a:r>
              <a:rPr sz="18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nilai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80150" y="5558790"/>
            <a:ext cx="5523230" cy="542290"/>
          </a:xfrm>
          <a:prstGeom prst="rect">
            <a:avLst/>
          </a:prstGeom>
          <a:solidFill>
            <a:srgbClr val="B4C6E7"/>
          </a:solidFill>
        </p:spPr>
        <p:txBody>
          <a:bodyPr vert="horz" wrap="square" lIns="0" tIns="102870" rIns="0" bIns="0" rtlCol="0">
            <a:spAutoFit/>
          </a:bodyPr>
          <a:lstStyle/>
          <a:p>
            <a:pPr marL="5080" algn="ctr">
              <a:lnSpc>
                <a:spcPct val="100000"/>
              </a:lnSpc>
              <a:spcBef>
                <a:spcPts val="810"/>
              </a:spcBef>
            </a:pPr>
            <a:r>
              <a:rPr sz="2000" b="1" spc="-25" dirty="0">
                <a:solidFill>
                  <a:srgbClr val="001F5F"/>
                </a:solidFill>
                <a:latin typeface="Calibri"/>
                <a:cs typeface="Calibri"/>
              </a:rPr>
              <a:t>Persyaratan 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pengungkapan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50EE1F2-F59A-40C3-A0A9-C2AC2EA9D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80" y="533399"/>
            <a:ext cx="11646220" cy="568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9658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A763CC0-34DE-433B-809F-EE6DA35AA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538" y="1143001"/>
            <a:ext cx="11656662" cy="454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2964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033395" y="306323"/>
            <a:ext cx="4057650" cy="95313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516890" marR="5080" indent="-504190">
              <a:lnSpc>
                <a:spcPts val="3460"/>
              </a:lnSpc>
              <a:spcBef>
                <a:spcPts val="530"/>
              </a:spcBef>
            </a:pPr>
            <a:r>
              <a:rPr dirty="0"/>
              <a:t>BAB</a:t>
            </a:r>
            <a:r>
              <a:rPr spc="-75" dirty="0"/>
              <a:t> </a:t>
            </a:r>
            <a:r>
              <a:rPr dirty="0"/>
              <a:t>14</a:t>
            </a:r>
            <a:r>
              <a:rPr spc="-85" dirty="0"/>
              <a:t> </a:t>
            </a:r>
            <a:r>
              <a:rPr spc="-20" dirty="0"/>
              <a:t>INVESTASI</a:t>
            </a:r>
            <a:r>
              <a:rPr spc="-80" dirty="0"/>
              <a:t> </a:t>
            </a:r>
            <a:r>
              <a:rPr spc="-50" dirty="0"/>
              <a:t>PADA </a:t>
            </a:r>
            <a:r>
              <a:rPr spc="-20" dirty="0"/>
              <a:t>ENTITAS</a:t>
            </a:r>
            <a:r>
              <a:rPr spc="-130" dirty="0"/>
              <a:t> </a:t>
            </a:r>
            <a:r>
              <a:rPr spc="-10" dirty="0"/>
              <a:t>ASOSIASI</a:t>
            </a:r>
          </a:p>
        </p:txBody>
      </p:sp>
      <p:sp>
        <p:nvSpPr>
          <p:cNvPr id="4" name="object 4"/>
          <p:cNvSpPr/>
          <p:nvPr/>
        </p:nvSpPr>
        <p:spPr>
          <a:xfrm>
            <a:off x="252729" y="1508760"/>
            <a:ext cx="2355850" cy="542290"/>
          </a:xfrm>
          <a:custGeom>
            <a:avLst/>
            <a:gdLst/>
            <a:ahLst/>
            <a:cxnLst/>
            <a:rect l="l" t="t" r="r" b="b"/>
            <a:pathLst>
              <a:path w="2355850" h="542289">
                <a:moveTo>
                  <a:pt x="2265426" y="0"/>
                </a:moveTo>
                <a:lnTo>
                  <a:pt x="90385" y="0"/>
                </a:lnTo>
                <a:lnTo>
                  <a:pt x="55201" y="7110"/>
                </a:lnTo>
                <a:lnTo>
                  <a:pt x="26471" y="26495"/>
                </a:lnTo>
                <a:lnTo>
                  <a:pt x="7102" y="55239"/>
                </a:lnTo>
                <a:lnTo>
                  <a:pt x="0" y="90424"/>
                </a:lnTo>
                <a:lnTo>
                  <a:pt x="0" y="451865"/>
                </a:lnTo>
                <a:lnTo>
                  <a:pt x="7102" y="487050"/>
                </a:lnTo>
                <a:lnTo>
                  <a:pt x="26471" y="515794"/>
                </a:lnTo>
                <a:lnTo>
                  <a:pt x="55201" y="535179"/>
                </a:lnTo>
                <a:lnTo>
                  <a:pt x="90385" y="542289"/>
                </a:lnTo>
                <a:lnTo>
                  <a:pt x="2265426" y="542289"/>
                </a:lnTo>
                <a:lnTo>
                  <a:pt x="2300610" y="535179"/>
                </a:lnTo>
                <a:lnTo>
                  <a:pt x="2329354" y="515794"/>
                </a:lnTo>
                <a:lnTo>
                  <a:pt x="2348739" y="487050"/>
                </a:lnTo>
                <a:lnTo>
                  <a:pt x="2355850" y="451865"/>
                </a:lnTo>
                <a:lnTo>
                  <a:pt x="2355850" y="90424"/>
                </a:lnTo>
                <a:lnTo>
                  <a:pt x="2348739" y="55239"/>
                </a:lnTo>
                <a:lnTo>
                  <a:pt x="2329354" y="26495"/>
                </a:lnTo>
                <a:lnTo>
                  <a:pt x="2300610" y="7110"/>
                </a:lnTo>
                <a:lnTo>
                  <a:pt x="2265426" y="0"/>
                </a:lnTo>
                <a:close/>
              </a:path>
            </a:pathLst>
          </a:custGeom>
          <a:solidFill>
            <a:srgbClr val="3856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022667" y="1598929"/>
            <a:ext cx="81724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Definisi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75585" y="1509394"/>
            <a:ext cx="6992620" cy="542290"/>
          </a:xfrm>
          <a:prstGeom prst="rect">
            <a:avLst/>
          </a:prstGeom>
          <a:ln w="31750">
            <a:solidFill>
              <a:srgbClr val="BE9000"/>
            </a:solidFill>
          </a:ln>
        </p:spPr>
        <p:txBody>
          <a:bodyPr vert="horz" wrap="square" lIns="0" tIns="135255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1065"/>
              </a:spcBef>
            </a:pPr>
            <a:r>
              <a:rPr sz="1800" dirty="0">
                <a:solidFill>
                  <a:srgbClr val="843B0C"/>
                </a:solidFill>
                <a:latin typeface="Calibri"/>
                <a:cs typeface="Calibri"/>
              </a:rPr>
              <a:t>Entitas</a:t>
            </a:r>
            <a:r>
              <a:rPr sz="1800" spc="-50" dirty="0">
                <a:solidFill>
                  <a:srgbClr val="843B0C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843B0C"/>
                </a:solidFill>
                <a:latin typeface="Calibri"/>
                <a:cs typeface="Calibri"/>
              </a:rPr>
              <a:t>asosiasi</a:t>
            </a:r>
            <a:r>
              <a:rPr sz="1800" spc="-35" dirty="0">
                <a:solidFill>
                  <a:srgbClr val="843B0C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843B0C"/>
                </a:solidFill>
                <a:latin typeface="Calibri"/>
                <a:cs typeface="Calibri"/>
              </a:rPr>
              <a:t>=</a:t>
            </a:r>
            <a:r>
              <a:rPr sz="1800" spc="-40" dirty="0">
                <a:solidFill>
                  <a:srgbClr val="843B0C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843B0C"/>
                </a:solidFill>
                <a:latin typeface="Calibri"/>
                <a:cs typeface="Calibri"/>
              </a:rPr>
              <a:t>entitas</a:t>
            </a:r>
            <a:r>
              <a:rPr sz="1800" spc="-40" dirty="0">
                <a:solidFill>
                  <a:srgbClr val="843B0C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843B0C"/>
                </a:solidFill>
                <a:latin typeface="Calibri"/>
                <a:cs typeface="Calibri"/>
              </a:rPr>
              <a:t>di</a:t>
            </a:r>
            <a:r>
              <a:rPr sz="1800" spc="-45" dirty="0">
                <a:solidFill>
                  <a:srgbClr val="843B0C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843B0C"/>
                </a:solidFill>
                <a:latin typeface="Calibri"/>
                <a:cs typeface="Calibri"/>
              </a:rPr>
              <a:t>mana</a:t>
            </a:r>
            <a:r>
              <a:rPr sz="1800" spc="-35" dirty="0">
                <a:solidFill>
                  <a:srgbClr val="843B0C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843B0C"/>
                </a:solidFill>
                <a:latin typeface="Calibri"/>
                <a:cs typeface="Calibri"/>
              </a:rPr>
              <a:t>investor</a:t>
            </a:r>
            <a:r>
              <a:rPr sz="1800" spc="-30" dirty="0">
                <a:solidFill>
                  <a:srgbClr val="843B0C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843B0C"/>
                </a:solidFill>
                <a:latin typeface="Calibri"/>
                <a:cs typeface="Calibri"/>
              </a:rPr>
              <a:t>memiliki</a:t>
            </a:r>
            <a:r>
              <a:rPr sz="1800" spc="-45" dirty="0">
                <a:solidFill>
                  <a:srgbClr val="843B0C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843B0C"/>
                </a:solidFill>
                <a:latin typeface="Calibri"/>
                <a:cs typeface="Calibri"/>
              </a:rPr>
              <a:t>pengaruh</a:t>
            </a:r>
            <a:r>
              <a:rPr sz="1800" b="1" spc="-65" dirty="0">
                <a:solidFill>
                  <a:srgbClr val="843B0C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843B0C"/>
                </a:solidFill>
                <a:latin typeface="Calibri"/>
                <a:cs typeface="Calibri"/>
              </a:rPr>
              <a:t>signifikan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52729" y="2299970"/>
            <a:ext cx="2355850" cy="542290"/>
          </a:xfrm>
          <a:custGeom>
            <a:avLst/>
            <a:gdLst/>
            <a:ahLst/>
            <a:cxnLst/>
            <a:rect l="l" t="t" r="r" b="b"/>
            <a:pathLst>
              <a:path w="2355850" h="542289">
                <a:moveTo>
                  <a:pt x="2265426" y="0"/>
                </a:moveTo>
                <a:lnTo>
                  <a:pt x="90385" y="0"/>
                </a:lnTo>
                <a:lnTo>
                  <a:pt x="55201" y="7110"/>
                </a:lnTo>
                <a:lnTo>
                  <a:pt x="26471" y="26495"/>
                </a:lnTo>
                <a:lnTo>
                  <a:pt x="7102" y="55239"/>
                </a:lnTo>
                <a:lnTo>
                  <a:pt x="0" y="90424"/>
                </a:lnTo>
                <a:lnTo>
                  <a:pt x="0" y="451865"/>
                </a:lnTo>
                <a:lnTo>
                  <a:pt x="7102" y="487050"/>
                </a:lnTo>
                <a:lnTo>
                  <a:pt x="26471" y="515794"/>
                </a:lnTo>
                <a:lnTo>
                  <a:pt x="55201" y="535179"/>
                </a:lnTo>
                <a:lnTo>
                  <a:pt x="90385" y="542289"/>
                </a:lnTo>
                <a:lnTo>
                  <a:pt x="2265426" y="542289"/>
                </a:lnTo>
                <a:lnTo>
                  <a:pt x="2300610" y="535179"/>
                </a:lnTo>
                <a:lnTo>
                  <a:pt x="2329354" y="515794"/>
                </a:lnTo>
                <a:lnTo>
                  <a:pt x="2348739" y="487050"/>
                </a:lnTo>
                <a:lnTo>
                  <a:pt x="2355850" y="451865"/>
                </a:lnTo>
                <a:lnTo>
                  <a:pt x="2355850" y="90424"/>
                </a:lnTo>
                <a:lnTo>
                  <a:pt x="2348739" y="55239"/>
                </a:lnTo>
                <a:lnTo>
                  <a:pt x="2329354" y="26495"/>
                </a:lnTo>
                <a:lnTo>
                  <a:pt x="2300610" y="7110"/>
                </a:lnTo>
                <a:lnTo>
                  <a:pt x="2265426" y="0"/>
                </a:lnTo>
                <a:close/>
              </a:path>
            </a:pathLst>
          </a:custGeom>
          <a:solidFill>
            <a:srgbClr val="3856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91527" y="2389441"/>
            <a:ext cx="127952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Pengukuran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719704" y="2341245"/>
            <a:ext cx="2813050" cy="2037080"/>
          </a:xfrm>
          <a:custGeom>
            <a:avLst/>
            <a:gdLst/>
            <a:ahLst/>
            <a:cxnLst/>
            <a:rect l="l" t="t" r="r" b="b"/>
            <a:pathLst>
              <a:path w="2813050" h="2037079">
                <a:moveTo>
                  <a:pt x="0" y="2037079"/>
                </a:moveTo>
                <a:lnTo>
                  <a:pt x="2813049" y="2037079"/>
                </a:lnTo>
                <a:lnTo>
                  <a:pt x="2813049" y="0"/>
                </a:lnTo>
                <a:lnTo>
                  <a:pt x="0" y="0"/>
                </a:lnTo>
                <a:lnTo>
                  <a:pt x="0" y="2037079"/>
                </a:lnTo>
                <a:close/>
              </a:path>
            </a:pathLst>
          </a:custGeom>
          <a:ln w="31750">
            <a:solidFill>
              <a:srgbClr val="BE9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798445" y="2372740"/>
            <a:ext cx="211645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843B0C"/>
                </a:solidFill>
                <a:latin typeface="Calibri"/>
                <a:cs typeface="Calibri"/>
              </a:rPr>
              <a:t>Model</a:t>
            </a:r>
            <a:r>
              <a:rPr sz="1800" b="1" spc="-55" dirty="0">
                <a:solidFill>
                  <a:srgbClr val="843B0C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843B0C"/>
                </a:solidFill>
                <a:latin typeface="Calibri"/>
                <a:cs typeface="Calibri"/>
              </a:rPr>
              <a:t>biaya</a:t>
            </a:r>
            <a:r>
              <a:rPr sz="1800" b="1" spc="-50" dirty="0">
                <a:solidFill>
                  <a:srgbClr val="843B0C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843B0C"/>
                </a:solidFill>
                <a:latin typeface="Calibri"/>
                <a:cs typeface="Calibri"/>
              </a:rPr>
              <a:t>(kecuali terdapat</a:t>
            </a:r>
            <a:r>
              <a:rPr sz="1800" spc="-70" dirty="0">
                <a:solidFill>
                  <a:srgbClr val="843B0C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843B0C"/>
                </a:solidFill>
                <a:latin typeface="Calibri"/>
                <a:cs typeface="Calibri"/>
              </a:rPr>
              <a:t>kuotasi</a:t>
            </a:r>
            <a:r>
              <a:rPr sz="1800" spc="-65" dirty="0">
                <a:solidFill>
                  <a:srgbClr val="843B0C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843B0C"/>
                </a:solidFill>
                <a:latin typeface="Calibri"/>
                <a:cs typeface="Calibri"/>
              </a:rPr>
              <a:t>harga publikasian)</a:t>
            </a:r>
            <a:endParaRPr sz="1800">
              <a:latin typeface="Calibri"/>
              <a:cs typeface="Calibri"/>
            </a:endParaRPr>
          </a:p>
          <a:p>
            <a:pPr marL="298450" marR="342900" indent="-285750" algn="just">
              <a:lnSpc>
                <a:spcPct val="100000"/>
              </a:lnSpc>
              <a:buFont typeface="Wingdings"/>
              <a:buChar char=""/>
              <a:tabLst>
                <a:tab pos="298450" algn="l"/>
              </a:tabLst>
            </a:pPr>
            <a:r>
              <a:rPr sz="1800" dirty="0">
                <a:solidFill>
                  <a:srgbClr val="843B0C"/>
                </a:solidFill>
                <a:latin typeface="Calibri"/>
                <a:cs typeface="Calibri"/>
              </a:rPr>
              <a:t>Biaya</a:t>
            </a:r>
            <a:r>
              <a:rPr sz="1800" spc="-80" dirty="0">
                <a:solidFill>
                  <a:srgbClr val="843B0C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843B0C"/>
                </a:solidFill>
                <a:latin typeface="Calibri"/>
                <a:cs typeface="Calibri"/>
              </a:rPr>
              <a:t>dikurangi </a:t>
            </a:r>
            <a:r>
              <a:rPr sz="1800" dirty="0">
                <a:solidFill>
                  <a:srgbClr val="843B0C"/>
                </a:solidFill>
                <a:latin typeface="Calibri"/>
                <a:cs typeface="Calibri"/>
              </a:rPr>
              <a:t>akumulasi</a:t>
            </a:r>
            <a:r>
              <a:rPr sz="1800" spc="-55" dirty="0">
                <a:solidFill>
                  <a:srgbClr val="843B0C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843B0C"/>
                </a:solidFill>
                <a:latin typeface="Calibri"/>
                <a:cs typeface="Calibri"/>
              </a:rPr>
              <a:t>rugi </a:t>
            </a:r>
            <a:r>
              <a:rPr sz="1800" dirty="0">
                <a:solidFill>
                  <a:srgbClr val="843B0C"/>
                </a:solidFill>
                <a:latin typeface="Calibri"/>
                <a:cs typeface="Calibri"/>
              </a:rPr>
              <a:t>penurunan</a:t>
            </a:r>
            <a:r>
              <a:rPr sz="1800" spc="-85" dirty="0">
                <a:solidFill>
                  <a:srgbClr val="843B0C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843B0C"/>
                </a:solidFill>
                <a:latin typeface="Calibri"/>
                <a:cs typeface="Calibri"/>
              </a:rPr>
              <a:t>nilai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681345" y="2341245"/>
            <a:ext cx="3227070" cy="2466340"/>
          </a:xfrm>
          <a:custGeom>
            <a:avLst/>
            <a:gdLst/>
            <a:ahLst/>
            <a:cxnLst/>
            <a:rect l="l" t="t" r="r" b="b"/>
            <a:pathLst>
              <a:path w="3227070" h="2466340">
                <a:moveTo>
                  <a:pt x="0" y="2466340"/>
                </a:moveTo>
                <a:lnTo>
                  <a:pt x="3227070" y="2466340"/>
                </a:lnTo>
                <a:lnTo>
                  <a:pt x="3227070" y="0"/>
                </a:lnTo>
                <a:lnTo>
                  <a:pt x="0" y="0"/>
                </a:lnTo>
                <a:lnTo>
                  <a:pt x="0" y="2466340"/>
                </a:lnTo>
                <a:close/>
              </a:path>
            </a:pathLst>
          </a:custGeom>
          <a:ln w="31750">
            <a:solidFill>
              <a:srgbClr val="BE9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760084" y="2723832"/>
            <a:ext cx="2822575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41275" indent="-286385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298450" algn="l"/>
              </a:tabLst>
            </a:pPr>
            <a:r>
              <a:rPr sz="1800" spc="-10" dirty="0">
                <a:solidFill>
                  <a:srgbClr val="843B0C"/>
                </a:solidFill>
                <a:latin typeface="Calibri"/>
                <a:cs typeface="Calibri"/>
              </a:rPr>
              <a:t>Awalnya</a:t>
            </a:r>
            <a:r>
              <a:rPr sz="1800" spc="-40" dirty="0">
                <a:solidFill>
                  <a:srgbClr val="843B0C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843B0C"/>
                </a:solidFill>
                <a:latin typeface="Calibri"/>
                <a:cs typeface="Calibri"/>
              </a:rPr>
              <a:t>diakui</a:t>
            </a:r>
            <a:r>
              <a:rPr sz="1800" spc="-35" dirty="0">
                <a:solidFill>
                  <a:srgbClr val="843B0C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843B0C"/>
                </a:solidFill>
                <a:latin typeface="Calibri"/>
                <a:cs typeface="Calibri"/>
              </a:rPr>
              <a:t>pada</a:t>
            </a:r>
            <a:r>
              <a:rPr sz="1800" spc="-40" dirty="0">
                <a:solidFill>
                  <a:srgbClr val="843B0C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843B0C"/>
                </a:solidFill>
                <a:latin typeface="Calibri"/>
                <a:cs typeface="Calibri"/>
              </a:rPr>
              <a:t>harga </a:t>
            </a:r>
            <a:r>
              <a:rPr sz="1800" dirty="0">
                <a:solidFill>
                  <a:srgbClr val="843B0C"/>
                </a:solidFill>
                <a:latin typeface="Calibri"/>
                <a:cs typeface="Calibri"/>
              </a:rPr>
              <a:t>transaksi</a:t>
            </a:r>
            <a:r>
              <a:rPr sz="1800" spc="-70" dirty="0">
                <a:solidFill>
                  <a:srgbClr val="843B0C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843B0C"/>
                </a:solidFill>
                <a:latin typeface="Calibri"/>
                <a:cs typeface="Calibri"/>
              </a:rPr>
              <a:t>(termasuk</a:t>
            </a:r>
            <a:r>
              <a:rPr sz="1800" spc="-70" dirty="0">
                <a:solidFill>
                  <a:srgbClr val="843B0C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843B0C"/>
                </a:solidFill>
                <a:latin typeface="Calibri"/>
                <a:cs typeface="Calibri"/>
              </a:rPr>
              <a:t>biaya </a:t>
            </a:r>
            <a:r>
              <a:rPr sz="1800" spc="-10" dirty="0">
                <a:solidFill>
                  <a:srgbClr val="843B0C"/>
                </a:solidFill>
                <a:latin typeface="Calibri"/>
                <a:cs typeface="Calibri"/>
              </a:rPr>
              <a:t>transaksi)</a:t>
            </a:r>
            <a:endParaRPr sz="1800">
              <a:latin typeface="Calibri"/>
              <a:cs typeface="Calibri"/>
            </a:endParaRPr>
          </a:p>
          <a:p>
            <a:pPr marL="298450" marR="5080" indent="-286385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298450" algn="l"/>
              </a:tabLst>
            </a:pPr>
            <a:r>
              <a:rPr sz="1800" spc="-10" dirty="0">
                <a:solidFill>
                  <a:srgbClr val="843B0C"/>
                </a:solidFill>
                <a:latin typeface="Calibri"/>
                <a:cs typeface="Calibri"/>
              </a:rPr>
              <a:t>Disesuaikan</a:t>
            </a:r>
            <a:r>
              <a:rPr sz="1800" spc="-40" dirty="0">
                <a:solidFill>
                  <a:srgbClr val="843B0C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843B0C"/>
                </a:solidFill>
                <a:latin typeface="Calibri"/>
                <a:cs typeface="Calibri"/>
              </a:rPr>
              <a:t>dengan</a:t>
            </a:r>
            <a:r>
              <a:rPr sz="1800" spc="-40" dirty="0">
                <a:solidFill>
                  <a:srgbClr val="843B0C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843B0C"/>
                </a:solidFill>
                <a:latin typeface="Calibri"/>
                <a:cs typeface="Calibri"/>
              </a:rPr>
              <a:t>bagian investor</a:t>
            </a:r>
            <a:r>
              <a:rPr sz="1800" spc="-35" dirty="0">
                <a:solidFill>
                  <a:srgbClr val="843B0C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843B0C"/>
                </a:solidFill>
                <a:latin typeface="Calibri"/>
                <a:cs typeface="Calibri"/>
              </a:rPr>
              <a:t>atas</a:t>
            </a:r>
            <a:r>
              <a:rPr sz="1800" spc="-40" dirty="0">
                <a:solidFill>
                  <a:srgbClr val="843B0C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843B0C"/>
                </a:solidFill>
                <a:latin typeface="Calibri"/>
                <a:cs typeface="Calibri"/>
              </a:rPr>
              <a:t>laba</a:t>
            </a:r>
            <a:r>
              <a:rPr sz="1800" spc="-30" dirty="0">
                <a:solidFill>
                  <a:srgbClr val="843B0C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843B0C"/>
                </a:solidFill>
                <a:latin typeface="Calibri"/>
                <a:cs typeface="Calibri"/>
              </a:rPr>
              <a:t>rugi</a:t>
            </a:r>
            <a:r>
              <a:rPr sz="1800" spc="-45" dirty="0">
                <a:solidFill>
                  <a:srgbClr val="843B0C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843B0C"/>
                </a:solidFill>
                <a:latin typeface="Calibri"/>
                <a:cs typeface="Calibri"/>
              </a:rPr>
              <a:t>dan </a:t>
            </a:r>
            <a:r>
              <a:rPr sz="1800" dirty="0">
                <a:solidFill>
                  <a:srgbClr val="843B0C"/>
                </a:solidFill>
                <a:latin typeface="Calibri"/>
                <a:cs typeface="Calibri"/>
              </a:rPr>
              <a:t>penghasilan</a:t>
            </a:r>
            <a:r>
              <a:rPr sz="1800" spc="-50" dirty="0">
                <a:solidFill>
                  <a:srgbClr val="843B0C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843B0C"/>
                </a:solidFill>
                <a:latin typeface="Calibri"/>
                <a:cs typeface="Calibri"/>
              </a:rPr>
              <a:t>komprehensif </a:t>
            </a:r>
            <a:r>
              <a:rPr sz="1800" dirty="0">
                <a:solidFill>
                  <a:srgbClr val="843B0C"/>
                </a:solidFill>
                <a:latin typeface="Calibri"/>
                <a:cs typeface="Calibri"/>
              </a:rPr>
              <a:t>lain</a:t>
            </a:r>
            <a:r>
              <a:rPr sz="1800" spc="-40" dirty="0">
                <a:solidFill>
                  <a:srgbClr val="843B0C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843B0C"/>
                </a:solidFill>
                <a:latin typeface="Calibri"/>
                <a:cs typeface="Calibri"/>
              </a:rPr>
              <a:t>dari</a:t>
            </a:r>
            <a:r>
              <a:rPr sz="1800" spc="-45" dirty="0">
                <a:solidFill>
                  <a:srgbClr val="843B0C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843B0C"/>
                </a:solidFill>
                <a:latin typeface="Calibri"/>
                <a:cs typeface="Calibri"/>
              </a:rPr>
              <a:t>entitas</a:t>
            </a:r>
            <a:r>
              <a:rPr sz="1800" spc="-40" dirty="0">
                <a:solidFill>
                  <a:srgbClr val="843B0C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843B0C"/>
                </a:solidFill>
                <a:latin typeface="Calibri"/>
                <a:cs typeface="Calibri"/>
              </a:rPr>
              <a:t>asosiasi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9116694" y="2341245"/>
            <a:ext cx="2823210" cy="3008630"/>
          </a:xfrm>
          <a:custGeom>
            <a:avLst/>
            <a:gdLst/>
            <a:ahLst/>
            <a:cxnLst/>
            <a:rect l="l" t="t" r="r" b="b"/>
            <a:pathLst>
              <a:path w="2823209" h="3008629">
                <a:moveTo>
                  <a:pt x="0" y="3008629"/>
                </a:moveTo>
                <a:lnTo>
                  <a:pt x="2823210" y="3008629"/>
                </a:lnTo>
                <a:lnTo>
                  <a:pt x="2823210" y="0"/>
                </a:lnTo>
                <a:lnTo>
                  <a:pt x="0" y="0"/>
                </a:lnTo>
                <a:lnTo>
                  <a:pt x="0" y="3008629"/>
                </a:lnTo>
                <a:close/>
              </a:path>
            </a:pathLst>
          </a:custGeom>
          <a:ln w="31749">
            <a:solidFill>
              <a:srgbClr val="BE9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760084" y="2449829"/>
            <a:ext cx="51149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447415" algn="l"/>
              </a:tabLst>
            </a:pPr>
            <a:r>
              <a:rPr sz="1800" b="1" dirty="0">
                <a:solidFill>
                  <a:srgbClr val="843B0C"/>
                </a:solidFill>
                <a:latin typeface="Calibri"/>
                <a:cs typeface="Calibri"/>
              </a:rPr>
              <a:t>Metode</a:t>
            </a:r>
            <a:r>
              <a:rPr sz="1800" b="1" spc="-50" dirty="0">
                <a:solidFill>
                  <a:srgbClr val="843B0C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843B0C"/>
                </a:solidFill>
                <a:latin typeface="Calibri"/>
                <a:cs typeface="Calibri"/>
              </a:rPr>
              <a:t>ekuitas</a:t>
            </a:r>
            <a:r>
              <a:rPr sz="1800" b="1" dirty="0">
                <a:solidFill>
                  <a:srgbClr val="843B0C"/>
                </a:solidFill>
                <a:latin typeface="Calibri"/>
                <a:cs typeface="Calibri"/>
              </a:rPr>
              <a:t>	Model</a:t>
            </a:r>
            <a:r>
              <a:rPr sz="1800" b="1" spc="-25" dirty="0">
                <a:solidFill>
                  <a:srgbClr val="843B0C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843B0C"/>
                </a:solidFill>
                <a:latin typeface="Calibri"/>
                <a:cs typeface="Calibri"/>
              </a:rPr>
              <a:t>nilai</a:t>
            </a:r>
            <a:r>
              <a:rPr sz="1800" b="1" spc="-20" dirty="0">
                <a:solidFill>
                  <a:srgbClr val="843B0C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843B0C"/>
                </a:solidFill>
                <a:latin typeface="Calibri"/>
                <a:cs typeface="Calibri"/>
              </a:rPr>
              <a:t>wajar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195181" y="2720975"/>
            <a:ext cx="2507615" cy="2494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080" indent="-286385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298450" algn="l"/>
              </a:tabLst>
            </a:pPr>
            <a:r>
              <a:rPr sz="1800" dirty="0">
                <a:solidFill>
                  <a:srgbClr val="843B0C"/>
                </a:solidFill>
                <a:latin typeface="Calibri"/>
                <a:cs typeface="Calibri"/>
              </a:rPr>
              <a:t>Awalnya</a:t>
            </a:r>
            <a:r>
              <a:rPr sz="1800" spc="-85" dirty="0">
                <a:solidFill>
                  <a:srgbClr val="843B0C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843B0C"/>
                </a:solidFill>
                <a:latin typeface="Calibri"/>
                <a:cs typeface="Calibri"/>
              </a:rPr>
              <a:t>diukur</a:t>
            </a:r>
            <a:r>
              <a:rPr sz="1800" spc="-90" dirty="0">
                <a:solidFill>
                  <a:srgbClr val="843B0C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843B0C"/>
                </a:solidFill>
                <a:latin typeface="Calibri"/>
                <a:cs typeface="Calibri"/>
              </a:rPr>
              <a:t>sebesar harga</a:t>
            </a:r>
            <a:r>
              <a:rPr sz="1800" spc="-70" dirty="0">
                <a:solidFill>
                  <a:srgbClr val="843B0C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843B0C"/>
                </a:solidFill>
                <a:latin typeface="Calibri"/>
                <a:cs typeface="Calibri"/>
              </a:rPr>
              <a:t>transaksi</a:t>
            </a:r>
            <a:r>
              <a:rPr sz="1800" spc="-60" dirty="0">
                <a:solidFill>
                  <a:srgbClr val="843B0C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843B0C"/>
                </a:solidFill>
                <a:latin typeface="Calibri"/>
                <a:cs typeface="Calibri"/>
              </a:rPr>
              <a:t>(tidak </a:t>
            </a:r>
            <a:r>
              <a:rPr sz="1800" dirty="0">
                <a:solidFill>
                  <a:srgbClr val="843B0C"/>
                </a:solidFill>
                <a:latin typeface="Calibri"/>
                <a:cs typeface="Calibri"/>
              </a:rPr>
              <a:t>termasuk</a:t>
            </a:r>
            <a:r>
              <a:rPr sz="1800" spc="-50" dirty="0">
                <a:solidFill>
                  <a:srgbClr val="843B0C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843B0C"/>
                </a:solidFill>
                <a:latin typeface="Calibri"/>
                <a:cs typeface="Calibri"/>
              </a:rPr>
              <a:t>biaya </a:t>
            </a:r>
            <a:r>
              <a:rPr sz="1800" spc="-10" dirty="0">
                <a:solidFill>
                  <a:srgbClr val="843B0C"/>
                </a:solidFill>
                <a:latin typeface="Calibri"/>
                <a:cs typeface="Calibri"/>
              </a:rPr>
              <a:t>transaksi)</a:t>
            </a:r>
            <a:endParaRPr sz="1800">
              <a:latin typeface="Calibri"/>
              <a:cs typeface="Calibri"/>
            </a:endParaRPr>
          </a:p>
          <a:p>
            <a:pPr marL="298450" marR="24765" indent="-286385">
              <a:lnSpc>
                <a:spcPct val="100000"/>
              </a:lnSpc>
              <a:buFont typeface="Wingdings"/>
              <a:buChar char=""/>
              <a:tabLst>
                <a:tab pos="298450" algn="l"/>
              </a:tabLst>
            </a:pPr>
            <a:r>
              <a:rPr sz="1800" dirty="0">
                <a:solidFill>
                  <a:srgbClr val="843B0C"/>
                </a:solidFill>
                <a:latin typeface="Calibri"/>
                <a:cs typeface="Calibri"/>
              </a:rPr>
              <a:t>Pada</a:t>
            </a:r>
            <a:r>
              <a:rPr sz="1800" spc="-65" dirty="0">
                <a:solidFill>
                  <a:srgbClr val="843B0C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843B0C"/>
                </a:solidFill>
                <a:latin typeface="Calibri"/>
                <a:cs typeface="Calibri"/>
              </a:rPr>
              <a:t>setiap</a:t>
            </a:r>
            <a:r>
              <a:rPr sz="1800" spc="-60" dirty="0">
                <a:solidFill>
                  <a:srgbClr val="843B0C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843B0C"/>
                </a:solidFill>
                <a:latin typeface="Calibri"/>
                <a:cs typeface="Calibri"/>
              </a:rPr>
              <a:t>tanggal </a:t>
            </a:r>
            <a:r>
              <a:rPr sz="1800" dirty="0">
                <a:solidFill>
                  <a:srgbClr val="843B0C"/>
                </a:solidFill>
                <a:latin typeface="Calibri"/>
                <a:cs typeface="Calibri"/>
              </a:rPr>
              <a:t>pelaporan</a:t>
            </a:r>
            <a:r>
              <a:rPr sz="1800" spc="-80" dirty="0">
                <a:solidFill>
                  <a:srgbClr val="843B0C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843B0C"/>
                </a:solidFill>
                <a:latin typeface="Calibri"/>
                <a:cs typeface="Calibri"/>
              </a:rPr>
              <a:t>diukur</a:t>
            </a:r>
            <a:r>
              <a:rPr sz="1800" spc="-85" dirty="0">
                <a:solidFill>
                  <a:srgbClr val="843B0C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843B0C"/>
                </a:solidFill>
                <a:latin typeface="Calibri"/>
                <a:cs typeface="Calibri"/>
              </a:rPr>
              <a:t>pada </a:t>
            </a:r>
            <a:r>
              <a:rPr sz="1800" dirty="0">
                <a:solidFill>
                  <a:srgbClr val="843B0C"/>
                </a:solidFill>
                <a:latin typeface="Calibri"/>
                <a:cs typeface="Calibri"/>
              </a:rPr>
              <a:t>nilai</a:t>
            </a:r>
            <a:r>
              <a:rPr sz="1800" spc="-35" dirty="0">
                <a:solidFill>
                  <a:srgbClr val="843B0C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843B0C"/>
                </a:solidFill>
                <a:latin typeface="Calibri"/>
                <a:cs typeface="Calibri"/>
              </a:rPr>
              <a:t>wajar</a:t>
            </a:r>
            <a:r>
              <a:rPr sz="1800" spc="-35" dirty="0">
                <a:solidFill>
                  <a:srgbClr val="843B0C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843B0C"/>
                </a:solidFill>
                <a:latin typeface="Calibri"/>
                <a:cs typeface="Calibri"/>
              </a:rPr>
              <a:t>dengan perubahannya</a:t>
            </a:r>
            <a:r>
              <a:rPr sz="1800" spc="-35" dirty="0">
                <a:solidFill>
                  <a:srgbClr val="843B0C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843B0C"/>
                </a:solidFill>
                <a:latin typeface="Calibri"/>
                <a:cs typeface="Calibri"/>
              </a:rPr>
              <a:t>diakui</a:t>
            </a:r>
            <a:r>
              <a:rPr sz="1800" spc="-50" dirty="0">
                <a:solidFill>
                  <a:srgbClr val="843B0C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843B0C"/>
                </a:solidFill>
                <a:latin typeface="Calibri"/>
                <a:cs typeface="Calibri"/>
              </a:rPr>
              <a:t>di </a:t>
            </a:r>
            <a:r>
              <a:rPr sz="1800" dirty="0">
                <a:solidFill>
                  <a:srgbClr val="843B0C"/>
                </a:solidFill>
                <a:latin typeface="Calibri"/>
                <a:cs typeface="Calibri"/>
              </a:rPr>
              <a:t>laba</a:t>
            </a:r>
            <a:r>
              <a:rPr sz="1800" spc="-15" dirty="0">
                <a:solidFill>
                  <a:srgbClr val="843B0C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843B0C"/>
                </a:solidFill>
                <a:latin typeface="Calibri"/>
                <a:cs typeface="Calibri"/>
              </a:rPr>
              <a:t>rugi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518410" y="2084069"/>
            <a:ext cx="6828790" cy="448309"/>
          </a:xfrm>
          <a:custGeom>
            <a:avLst/>
            <a:gdLst/>
            <a:ahLst/>
            <a:cxnLst/>
            <a:rect l="l" t="t" r="r" b="b"/>
            <a:pathLst>
              <a:path w="6828790" h="448310">
                <a:moveTo>
                  <a:pt x="464820" y="146558"/>
                </a:moveTo>
                <a:lnTo>
                  <a:pt x="287274" y="146558"/>
                </a:lnTo>
                <a:lnTo>
                  <a:pt x="232410" y="0"/>
                </a:lnTo>
                <a:lnTo>
                  <a:pt x="177546" y="146558"/>
                </a:lnTo>
                <a:lnTo>
                  <a:pt x="0" y="146558"/>
                </a:lnTo>
                <a:lnTo>
                  <a:pt x="143637" y="236982"/>
                </a:lnTo>
                <a:lnTo>
                  <a:pt x="88773" y="383540"/>
                </a:lnTo>
                <a:lnTo>
                  <a:pt x="232410" y="292989"/>
                </a:lnTo>
                <a:lnTo>
                  <a:pt x="376047" y="383540"/>
                </a:lnTo>
                <a:lnTo>
                  <a:pt x="321183" y="236982"/>
                </a:lnTo>
                <a:lnTo>
                  <a:pt x="464820" y="146558"/>
                </a:lnTo>
                <a:close/>
              </a:path>
              <a:path w="6828790" h="448310">
                <a:moveTo>
                  <a:pt x="3449320" y="158369"/>
                </a:moveTo>
                <a:lnTo>
                  <a:pt x="3271774" y="158369"/>
                </a:lnTo>
                <a:lnTo>
                  <a:pt x="3216910" y="11430"/>
                </a:lnTo>
                <a:lnTo>
                  <a:pt x="3162046" y="158369"/>
                </a:lnTo>
                <a:lnTo>
                  <a:pt x="2984500" y="158369"/>
                </a:lnTo>
                <a:lnTo>
                  <a:pt x="3128137" y="249301"/>
                </a:lnTo>
                <a:lnTo>
                  <a:pt x="3073273" y="396240"/>
                </a:lnTo>
                <a:lnTo>
                  <a:pt x="3216910" y="305435"/>
                </a:lnTo>
                <a:lnTo>
                  <a:pt x="3360547" y="396240"/>
                </a:lnTo>
                <a:lnTo>
                  <a:pt x="3305683" y="249301"/>
                </a:lnTo>
                <a:lnTo>
                  <a:pt x="3449320" y="158369"/>
                </a:lnTo>
                <a:close/>
              </a:path>
              <a:path w="6828790" h="448310">
                <a:moveTo>
                  <a:pt x="6828790" y="210439"/>
                </a:moveTo>
                <a:lnTo>
                  <a:pt x="6651752" y="210439"/>
                </a:lnTo>
                <a:lnTo>
                  <a:pt x="6597015" y="63500"/>
                </a:lnTo>
                <a:lnTo>
                  <a:pt x="6542278" y="210439"/>
                </a:lnTo>
                <a:lnTo>
                  <a:pt x="6365240" y="210439"/>
                </a:lnTo>
                <a:lnTo>
                  <a:pt x="6508496" y="301371"/>
                </a:lnTo>
                <a:lnTo>
                  <a:pt x="6453759" y="448310"/>
                </a:lnTo>
                <a:lnTo>
                  <a:pt x="6597015" y="357505"/>
                </a:lnTo>
                <a:lnTo>
                  <a:pt x="6740271" y="448310"/>
                </a:lnTo>
                <a:lnTo>
                  <a:pt x="6685534" y="301371"/>
                </a:lnTo>
                <a:lnTo>
                  <a:pt x="6828790" y="210439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458720" y="5495290"/>
            <a:ext cx="9428480" cy="542290"/>
          </a:xfrm>
          <a:custGeom>
            <a:avLst/>
            <a:gdLst/>
            <a:ahLst/>
            <a:cxnLst/>
            <a:rect l="l" t="t" r="r" b="b"/>
            <a:pathLst>
              <a:path w="9428480" h="542289">
                <a:moveTo>
                  <a:pt x="9338056" y="0"/>
                </a:moveTo>
                <a:lnTo>
                  <a:pt x="90424" y="0"/>
                </a:lnTo>
                <a:lnTo>
                  <a:pt x="55239" y="7110"/>
                </a:lnTo>
                <a:lnTo>
                  <a:pt x="26495" y="26495"/>
                </a:lnTo>
                <a:lnTo>
                  <a:pt x="7110" y="55239"/>
                </a:lnTo>
                <a:lnTo>
                  <a:pt x="0" y="90424"/>
                </a:lnTo>
                <a:lnTo>
                  <a:pt x="0" y="451904"/>
                </a:lnTo>
                <a:lnTo>
                  <a:pt x="7110" y="487083"/>
                </a:lnTo>
                <a:lnTo>
                  <a:pt x="26495" y="515813"/>
                </a:lnTo>
                <a:lnTo>
                  <a:pt x="55239" y="535185"/>
                </a:lnTo>
                <a:lnTo>
                  <a:pt x="90424" y="542290"/>
                </a:lnTo>
                <a:lnTo>
                  <a:pt x="9338056" y="542290"/>
                </a:lnTo>
                <a:lnTo>
                  <a:pt x="9373240" y="535185"/>
                </a:lnTo>
                <a:lnTo>
                  <a:pt x="9401984" y="515813"/>
                </a:lnTo>
                <a:lnTo>
                  <a:pt x="9421369" y="487083"/>
                </a:lnTo>
                <a:lnTo>
                  <a:pt x="9428480" y="451904"/>
                </a:lnTo>
                <a:lnTo>
                  <a:pt x="9428480" y="90424"/>
                </a:lnTo>
                <a:lnTo>
                  <a:pt x="9421369" y="55239"/>
                </a:lnTo>
                <a:lnTo>
                  <a:pt x="9401984" y="26495"/>
                </a:lnTo>
                <a:lnTo>
                  <a:pt x="9373240" y="7110"/>
                </a:lnTo>
                <a:lnTo>
                  <a:pt x="9338056" y="0"/>
                </a:lnTo>
                <a:close/>
              </a:path>
            </a:pathLst>
          </a:custGeom>
          <a:solidFill>
            <a:srgbClr val="3856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968875" y="5585459"/>
            <a:ext cx="441325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Persyaratan</a:t>
            </a:r>
            <a:r>
              <a:rPr sz="20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Penyajian</a:t>
            </a:r>
            <a:r>
              <a:rPr sz="20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20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Pengungkapan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011029" y="6651704"/>
            <a:ext cx="1715770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b="1" i="1" dirty="0">
                <a:solidFill>
                  <a:srgbClr val="001F5F"/>
                </a:solidFill>
                <a:latin typeface="Calibri"/>
                <a:cs typeface="Calibri"/>
              </a:rPr>
              <a:t>SAK</a:t>
            </a:r>
            <a:r>
              <a:rPr sz="1800" b="1" i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001F5F"/>
                </a:solidFill>
                <a:latin typeface="Calibri"/>
                <a:cs typeface="Calibri"/>
              </a:rPr>
              <a:t>Entitas</a:t>
            </a:r>
            <a:r>
              <a:rPr sz="1800" b="1" i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i="1" spc="-10" dirty="0">
                <a:solidFill>
                  <a:srgbClr val="001F5F"/>
                </a:solidFill>
                <a:latin typeface="Calibri"/>
                <a:cs typeface="Calibri"/>
              </a:rPr>
              <a:t>Privat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E361812-CCA4-42BF-B01B-AC0DE248B9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024" y="990601"/>
            <a:ext cx="11580376" cy="494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8136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37233AA-CC59-47D2-B44F-402CB7F8C3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866" y="1371600"/>
            <a:ext cx="11855734" cy="412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3746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3CB4B18-4C3A-486F-9B25-F74353048F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703411"/>
            <a:ext cx="11658600" cy="5487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1151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6050D10-444E-473A-A948-A1D60F681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345" y="1371599"/>
            <a:ext cx="11916655" cy="421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7801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918079" y="127952"/>
            <a:ext cx="455549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i="0" dirty="0">
                <a:latin typeface="Calibri"/>
                <a:cs typeface="Calibri"/>
              </a:rPr>
              <a:t>BAB</a:t>
            </a:r>
            <a:r>
              <a:rPr sz="3600" i="0" spc="-70" dirty="0">
                <a:latin typeface="Calibri"/>
                <a:cs typeface="Calibri"/>
              </a:rPr>
              <a:t> </a:t>
            </a:r>
            <a:r>
              <a:rPr sz="3600" i="0" dirty="0">
                <a:latin typeface="Calibri"/>
                <a:cs typeface="Calibri"/>
              </a:rPr>
              <a:t>28</a:t>
            </a:r>
            <a:r>
              <a:rPr sz="3600" i="0" spc="-65" dirty="0">
                <a:latin typeface="Calibri"/>
                <a:cs typeface="Calibri"/>
              </a:rPr>
              <a:t> </a:t>
            </a:r>
            <a:r>
              <a:rPr sz="3600" dirty="0"/>
              <a:t>IMBALAN</a:t>
            </a:r>
            <a:r>
              <a:rPr sz="3600" spc="-60" dirty="0"/>
              <a:t> </a:t>
            </a:r>
            <a:r>
              <a:rPr sz="3600" spc="-10" dirty="0"/>
              <a:t>KERJA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871075" y="6594475"/>
            <a:ext cx="17157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solidFill>
                  <a:srgbClr val="001F5F"/>
                </a:solidFill>
                <a:latin typeface="Calibri"/>
                <a:cs typeface="Calibri"/>
              </a:rPr>
              <a:t>SAK</a:t>
            </a:r>
            <a:r>
              <a:rPr sz="1800" b="1" i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001F5F"/>
                </a:solidFill>
                <a:latin typeface="Calibri"/>
                <a:cs typeface="Calibri"/>
              </a:rPr>
              <a:t>Entitas</a:t>
            </a:r>
            <a:r>
              <a:rPr sz="1800" b="1" i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i="1" spc="-10" dirty="0">
                <a:solidFill>
                  <a:srgbClr val="001F5F"/>
                </a:solidFill>
                <a:latin typeface="Calibri"/>
                <a:cs typeface="Calibri"/>
              </a:rPr>
              <a:t>Privat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89890" y="1780539"/>
            <a:ext cx="3647440" cy="2551430"/>
          </a:xfrm>
          <a:custGeom>
            <a:avLst/>
            <a:gdLst/>
            <a:ahLst/>
            <a:cxnLst/>
            <a:rect l="l" t="t" r="r" b="b"/>
            <a:pathLst>
              <a:path w="3647440" h="2551429">
                <a:moveTo>
                  <a:pt x="3647440" y="0"/>
                </a:moveTo>
                <a:lnTo>
                  <a:pt x="0" y="0"/>
                </a:lnTo>
                <a:lnTo>
                  <a:pt x="0" y="2551430"/>
                </a:lnTo>
                <a:lnTo>
                  <a:pt x="3647440" y="2551430"/>
                </a:lnTo>
                <a:lnTo>
                  <a:pt x="3647440" y="0"/>
                </a:lnTo>
                <a:close/>
              </a:path>
            </a:pathLst>
          </a:custGeom>
          <a:solidFill>
            <a:srgbClr val="B4C6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68630" y="1934209"/>
            <a:ext cx="3430270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945" marR="5080" indent="-182880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194945" algn="l"/>
              </a:tabLst>
            </a:pP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Jatuh</a:t>
            </a:r>
            <a:r>
              <a:rPr sz="16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tempo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seluruhnya</a:t>
            </a:r>
            <a:r>
              <a:rPr sz="16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dalam</a:t>
            </a:r>
            <a:r>
              <a:rPr sz="16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12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bulan</a:t>
            </a:r>
            <a:r>
              <a:rPr sz="1600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setelah</a:t>
            </a:r>
            <a:r>
              <a:rPr sz="16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pekerja</a:t>
            </a:r>
            <a:r>
              <a:rPr sz="16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memberikan</a:t>
            </a:r>
            <a:r>
              <a:rPr sz="1600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jasa</a:t>
            </a:r>
            <a:endParaRPr sz="1600">
              <a:latin typeface="Calibri"/>
              <a:cs typeface="Calibri"/>
            </a:endParaRPr>
          </a:p>
          <a:p>
            <a:pPr marL="194945" marR="110489" indent="-182880">
              <a:lnSpc>
                <a:spcPct val="100000"/>
              </a:lnSpc>
              <a:buFont typeface="Wingdings"/>
              <a:buChar char=""/>
              <a:tabLst>
                <a:tab pos="194945" algn="l"/>
              </a:tabLst>
            </a:pP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Dicatat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sebesar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jumlah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takterdiskonto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imbalan</a:t>
            </a:r>
            <a:r>
              <a:rPr sz="16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akan</a:t>
            </a:r>
            <a:r>
              <a:rPr sz="16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dibayar</a:t>
            </a:r>
            <a:endParaRPr sz="1600">
              <a:latin typeface="Calibri"/>
              <a:cs typeface="Calibri"/>
            </a:endParaRPr>
          </a:p>
          <a:p>
            <a:pPr marL="194945" marR="146685" indent="-182880">
              <a:lnSpc>
                <a:spcPct val="100000"/>
              </a:lnSpc>
              <a:buFont typeface="Wingdings"/>
              <a:buChar char=""/>
              <a:tabLst>
                <a:tab pos="194945" algn="l"/>
              </a:tabLst>
            </a:pP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Biaya</a:t>
            </a:r>
            <a:r>
              <a:rPr sz="16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ekspektasian</a:t>
            </a:r>
            <a:r>
              <a:rPr sz="16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program</a:t>
            </a:r>
            <a:r>
              <a:rPr sz="16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bagi</a:t>
            </a:r>
            <a:r>
              <a:rPr sz="16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laba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6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bonus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diakui</a:t>
            </a:r>
            <a:r>
              <a:rPr sz="16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hanya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jika:</a:t>
            </a:r>
            <a:endParaRPr sz="1600">
              <a:latin typeface="Calibri"/>
              <a:cs typeface="Calibri"/>
            </a:endParaRPr>
          </a:p>
          <a:p>
            <a:pPr marL="377190" lvl="1" indent="-182245">
              <a:lnSpc>
                <a:spcPct val="100000"/>
              </a:lnSpc>
              <a:buFont typeface="Wingdings"/>
              <a:buChar char=""/>
              <a:tabLst>
                <a:tab pos="377190" algn="l"/>
              </a:tabLst>
            </a:pP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Ada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kewajiban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legal/konstruktif</a:t>
            </a:r>
            <a:endParaRPr sz="1600">
              <a:latin typeface="Calibri"/>
              <a:cs typeface="Calibri"/>
            </a:endParaRPr>
          </a:p>
          <a:p>
            <a:pPr marL="377190" lvl="1" indent="-182245">
              <a:lnSpc>
                <a:spcPct val="100000"/>
              </a:lnSpc>
              <a:buFont typeface="Wingdings"/>
              <a:buChar char=""/>
              <a:tabLst>
                <a:tab pos="377190" algn="l"/>
              </a:tabLst>
            </a:pP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Estimasi</a:t>
            </a:r>
            <a:r>
              <a:rPr sz="16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andal</a:t>
            </a:r>
            <a:r>
              <a:rPr sz="16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atas</a:t>
            </a:r>
            <a:r>
              <a:rPr sz="16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kewajiban</a:t>
            </a:r>
            <a:r>
              <a:rPr sz="16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dapat</a:t>
            </a:r>
            <a:endParaRPr sz="1600">
              <a:latin typeface="Calibri"/>
              <a:cs typeface="Calibri"/>
            </a:endParaRPr>
          </a:p>
          <a:p>
            <a:pPr marL="378460">
              <a:lnSpc>
                <a:spcPct val="100000"/>
              </a:lnSpc>
            </a:pP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dibuat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50520" y="1253489"/>
            <a:ext cx="3648710" cy="420370"/>
          </a:xfrm>
          <a:custGeom>
            <a:avLst/>
            <a:gdLst/>
            <a:ahLst/>
            <a:cxnLst/>
            <a:rect l="l" t="t" r="r" b="b"/>
            <a:pathLst>
              <a:path w="3648710" h="420369">
                <a:moveTo>
                  <a:pt x="3578605" y="0"/>
                </a:moveTo>
                <a:lnTo>
                  <a:pt x="70065" y="0"/>
                </a:lnTo>
                <a:lnTo>
                  <a:pt x="42792" y="5506"/>
                </a:lnTo>
                <a:lnTo>
                  <a:pt x="20521" y="20526"/>
                </a:lnTo>
                <a:lnTo>
                  <a:pt x="5506" y="42808"/>
                </a:lnTo>
                <a:lnTo>
                  <a:pt x="0" y="70104"/>
                </a:lnTo>
                <a:lnTo>
                  <a:pt x="0" y="350265"/>
                </a:lnTo>
                <a:lnTo>
                  <a:pt x="5506" y="377561"/>
                </a:lnTo>
                <a:lnTo>
                  <a:pt x="20521" y="399843"/>
                </a:lnTo>
                <a:lnTo>
                  <a:pt x="42792" y="414863"/>
                </a:lnTo>
                <a:lnTo>
                  <a:pt x="70065" y="420370"/>
                </a:lnTo>
                <a:lnTo>
                  <a:pt x="3578605" y="420370"/>
                </a:lnTo>
                <a:lnTo>
                  <a:pt x="3605901" y="414863"/>
                </a:lnTo>
                <a:lnTo>
                  <a:pt x="3628183" y="399843"/>
                </a:lnTo>
                <a:lnTo>
                  <a:pt x="3643203" y="377561"/>
                </a:lnTo>
                <a:lnTo>
                  <a:pt x="3648709" y="350265"/>
                </a:lnTo>
                <a:lnTo>
                  <a:pt x="3648709" y="70104"/>
                </a:lnTo>
                <a:lnTo>
                  <a:pt x="3643203" y="42808"/>
                </a:lnTo>
                <a:lnTo>
                  <a:pt x="3628183" y="20526"/>
                </a:lnTo>
                <a:lnTo>
                  <a:pt x="3605901" y="5506"/>
                </a:lnTo>
                <a:lnTo>
                  <a:pt x="3578605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97559" y="1299781"/>
            <a:ext cx="27552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Imbalan</a:t>
            </a:r>
            <a:r>
              <a:rPr sz="1800" b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kerja</a:t>
            </a:r>
            <a:r>
              <a:rPr sz="18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jangka</a:t>
            </a:r>
            <a:r>
              <a:rPr sz="1800" b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1F5F"/>
                </a:solidFill>
                <a:latin typeface="Calibri"/>
                <a:cs typeface="Calibri"/>
              </a:rPr>
              <a:t>pendek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229100" y="1029969"/>
            <a:ext cx="3670300" cy="537210"/>
          </a:xfrm>
          <a:custGeom>
            <a:avLst/>
            <a:gdLst/>
            <a:ahLst/>
            <a:cxnLst/>
            <a:rect l="l" t="t" r="r" b="b"/>
            <a:pathLst>
              <a:path w="3670300" h="537210">
                <a:moveTo>
                  <a:pt x="3580765" y="0"/>
                </a:moveTo>
                <a:lnTo>
                  <a:pt x="89535" y="0"/>
                </a:lnTo>
                <a:lnTo>
                  <a:pt x="54703" y="7042"/>
                </a:lnTo>
                <a:lnTo>
                  <a:pt x="26241" y="26241"/>
                </a:lnTo>
                <a:lnTo>
                  <a:pt x="7042" y="54703"/>
                </a:lnTo>
                <a:lnTo>
                  <a:pt x="0" y="89534"/>
                </a:lnTo>
                <a:lnTo>
                  <a:pt x="0" y="447675"/>
                </a:lnTo>
                <a:lnTo>
                  <a:pt x="7042" y="482506"/>
                </a:lnTo>
                <a:lnTo>
                  <a:pt x="26241" y="510968"/>
                </a:lnTo>
                <a:lnTo>
                  <a:pt x="54703" y="530167"/>
                </a:lnTo>
                <a:lnTo>
                  <a:pt x="89535" y="537209"/>
                </a:lnTo>
                <a:lnTo>
                  <a:pt x="3580765" y="537209"/>
                </a:lnTo>
                <a:lnTo>
                  <a:pt x="3615596" y="530167"/>
                </a:lnTo>
                <a:lnTo>
                  <a:pt x="3644058" y="510968"/>
                </a:lnTo>
                <a:lnTo>
                  <a:pt x="3663257" y="482506"/>
                </a:lnTo>
                <a:lnTo>
                  <a:pt x="3670300" y="447675"/>
                </a:lnTo>
                <a:lnTo>
                  <a:pt x="3670300" y="89534"/>
                </a:lnTo>
                <a:lnTo>
                  <a:pt x="3663257" y="54703"/>
                </a:lnTo>
                <a:lnTo>
                  <a:pt x="3644058" y="26241"/>
                </a:lnTo>
                <a:lnTo>
                  <a:pt x="3615596" y="7042"/>
                </a:lnTo>
                <a:lnTo>
                  <a:pt x="3580765" y="0"/>
                </a:lnTo>
                <a:close/>
              </a:path>
            </a:pathLst>
          </a:custGeom>
          <a:solidFill>
            <a:srgbClr val="2D75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462779" y="1134998"/>
            <a:ext cx="32048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Imbalan</a:t>
            </a:r>
            <a:r>
              <a:rPr sz="18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kerja</a:t>
            </a:r>
            <a:r>
              <a:rPr sz="18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jangka</a:t>
            </a:r>
            <a:r>
              <a:rPr sz="18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panjang</a:t>
            </a:r>
            <a:r>
              <a:rPr sz="18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lain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619490" y="1136650"/>
            <a:ext cx="3298190" cy="430530"/>
          </a:xfrm>
          <a:custGeom>
            <a:avLst/>
            <a:gdLst/>
            <a:ahLst/>
            <a:cxnLst/>
            <a:rect l="l" t="t" r="r" b="b"/>
            <a:pathLst>
              <a:path w="3298190" h="430530">
                <a:moveTo>
                  <a:pt x="3226434" y="0"/>
                </a:moveTo>
                <a:lnTo>
                  <a:pt x="71754" y="0"/>
                </a:lnTo>
                <a:lnTo>
                  <a:pt x="43826" y="5639"/>
                </a:lnTo>
                <a:lnTo>
                  <a:pt x="21018" y="21018"/>
                </a:lnTo>
                <a:lnTo>
                  <a:pt x="5639" y="43826"/>
                </a:lnTo>
                <a:lnTo>
                  <a:pt x="0" y="71754"/>
                </a:lnTo>
                <a:lnTo>
                  <a:pt x="0" y="358775"/>
                </a:lnTo>
                <a:lnTo>
                  <a:pt x="5639" y="386703"/>
                </a:lnTo>
                <a:lnTo>
                  <a:pt x="21018" y="409511"/>
                </a:lnTo>
                <a:lnTo>
                  <a:pt x="43826" y="424890"/>
                </a:lnTo>
                <a:lnTo>
                  <a:pt x="71754" y="430529"/>
                </a:lnTo>
                <a:lnTo>
                  <a:pt x="3226434" y="430529"/>
                </a:lnTo>
                <a:lnTo>
                  <a:pt x="3254363" y="424890"/>
                </a:lnTo>
                <a:lnTo>
                  <a:pt x="3277171" y="409511"/>
                </a:lnTo>
                <a:lnTo>
                  <a:pt x="3292550" y="386703"/>
                </a:lnTo>
                <a:lnTo>
                  <a:pt x="3298189" y="358775"/>
                </a:lnTo>
                <a:lnTo>
                  <a:pt x="3298189" y="71754"/>
                </a:lnTo>
                <a:lnTo>
                  <a:pt x="3292550" y="43826"/>
                </a:lnTo>
                <a:lnTo>
                  <a:pt x="3277171" y="21018"/>
                </a:lnTo>
                <a:lnTo>
                  <a:pt x="3254363" y="5639"/>
                </a:lnTo>
                <a:lnTo>
                  <a:pt x="3226434" y="0"/>
                </a:lnTo>
                <a:close/>
              </a:path>
            </a:pathLst>
          </a:custGeom>
          <a:solidFill>
            <a:srgbClr val="1F38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9801225" y="1188465"/>
            <a:ext cx="93789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Pesangon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29100" y="1673860"/>
            <a:ext cx="3729990" cy="934719"/>
          </a:xfrm>
          <a:prstGeom prst="rect">
            <a:avLst/>
          </a:prstGeom>
          <a:solidFill>
            <a:srgbClr val="9DC3E6"/>
          </a:solidFill>
        </p:spPr>
        <p:txBody>
          <a:bodyPr vert="horz" wrap="square" lIns="0" tIns="88900" rIns="0" bIns="0" rtlCol="0">
            <a:spAutoFit/>
          </a:bodyPr>
          <a:lstStyle/>
          <a:p>
            <a:pPr marL="273685" indent="-182245">
              <a:lnSpc>
                <a:spcPct val="100000"/>
              </a:lnSpc>
              <a:spcBef>
                <a:spcPts val="700"/>
              </a:spcBef>
              <a:buFont typeface="Wingdings"/>
              <a:buChar char=""/>
              <a:tabLst>
                <a:tab pos="273685" algn="l"/>
              </a:tabLst>
            </a:pP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Liabilitas</a:t>
            </a:r>
            <a:r>
              <a:rPr sz="1600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diukur</a:t>
            </a:r>
            <a:r>
              <a:rPr sz="16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pada</a:t>
            </a:r>
            <a:r>
              <a:rPr sz="16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total</a:t>
            </a:r>
            <a:r>
              <a:rPr sz="16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neto:</a:t>
            </a:r>
            <a:endParaRPr sz="1600">
              <a:latin typeface="Calibri"/>
              <a:cs typeface="Calibri"/>
            </a:endParaRPr>
          </a:p>
          <a:p>
            <a:pPr marL="456565" lvl="1" indent="-182245">
              <a:lnSpc>
                <a:spcPct val="100000"/>
              </a:lnSpc>
              <a:buFont typeface="Wingdings"/>
              <a:buChar char=""/>
              <a:tabLst>
                <a:tab pos="456565" algn="l"/>
              </a:tabLst>
            </a:pP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Nilai</a:t>
            </a:r>
            <a:r>
              <a:rPr sz="16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kini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kewajiban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imbalan,</a:t>
            </a:r>
            <a:r>
              <a:rPr sz="16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dikurangi</a:t>
            </a:r>
            <a:endParaRPr sz="1600">
              <a:latin typeface="Calibri"/>
              <a:cs typeface="Calibri"/>
            </a:endParaRPr>
          </a:p>
          <a:p>
            <a:pPr marL="456565" lvl="1" indent="-182245">
              <a:lnSpc>
                <a:spcPct val="100000"/>
              </a:lnSpc>
              <a:buFont typeface="Wingdings"/>
              <a:buChar char=""/>
              <a:tabLst>
                <a:tab pos="456565" algn="l"/>
              </a:tabLst>
            </a:pP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Nilai</a:t>
            </a:r>
            <a:r>
              <a:rPr sz="16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wajar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aset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program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229600" y="1700529"/>
            <a:ext cx="3729990" cy="1386840"/>
          </a:xfrm>
          <a:custGeom>
            <a:avLst/>
            <a:gdLst/>
            <a:ahLst/>
            <a:cxnLst/>
            <a:rect l="l" t="t" r="r" b="b"/>
            <a:pathLst>
              <a:path w="3729990" h="1386839">
                <a:moveTo>
                  <a:pt x="3729990" y="0"/>
                </a:moveTo>
                <a:lnTo>
                  <a:pt x="0" y="0"/>
                </a:lnTo>
                <a:lnTo>
                  <a:pt x="0" y="1386839"/>
                </a:lnTo>
                <a:lnTo>
                  <a:pt x="3729990" y="1386839"/>
                </a:lnTo>
                <a:lnTo>
                  <a:pt x="3729990" y="0"/>
                </a:lnTo>
                <a:close/>
              </a:path>
            </a:pathLst>
          </a:custGeom>
          <a:solidFill>
            <a:srgbClr val="DAE2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308975" y="1759965"/>
            <a:ext cx="3534410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945" indent="-182245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194945" algn="l"/>
              </a:tabLst>
            </a:pP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Diakui</a:t>
            </a:r>
            <a:r>
              <a:rPr sz="16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sebagai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beban</a:t>
            </a:r>
            <a:r>
              <a:rPr sz="16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di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laba</a:t>
            </a:r>
            <a:r>
              <a:rPr sz="16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rugi</a:t>
            </a:r>
            <a:endParaRPr sz="1600">
              <a:latin typeface="Calibri"/>
              <a:cs typeface="Calibri"/>
            </a:endParaRPr>
          </a:p>
          <a:p>
            <a:pPr marL="194945" marR="5080" indent="-182880">
              <a:lnSpc>
                <a:spcPct val="100000"/>
              </a:lnSpc>
              <a:buFont typeface="Wingdings"/>
              <a:buChar char=""/>
              <a:tabLst>
                <a:tab pos="194945" algn="l"/>
              </a:tabLst>
            </a:pP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Ada</a:t>
            </a:r>
            <a:r>
              <a:rPr sz="16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komitmen</a:t>
            </a:r>
            <a:r>
              <a:rPr sz="16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entitas</a:t>
            </a:r>
            <a:r>
              <a:rPr sz="16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(ada</a:t>
            </a:r>
            <a:r>
              <a:rPr sz="16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rencana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formal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terperinci</a:t>
            </a:r>
            <a:r>
              <a:rPr sz="16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6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tidak</a:t>
            </a:r>
            <a:r>
              <a:rPr sz="16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mungkin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dibatalkan)</a:t>
            </a:r>
            <a:r>
              <a:rPr sz="16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untuk</a:t>
            </a:r>
            <a:r>
              <a:rPr sz="1600" spc="-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PHK</a:t>
            </a:r>
            <a:r>
              <a:rPr sz="16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atau</a:t>
            </a:r>
            <a:r>
              <a:rPr sz="16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memberikan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491855" y="2734881"/>
            <a:ext cx="826769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pesangon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89890" y="4525009"/>
            <a:ext cx="3582670" cy="419100"/>
          </a:xfrm>
          <a:custGeom>
            <a:avLst/>
            <a:gdLst/>
            <a:ahLst/>
            <a:cxnLst/>
            <a:rect l="l" t="t" r="r" b="b"/>
            <a:pathLst>
              <a:path w="3582670" h="419100">
                <a:moveTo>
                  <a:pt x="3512820" y="0"/>
                </a:moveTo>
                <a:lnTo>
                  <a:pt x="69850" y="0"/>
                </a:lnTo>
                <a:lnTo>
                  <a:pt x="42658" y="5484"/>
                </a:lnTo>
                <a:lnTo>
                  <a:pt x="20456" y="20447"/>
                </a:lnTo>
                <a:lnTo>
                  <a:pt x="5488" y="42648"/>
                </a:lnTo>
                <a:lnTo>
                  <a:pt x="0" y="69850"/>
                </a:lnTo>
                <a:lnTo>
                  <a:pt x="0" y="349250"/>
                </a:lnTo>
                <a:lnTo>
                  <a:pt x="5488" y="376451"/>
                </a:lnTo>
                <a:lnTo>
                  <a:pt x="20456" y="398653"/>
                </a:lnTo>
                <a:lnTo>
                  <a:pt x="42658" y="413615"/>
                </a:lnTo>
                <a:lnTo>
                  <a:pt x="69850" y="419100"/>
                </a:lnTo>
                <a:lnTo>
                  <a:pt x="3512820" y="419100"/>
                </a:lnTo>
                <a:lnTo>
                  <a:pt x="3540021" y="413615"/>
                </a:lnTo>
                <a:lnTo>
                  <a:pt x="3562223" y="398652"/>
                </a:lnTo>
                <a:lnTo>
                  <a:pt x="3577185" y="376451"/>
                </a:lnTo>
                <a:lnTo>
                  <a:pt x="3582670" y="349250"/>
                </a:lnTo>
                <a:lnTo>
                  <a:pt x="3582670" y="69850"/>
                </a:lnTo>
                <a:lnTo>
                  <a:pt x="3577185" y="42648"/>
                </a:lnTo>
                <a:lnTo>
                  <a:pt x="3562223" y="20446"/>
                </a:lnTo>
                <a:lnTo>
                  <a:pt x="3540021" y="5484"/>
                </a:lnTo>
                <a:lnTo>
                  <a:pt x="3512820" y="0"/>
                </a:lnTo>
                <a:close/>
              </a:path>
            </a:pathLst>
          </a:custGeom>
          <a:solidFill>
            <a:srgbClr val="2E54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253172" y="4570793"/>
            <a:ext cx="18554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Imbalan</a:t>
            </a:r>
            <a:r>
              <a:rPr sz="18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pascakerja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10565" y="2672714"/>
            <a:ext cx="11208385" cy="1785620"/>
          </a:xfrm>
          <a:custGeom>
            <a:avLst/>
            <a:gdLst/>
            <a:ahLst/>
            <a:cxnLst/>
            <a:rect l="l" t="t" r="r" b="b"/>
            <a:pathLst>
              <a:path w="11208385" h="1785620">
                <a:moveTo>
                  <a:pt x="0" y="1785620"/>
                </a:moveTo>
                <a:lnTo>
                  <a:pt x="3480435" y="1785620"/>
                </a:lnTo>
                <a:lnTo>
                  <a:pt x="3480435" y="288289"/>
                </a:lnTo>
                <a:lnTo>
                  <a:pt x="3483229" y="288289"/>
                </a:lnTo>
              </a:path>
              <a:path w="11208385" h="1785620">
                <a:moveTo>
                  <a:pt x="11208385" y="550290"/>
                </a:moveTo>
                <a:lnTo>
                  <a:pt x="7391145" y="550290"/>
                </a:lnTo>
                <a:lnTo>
                  <a:pt x="7391145" y="0"/>
                </a:lnTo>
                <a:lnTo>
                  <a:pt x="3573780" y="0"/>
                </a:lnTo>
              </a:path>
            </a:pathLst>
          </a:custGeom>
          <a:ln w="28575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79717" y="5020309"/>
            <a:ext cx="3733165" cy="17646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001F5F"/>
                </a:solidFill>
                <a:latin typeface="Calibri"/>
                <a:cs typeface="Calibri"/>
              </a:rPr>
              <a:t>Program</a:t>
            </a:r>
            <a:r>
              <a:rPr sz="1800" b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iuran</a:t>
            </a:r>
            <a:r>
              <a:rPr sz="1800" b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001F5F"/>
                </a:solidFill>
                <a:latin typeface="Calibri"/>
                <a:cs typeface="Calibri"/>
              </a:rPr>
              <a:t>pasti</a:t>
            </a:r>
            <a:endParaRPr sz="180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10"/>
              </a:spcBef>
              <a:buFont typeface="Wingdings"/>
              <a:buChar char=""/>
              <a:tabLst>
                <a:tab pos="194945" algn="l"/>
              </a:tabLst>
            </a:pP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Iuran</a:t>
            </a:r>
            <a:r>
              <a:rPr sz="1600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tetap</a:t>
            </a:r>
            <a:r>
              <a:rPr sz="1600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kepada</a:t>
            </a:r>
            <a:r>
              <a:rPr sz="1600" spc="-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entitas</a:t>
            </a:r>
            <a:r>
              <a:rPr sz="1600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terpisah</a:t>
            </a:r>
            <a:r>
              <a:rPr sz="1600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(dana)</a:t>
            </a:r>
            <a:endParaRPr sz="1600">
              <a:latin typeface="Calibri"/>
              <a:cs typeface="Calibri"/>
            </a:endParaRPr>
          </a:p>
          <a:p>
            <a:pPr marL="194945" marR="113030" indent="-182880">
              <a:lnSpc>
                <a:spcPct val="100000"/>
              </a:lnSpc>
              <a:buFont typeface="Wingdings"/>
              <a:buChar char=""/>
              <a:tabLst>
                <a:tab pos="194945" algn="l"/>
              </a:tabLst>
            </a:pP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Imbalan</a:t>
            </a:r>
            <a:r>
              <a:rPr sz="16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pascakerja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hanya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sebesar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iuran</a:t>
            </a:r>
            <a:r>
              <a:rPr sz="16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50" dirty="0">
                <a:solidFill>
                  <a:srgbClr val="001F5F"/>
                </a:solidFill>
                <a:latin typeface="Calibri"/>
                <a:cs typeface="Calibri"/>
              </a:rPr>
              <a:t>+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imbal</a:t>
            </a:r>
            <a:r>
              <a:rPr sz="16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hasil</a:t>
            </a:r>
            <a:r>
              <a:rPr sz="16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investasi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dari</a:t>
            </a:r>
            <a:r>
              <a:rPr sz="16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iuran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tersebut</a:t>
            </a:r>
            <a:endParaRPr sz="1600">
              <a:latin typeface="Calibri"/>
              <a:cs typeface="Calibri"/>
            </a:endParaRPr>
          </a:p>
          <a:p>
            <a:pPr marL="194945" marR="5080" indent="-182880">
              <a:lnSpc>
                <a:spcPct val="100000"/>
              </a:lnSpc>
              <a:buFont typeface="Wingdings"/>
              <a:buChar char=""/>
              <a:tabLst>
                <a:tab pos="194945" algn="l"/>
              </a:tabLst>
            </a:pP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Iuran</a:t>
            </a:r>
            <a:r>
              <a:rPr sz="16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terutang</a:t>
            </a:r>
            <a:r>
              <a:rPr sz="16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dicatat</a:t>
            </a:r>
            <a:r>
              <a:rPr sz="16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sebagai</a:t>
            </a:r>
            <a:r>
              <a:rPr sz="16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beban</a:t>
            </a:r>
            <a:r>
              <a:rPr sz="16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(aset,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jika</a:t>
            </a:r>
            <a:r>
              <a:rPr sz="16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diatur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dalam</a:t>
            </a:r>
            <a:r>
              <a:rPr sz="16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lain)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liabilitas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(setelah</a:t>
            </a:r>
            <a:r>
              <a:rPr sz="16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dikurangi</a:t>
            </a:r>
            <a:r>
              <a:rPr sz="16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jumlah</a:t>
            </a:r>
            <a:r>
              <a:rPr sz="1600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16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dibayar)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224401" y="2757804"/>
            <a:ext cx="3284220" cy="5454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001F5F"/>
                </a:solidFill>
                <a:latin typeface="Calibri"/>
                <a:cs typeface="Calibri"/>
              </a:rPr>
              <a:t>Program</a:t>
            </a:r>
            <a:r>
              <a:rPr sz="1800" b="1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1F5F"/>
                </a:solidFill>
                <a:latin typeface="Calibri"/>
                <a:cs typeface="Calibri"/>
              </a:rPr>
              <a:t>manfaat</a:t>
            </a:r>
            <a:r>
              <a:rPr sz="18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001F5F"/>
                </a:solidFill>
                <a:latin typeface="Calibri"/>
                <a:cs typeface="Calibri"/>
              </a:rPr>
              <a:t>pasti</a:t>
            </a:r>
            <a:endParaRPr sz="180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10"/>
              </a:spcBef>
              <a:buFont typeface="Wingdings"/>
              <a:buChar char=""/>
              <a:tabLst>
                <a:tab pos="194945" algn="l"/>
              </a:tabLst>
            </a:pP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Kewajiban</a:t>
            </a:r>
            <a:r>
              <a:rPr sz="16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entitas</a:t>
            </a:r>
            <a:r>
              <a:rPr sz="16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untuk</a:t>
            </a:r>
            <a:r>
              <a:rPr sz="16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memberikan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224401" y="3277615"/>
            <a:ext cx="3845560" cy="3441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945" marR="9398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imbalan</a:t>
            </a:r>
            <a:r>
              <a:rPr sz="16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pascakerja</a:t>
            </a:r>
            <a:r>
              <a:rPr sz="16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disepakati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dengan pekerja</a:t>
            </a:r>
            <a:endParaRPr sz="1600">
              <a:latin typeface="Calibri"/>
              <a:cs typeface="Calibri"/>
            </a:endParaRPr>
          </a:p>
          <a:p>
            <a:pPr marL="194945" marR="236220" indent="-182880">
              <a:lnSpc>
                <a:spcPct val="100000"/>
              </a:lnSpc>
              <a:buFont typeface="Wingdings"/>
              <a:buChar char=""/>
              <a:tabLst>
                <a:tab pos="194945" algn="l"/>
              </a:tabLst>
            </a:pP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Risiko</a:t>
            </a:r>
            <a:r>
              <a:rPr sz="16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aktuarial</a:t>
            </a:r>
            <a:r>
              <a:rPr sz="1600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risiko</a:t>
            </a:r>
            <a:r>
              <a:rPr sz="16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investasi</a:t>
            </a:r>
            <a:r>
              <a:rPr sz="16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secara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substansi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ada</a:t>
            </a:r>
            <a:r>
              <a:rPr sz="16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pada</a:t>
            </a:r>
            <a:r>
              <a:rPr sz="16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entitas</a:t>
            </a:r>
            <a:endParaRPr sz="1600">
              <a:latin typeface="Calibri"/>
              <a:cs typeface="Calibri"/>
            </a:endParaRPr>
          </a:p>
          <a:p>
            <a:pPr marL="194945" marR="5080" indent="-182880">
              <a:lnSpc>
                <a:spcPts val="1920"/>
              </a:lnSpc>
              <a:spcBef>
                <a:spcPts val="60"/>
              </a:spcBef>
              <a:buFont typeface="Wingdings"/>
              <a:buChar char=""/>
              <a:tabLst>
                <a:tab pos="194945" algn="l"/>
              </a:tabLst>
            </a:pP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Liabilitas</a:t>
            </a:r>
            <a:r>
              <a:rPr sz="16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imbalan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pasti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=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kewajiban</a:t>
            </a:r>
            <a:r>
              <a:rPr sz="16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program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imbalan</a:t>
            </a:r>
            <a:r>
              <a:rPr sz="16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pasti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dikurangi</a:t>
            </a:r>
            <a:r>
              <a:rPr sz="16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aset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program</a:t>
            </a:r>
            <a:endParaRPr sz="1600">
              <a:latin typeface="Calibri"/>
              <a:cs typeface="Calibri"/>
            </a:endParaRPr>
          </a:p>
          <a:p>
            <a:pPr marL="480695" lvl="1" indent="-285750">
              <a:lnSpc>
                <a:spcPts val="1625"/>
              </a:lnSpc>
              <a:buFont typeface="Wingdings"/>
              <a:buChar char=""/>
              <a:tabLst>
                <a:tab pos="480695" algn="l"/>
              </a:tabLst>
            </a:pPr>
            <a:r>
              <a:rPr sz="1400" spc="-25" dirty="0">
                <a:solidFill>
                  <a:srgbClr val="001F5F"/>
                </a:solidFill>
                <a:latin typeface="Calibri"/>
                <a:cs typeface="Calibri"/>
              </a:rPr>
              <a:t>Total</a:t>
            </a:r>
            <a:r>
              <a:rPr sz="14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1F5F"/>
                </a:solidFill>
                <a:latin typeface="Calibri"/>
                <a:cs typeface="Calibri"/>
              </a:rPr>
              <a:t>neto</a:t>
            </a:r>
            <a:r>
              <a:rPr sz="14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1F5F"/>
                </a:solidFill>
                <a:latin typeface="Calibri"/>
                <a:cs typeface="Calibri"/>
              </a:rPr>
              <a:t>nilai</a:t>
            </a:r>
            <a:r>
              <a:rPr sz="14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1F5F"/>
                </a:solidFill>
                <a:latin typeface="Calibri"/>
                <a:cs typeface="Calibri"/>
              </a:rPr>
              <a:t>kini</a:t>
            </a:r>
            <a:r>
              <a:rPr sz="14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Calibri"/>
                <a:cs typeface="Calibri"/>
              </a:rPr>
              <a:t>kewajiban</a:t>
            </a:r>
            <a:r>
              <a:rPr sz="14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1F5F"/>
                </a:solidFill>
                <a:latin typeface="Calibri"/>
                <a:cs typeface="Calibri"/>
              </a:rPr>
              <a:t>imbalan</a:t>
            </a:r>
            <a:r>
              <a:rPr sz="14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001F5F"/>
                </a:solidFill>
                <a:latin typeface="Calibri"/>
                <a:cs typeface="Calibri"/>
              </a:rPr>
              <a:t>pasti</a:t>
            </a:r>
            <a:endParaRPr sz="1400">
              <a:latin typeface="Calibri"/>
              <a:cs typeface="Calibri"/>
            </a:endParaRPr>
          </a:p>
          <a:p>
            <a:pPr marL="480695">
              <a:lnSpc>
                <a:spcPts val="1675"/>
              </a:lnSpc>
              <a:spcBef>
                <a:spcPts val="5"/>
              </a:spcBef>
            </a:pPr>
            <a:r>
              <a:rPr sz="1400" spc="-10" dirty="0">
                <a:solidFill>
                  <a:srgbClr val="001F5F"/>
                </a:solidFill>
                <a:latin typeface="Calibri"/>
                <a:cs typeface="Calibri"/>
              </a:rPr>
              <a:t>dikurangi</a:t>
            </a:r>
            <a:r>
              <a:rPr sz="14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1F5F"/>
                </a:solidFill>
                <a:latin typeface="Calibri"/>
                <a:cs typeface="Calibri"/>
              </a:rPr>
              <a:t>nilai</a:t>
            </a:r>
            <a:r>
              <a:rPr sz="14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1F5F"/>
                </a:solidFill>
                <a:latin typeface="Calibri"/>
                <a:cs typeface="Calibri"/>
              </a:rPr>
              <a:t>wajar</a:t>
            </a:r>
            <a:r>
              <a:rPr sz="14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1F5F"/>
                </a:solidFill>
                <a:latin typeface="Calibri"/>
                <a:cs typeface="Calibri"/>
              </a:rPr>
              <a:t>aset</a:t>
            </a:r>
            <a:r>
              <a:rPr sz="14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Calibri"/>
                <a:cs typeface="Calibri"/>
              </a:rPr>
              <a:t>program</a:t>
            </a:r>
            <a:endParaRPr sz="1400">
              <a:latin typeface="Calibri"/>
              <a:cs typeface="Calibri"/>
            </a:endParaRPr>
          </a:p>
          <a:p>
            <a:pPr marL="194945" indent="-182245">
              <a:lnSpc>
                <a:spcPts val="1914"/>
              </a:lnSpc>
              <a:buFont typeface="Wingdings"/>
              <a:buChar char=""/>
              <a:tabLst>
                <a:tab pos="194945" algn="l"/>
              </a:tabLst>
            </a:pP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Metode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penilaian</a:t>
            </a:r>
            <a:r>
              <a:rPr sz="1600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aktuarial</a:t>
            </a:r>
            <a:endParaRPr sz="1600">
              <a:latin typeface="Calibri"/>
              <a:cs typeface="Calibri"/>
            </a:endParaRPr>
          </a:p>
          <a:p>
            <a:pPr marL="377190" lvl="1" indent="-182245">
              <a:lnSpc>
                <a:spcPct val="100000"/>
              </a:lnSpc>
              <a:spcBef>
                <a:spcPts val="10"/>
              </a:spcBef>
              <a:buFont typeface="Wingdings"/>
              <a:buChar char=""/>
              <a:tabLst>
                <a:tab pos="377190" algn="l"/>
              </a:tabLst>
            </a:pPr>
            <a:r>
              <a:rPr sz="1400" dirty="0">
                <a:solidFill>
                  <a:srgbClr val="001F5F"/>
                </a:solidFill>
                <a:latin typeface="Calibri"/>
                <a:cs typeface="Calibri"/>
              </a:rPr>
              <a:t>Metode</a:t>
            </a:r>
            <a:r>
              <a:rPr sz="14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001F5F"/>
                </a:solidFill>
                <a:latin typeface="Calibri"/>
                <a:cs typeface="Calibri"/>
              </a:rPr>
              <a:t>projected</a:t>
            </a:r>
            <a:r>
              <a:rPr sz="1400" i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001F5F"/>
                </a:solidFill>
                <a:latin typeface="Calibri"/>
                <a:cs typeface="Calibri"/>
              </a:rPr>
              <a:t>unit</a:t>
            </a:r>
            <a:r>
              <a:rPr sz="1400" i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i="1" spc="-10" dirty="0">
                <a:solidFill>
                  <a:srgbClr val="001F5F"/>
                </a:solidFill>
                <a:latin typeface="Calibri"/>
                <a:cs typeface="Calibri"/>
              </a:rPr>
              <a:t>credit</a:t>
            </a:r>
            <a:endParaRPr sz="1400">
              <a:latin typeface="Calibri"/>
              <a:cs typeface="Calibri"/>
            </a:endParaRPr>
          </a:p>
          <a:p>
            <a:pPr marL="377190" lvl="1" indent="-182245">
              <a:lnSpc>
                <a:spcPct val="100000"/>
              </a:lnSpc>
              <a:buFont typeface="Wingdings"/>
              <a:buChar char=""/>
              <a:tabLst>
                <a:tab pos="377190" algn="l"/>
              </a:tabLst>
            </a:pPr>
            <a:r>
              <a:rPr sz="1400" dirty="0">
                <a:solidFill>
                  <a:srgbClr val="001F5F"/>
                </a:solidFill>
                <a:latin typeface="Calibri"/>
                <a:cs typeface="Calibri"/>
              </a:rPr>
              <a:t>Metode</a:t>
            </a:r>
            <a:r>
              <a:rPr sz="1400" spc="-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1F5F"/>
                </a:solidFill>
                <a:latin typeface="Calibri"/>
                <a:cs typeface="Calibri"/>
              </a:rPr>
              <a:t>dengan</a:t>
            </a:r>
            <a:r>
              <a:rPr sz="1400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Calibri"/>
                <a:cs typeface="Calibri"/>
              </a:rPr>
              <a:t>penyederhanaan</a:t>
            </a:r>
            <a:endParaRPr sz="1400">
              <a:latin typeface="Calibri"/>
              <a:cs typeface="Calibri"/>
            </a:endParaRPr>
          </a:p>
          <a:p>
            <a:pPr marL="377825" marR="497840" lvl="1" indent="-182880">
              <a:lnSpc>
                <a:spcPct val="100000"/>
              </a:lnSpc>
              <a:buFont typeface="Wingdings"/>
              <a:buChar char=""/>
              <a:tabLst>
                <a:tab pos="377825" algn="l"/>
              </a:tabLst>
            </a:pPr>
            <a:r>
              <a:rPr sz="1400" spc="-10" dirty="0">
                <a:solidFill>
                  <a:srgbClr val="001F5F"/>
                </a:solidFill>
                <a:latin typeface="Calibri"/>
                <a:cs typeface="Calibri"/>
              </a:rPr>
              <a:t>Memasukkan</a:t>
            </a:r>
            <a:r>
              <a:rPr sz="14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1F5F"/>
                </a:solidFill>
                <a:latin typeface="Calibri"/>
                <a:cs typeface="Calibri"/>
              </a:rPr>
              <a:t>imbalan</a:t>
            </a:r>
            <a:r>
              <a:rPr sz="14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001F5F"/>
                </a:solidFill>
                <a:latin typeface="Calibri"/>
                <a:cs typeface="Calibri"/>
              </a:rPr>
              <a:t>vesting</a:t>
            </a:r>
            <a:r>
              <a:rPr sz="1400" i="1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4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001F5F"/>
                </a:solidFill>
                <a:latin typeface="Calibri"/>
                <a:cs typeface="Calibri"/>
              </a:rPr>
              <a:t>belum </a:t>
            </a:r>
            <a:r>
              <a:rPr sz="1400" i="1" spc="-10" dirty="0">
                <a:solidFill>
                  <a:srgbClr val="001F5F"/>
                </a:solidFill>
                <a:latin typeface="Calibri"/>
                <a:cs typeface="Calibri"/>
              </a:rPr>
              <a:t>vesting</a:t>
            </a:r>
            <a:endParaRPr sz="1400">
              <a:latin typeface="Calibri"/>
              <a:cs typeface="Calibri"/>
            </a:endParaRPr>
          </a:p>
          <a:p>
            <a:pPr marL="377825" marR="525780" lvl="1" indent="-182880">
              <a:lnSpc>
                <a:spcPct val="100000"/>
              </a:lnSpc>
              <a:buFont typeface="Wingdings"/>
              <a:buChar char=""/>
              <a:tabLst>
                <a:tab pos="377825" algn="l"/>
              </a:tabLst>
            </a:pPr>
            <a:r>
              <a:rPr sz="1400" dirty="0">
                <a:solidFill>
                  <a:srgbClr val="001F5F"/>
                </a:solidFill>
                <a:latin typeface="Calibri"/>
                <a:cs typeface="Calibri"/>
              </a:rPr>
              <a:t>Tidak</a:t>
            </a:r>
            <a:r>
              <a:rPr sz="14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Calibri"/>
                <a:cs typeface="Calibri"/>
              </a:rPr>
              <a:t>disyaratkan</a:t>
            </a:r>
            <a:r>
              <a:rPr sz="14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Calibri"/>
                <a:cs typeface="Calibri"/>
              </a:rPr>
              <a:t>menggunakan</a:t>
            </a:r>
            <a:r>
              <a:rPr sz="14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Calibri"/>
                <a:cs typeface="Calibri"/>
              </a:rPr>
              <a:t>aktuaris independent</a:t>
            </a:r>
            <a:r>
              <a:rPr sz="14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1F5F"/>
                </a:solidFill>
                <a:latin typeface="Calibri"/>
                <a:cs typeface="Calibri"/>
              </a:rPr>
              <a:t>atau</a:t>
            </a:r>
            <a:r>
              <a:rPr sz="14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Calibri"/>
                <a:cs typeface="Calibri"/>
              </a:rPr>
              <a:t>dilakukan</a:t>
            </a:r>
            <a:r>
              <a:rPr sz="14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Calibri"/>
                <a:cs typeface="Calibri"/>
              </a:rPr>
              <a:t>tahunan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226170" y="3224148"/>
            <a:ext cx="3777615" cy="3258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945" marR="152400" indent="-182880" algn="just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194945" algn="l"/>
              </a:tabLst>
            </a:pP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Perubahan</a:t>
            </a:r>
            <a:r>
              <a:rPr sz="16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liabilitas</a:t>
            </a:r>
            <a:r>
              <a:rPr sz="16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imbalan</a:t>
            </a:r>
            <a:r>
              <a:rPr sz="16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pasti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karena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perubahan,</a:t>
            </a:r>
            <a:r>
              <a:rPr sz="16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kurtailmen</a:t>
            </a:r>
            <a:r>
              <a:rPr sz="16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atau</a:t>
            </a:r>
            <a:r>
              <a:rPr sz="16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penyelesaian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diakui</a:t>
            </a:r>
            <a:r>
              <a:rPr sz="16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di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laba</a:t>
            </a:r>
            <a:r>
              <a:rPr sz="16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rugi</a:t>
            </a:r>
            <a:endParaRPr sz="1600" dirty="0">
              <a:latin typeface="Calibri"/>
              <a:cs typeface="Calibri"/>
            </a:endParaRPr>
          </a:p>
          <a:p>
            <a:pPr marL="194945" marR="382270" indent="-182880">
              <a:lnSpc>
                <a:spcPct val="100000"/>
              </a:lnSpc>
              <a:buFont typeface="Wingdings"/>
              <a:buChar char=""/>
              <a:tabLst>
                <a:tab pos="194945" algn="l"/>
              </a:tabLst>
            </a:pP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Perubahan</a:t>
            </a:r>
            <a:r>
              <a:rPr sz="1600" spc="-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neto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liabilitas</a:t>
            </a:r>
            <a:r>
              <a:rPr sz="16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imbalan</a:t>
            </a:r>
            <a:r>
              <a:rPr sz="1600" spc="-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01F5F"/>
                </a:solidFill>
                <a:latin typeface="Calibri"/>
                <a:cs typeface="Calibri"/>
              </a:rPr>
              <a:t>pasti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(selain</a:t>
            </a:r>
            <a:r>
              <a:rPr sz="1600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imbalan</a:t>
            </a:r>
            <a:r>
              <a:rPr sz="1600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16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dibayar</a:t>
            </a:r>
            <a:r>
              <a:rPr sz="16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kepada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pekerja)</a:t>
            </a:r>
            <a:r>
              <a:rPr sz="16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dicatat</a:t>
            </a:r>
            <a:r>
              <a:rPr sz="16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sebagai</a:t>
            </a:r>
            <a:r>
              <a:rPr sz="1600" spc="-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biaya</a:t>
            </a:r>
            <a:r>
              <a:rPr sz="1600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program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imbalan</a:t>
            </a:r>
            <a:r>
              <a:rPr sz="16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pasti</a:t>
            </a:r>
            <a:endParaRPr sz="1600" dirty="0">
              <a:latin typeface="Calibri"/>
              <a:cs typeface="Calibri"/>
            </a:endParaRPr>
          </a:p>
          <a:p>
            <a:pPr marL="377190" lvl="1" indent="-182245">
              <a:lnSpc>
                <a:spcPct val="100000"/>
              </a:lnSpc>
              <a:spcBef>
                <a:spcPts val="10"/>
              </a:spcBef>
              <a:buFont typeface="Wingdings"/>
              <a:buChar char=""/>
              <a:tabLst>
                <a:tab pos="377190" algn="l"/>
              </a:tabLst>
            </a:pPr>
            <a:r>
              <a:rPr sz="1400" dirty="0">
                <a:solidFill>
                  <a:srgbClr val="001F5F"/>
                </a:solidFill>
                <a:latin typeface="Calibri"/>
                <a:cs typeface="Calibri"/>
              </a:rPr>
              <a:t>Beban</a:t>
            </a:r>
            <a:r>
              <a:rPr sz="14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1F5F"/>
                </a:solidFill>
                <a:latin typeface="Calibri"/>
                <a:cs typeface="Calibri"/>
              </a:rPr>
              <a:t>dalam</a:t>
            </a:r>
            <a:r>
              <a:rPr sz="14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1F5F"/>
                </a:solidFill>
                <a:latin typeface="Calibri"/>
                <a:cs typeface="Calibri"/>
              </a:rPr>
              <a:t>laba</a:t>
            </a:r>
            <a:r>
              <a:rPr sz="14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001F5F"/>
                </a:solidFill>
                <a:latin typeface="Calibri"/>
                <a:cs typeface="Calibri"/>
              </a:rPr>
              <a:t>rugi</a:t>
            </a:r>
            <a:endParaRPr sz="1400" dirty="0">
              <a:latin typeface="Calibri"/>
              <a:cs typeface="Calibri"/>
            </a:endParaRPr>
          </a:p>
          <a:p>
            <a:pPr marL="377190" lvl="1" indent="-182245">
              <a:lnSpc>
                <a:spcPct val="100000"/>
              </a:lnSpc>
              <a:buFont typeface="Wingdings"/>
              <a:buChar char=""/>
              <a:tabLst>
                <a:tab pos="377190" algn="l"/>
              </a:tabLst>
            </a:pPr>
            <a:r>
              <a:rPr sz="1400" dirty="0">
                <a:solidFill>
                  <a:srgbClr val="001F5F"/>
                </a:solidFill>
                <a:latin typeface="Calibri"/>
                <a:cs typeface="Calibri"/>
              </a:rPr>
              <a:t>Sebagian</a:t>
            </a:r>
            <a:r>
              <a:rPr sz="14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1F5F"/>
                </a:solidFill>
                <a:latin typeface="Calibri"/>
                <a:cs typeface="Calibri"/>
              </a:rPr>
              <a:t>dalam</a:t>
            </a:r>
            <a:r>
              <a:rPr sz="14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Calibri"/>
                <a:cs typeface="Calibri"/>
              </a:rPr>
              <a:t>penghasilan</a:t>
            </a:r>
            <a:r>
              <a:rPr sz="14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Calibri"/>
                <a:cs typeface="Calibri"/>
              </a:rPr>
              <a:t>komprehensif</a:t>
            </a:r>
            <a:r>
              <a:rPr sz="14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001F5F"/>
                </a:solidFill>
                <a:latin typeface="Calibri"/>
                <a:cs typeface="Calibri"/>
              </a:rPr>
              <a:t>lain</a:t>
            </a:r>
            <a:endParaRPr sz="1400" dirty="0">
              <a:latin typeface="Calibri"/>
              <a:cs typeface="Calibri"/>
            </a:endParaRPr>
          </a:p>
          <a:p>
            <a:pPr marL="377190" lvl="1" indent="-182245">
              <a:lnSpc>
                <a:spcPts val="1675"/>
              </a:lnSpc>
              <a:buFont typeface="Wingdings"/>
              <a:buChar char=""/>
              <a:tabLst>
                <a:tab pos="377190" algn="l"/>
              </a:tabLst>
            </a:pPr>
            <a:r>
              <a:rPr sz="1400" dirty="0">
                <a:solidFill>
                  <a:srgbClr val="001F5F"/>
                </a:solidFill>
                <a:latin typeface="Calibri"/>
                <a:cs typeface="Calibri"/>
              </a:rPr>
              <a:t>Bagian</a:t>
            </a:r>
            <a:r>
              <a:rPr sz="1400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Calibri"/>
                <a:cs typeface="Calibri"/>
              </a:rPr>
              <a:t>perolehan</a:t>
            </a:r>
            <a:r>
              <a:rPr sz="1400" spc="-20" dirty="0">
                <a:solidFill>
                  <a:srgbClr val="001F5F"/>
                </a:solidFill>
                <a:latin typeface="Calibri"/>
                <a:cs typeface="Calibri"/>
              </a:rPr>
              <a:t> aset</a:t>
            </a:r>
            <a:endParaRPr sz="1400" dirty="0">
              <a:latin typeface="Calibri"/>
              <a:cs typeface="Calibri"/>
            </a:endParaRPr>
          </a:p>
          <a:p>
            <a:pPr marL="182245" marR="181610" indent="-182245" algn="r">
              <a:lnSpc>
                <a:spcPts val="1914"/>
              </a:lnSpc>
              <a:buFont typeface="Wingdings"/>
              <a:buChar char=""/>
              <a:tabLst>
                <a:tab pos="182245" algn="l"/>
              </a:tabLst>
            </a:pP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Penggantian</a:t>
            </a:r>
            <a:r>
              <a:rPr sz="16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pengeluaran</a:t>
            </a:r>
            <a:r>
              <a:rPr sz="16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oleh</a:t>
            </a:r>
            <a:r>
              <a:rPr sz="16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pihak</a:t>
            </a:r>
            <a:r>
              <a:rPr sz="16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lain:</a:t>
            </a:r>
            <a:endParaRPr sz="1600" dirty="0">
              <a:latin typeface="Calibri"/>
              <a:cs typeface="Calibri"/>
            </a:endParaRPr>
          </a:p>
          <a:p>
            <a:pPr marL="182245" marR="149225" lvl="1" indent="-182245" algn="r">
              <a:lnSpc>
                <a:spcPct val="100000"/>
              </a:lnSpc>
              <a:spcBef>
                <a:spcPts val="10"/>
              </a:spcBef>
              <a:buFont typeface="Wingdings"/>
              <a:buChar char=""/>
              <a:tabLst>
                <a:tab pos="182245" algn="l"/>
              </a:tabLst>
            </a:pPr>
            <a:r>
              <a:rPr sz="1400" dirty="0">
                <a:solidFill>
                  <a:srgbClr val="001F5F"/>
                </a:solidFill>
                <a:latin typeface="Calibri"/>
                <a:cs typeface="Calibri"/>
              </a:rPr>
              <a:t>diakui</a:t>
            </a:r>
            <a:r>
              <a:rPr sz="14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1F5F"/>
                </a:solidFill>
                <a:latin typeface="Calibri"/>
                <a:cs typeface="Calibri"/>
              </a:rPr>
              <a:t>sebagai</a:t>
            </a:r>
            <a:r>
              <a:rPr sz="14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1F5F"/>
                </a:solidFill>
                <a:latin typeface="Calibri"/>
                <a:cs typeface="Calibri"/>
              </a:rPr>
              <a:t>aset</a:t>
            </a:r>
            <a:r>
              <a:rPr sz="14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1F5F"/>
                </a:solidFill>
                <a:latin typeface="Calibri"/>
                <a:cs typeface="Calibri"/>
              </a:rPr>
              <a:t>terpisah</a:t>
            </a:r>
            <a:r>
              <a:rPr sz="14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4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Calibri"/>
                <a:cs typeface="Calibri"/>
              </a:rPr>
              <a:t>dicatat</a:t>
            </a:r>
            <a:r>
              <a:rPr sz="14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001F5F"/>
                </a:solidFill>
                <a:latin typeface="Calibri"/>
                <a:cs typeface="Calibri"/>
              </a:rPr>
              <a:t>pada</a:t>
            </a:r>
            <a:endParaRPr sz="1400" dirty="0">
              <a:latin typeface="Calibri"/>
              <a:cs typeface="Calibri"/>
            </a:endParaRPr>
          </a:p>
          <a:p>
            <a:pPr marL="377825">
              <a:lnSpc>
                <a:spcPct val="100000"/>
              </a:lnSpc>
            </a:pPr>
            <a:r>
              <a:rPr sz="1400" dirty="0">
                <a:solidFill>
                  <a:srgbClr val="001F5F"/>
                </a:solidFill>
                <a:latin typeface="Calibri"/>
                <a:cs typeface="Calibri"/>
              </a:rPr>
              <a:t>nilai</a:t>
            </a:r>
            <a:r>
              <a:rPr sz="14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Calibri"/>
                <a:cs typeface="Calibri"/>
              </a:rPr>
              <a:t>wajar</a:t>
            </a:r>
            <a:endParaRPr sz="1400" dirty="0">
              <a:latin typeface="Calibri"/>
              <a:cs typeface="Calibri"/>
            </a:endParaRPr>
          </a:p>
          <a:p>
            <a:pPr marL="377190" lvl="1" indent="-182245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377190" algn="l"/>
              </a:tabLst>
            </a:pPr>
            <a:r>
              <a:rPr sz="1400" dirty="0">
                <a:solidFill>
                  <a:srgbClr val="001F5F"/>
                </a:solidFill>
                <a:latin typeface="Calibri"/>
                <a:cs typeface="Calibri"/>
              </a:rPr>
              <a:t>Beban</a:t>
            </a:r>
            <a:r>
              <a:rPr sz="14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Calibri"/>
                <a:cs typeface="Calibri"/>
              </a:rPr>
              <a:t>disajikan</a:t>
            </a:r>
            <a:r>
              <a:rPr sz="14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1F5F"/>
                </a:solidFill>
                <a:latin typeface="Calibri"/>
                <a:cs typeface="Calibri"/>
              </a:rPr>
              <a:t>neto</a:t>
            </a:r>
            <a:r>
              <a:rPr sz="14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Calibri"/>
                <a:cs typeface="Calibri"/>
              </a:rPr>
              <a:t>dikurangi</a:t>
            </a:r>
            <a:r>
              <a:rPr sz="14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1F5F"/>
                </a:solidFill>
                <a:latin typeface="Calibri"/>
                <a:cs typeface="Calibri"/>
              </a:rPr>
              <a:t>penggantian</a:t>
            </a:r>
            <a:endParaRPr sz="1400" dirty="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9644" y="1012895"/>
            <a:ext cx="8863330" cy="4348480"/>
            <a:chOff x="9644" y="1012895"/>
            <a:chExt cx="8863330" cy="4348480"/>
          </a:xfrm>
        </p:grpSpPr>
        <p:sp>
          <p:nvSpPr>
            <p:cNvPr id="24" name="object 24"/>
            <p:cNvSpPr/>
            <p:nvPr/>
          </p:nvSpPr>
          <p:spPr>
            <a:xfrm>
              <a:off x="9639" y="1012900"/>
              <a:ext cx="4462780" cy="4003675"/>
            </a:xfrm>
            <a:custGeom>
              <a:avLst/>
              <a:gdLst/>
              <a:ahLst/>
              <a:cxnLst/>
              <a:rect l="l" t="t" r="r" b="b"/>
              <a:pathLst>
                <a:path w="4462780" h="4003675">
                  <a:moveTo>
                    <a:pt x="606171" y="3722014"/>
                  </a:moveTo>
                  <a:lnTo>
                    <a:pt x="602513" y="3676497"/>
                  </a:lnTo>
                  <a:lnTo>
                    <a:pt x="591858" y="3633076"/>
                  </a:lnTo>
                  <a:lnTo>
                    <a:pt x="576186" y="3595941"/>
                  </a:lnTo>
                  <a:lnTo>
                    <a:pt x="576072" y="3595687"/>
                  </a:lnTo>
                  <a:lnTo>
                    <a:pt x="574814" y="3592703"/>
                  </a:lnTo>
                  <a:lnTo>
                    <a:pt x="551954" y="3555822"/>
                  </a:lnTo>
                  <a:lnTo>
                    <a:pt x="523849" y="3523030"/>
                  </a:lnTo>
                  <a:lnTo>
                    <a:pt x="491070" y="3494900"/>
                  </a:lnTo>
                  <a:lnTo>
                    <a:pt x="454228" y="3472015"/>
                  </a:lnTo>
                  <a:lnTo>
                    <a:pt x="413867" y="3454933"/>
                  </a:lnTo>
                  <a:lnTo>
                    <a:pt x="405206" y="3452799"/>
                  </a:lnTo>
                  <a:lnTo>
                    <a:pt x="405206" y="3848227"/>
                  </a:lnTo>
                  <a:lnTo>
                    <a:pt x="244284" y="3848227"/>
                  </a:lnTo>
                  <a:lnTo>
                    <a:pt x="244284" y="3824605"/>
                  </a:lnTo>
                  <a:lnTo>
                    <a:pt x="244551" y="3817213"/>
                  </a:lnTo>
                  <a:lnTo>
                    <a:pt x="260146" y="3777450"/>
                  </a:lnTo>
                  <a:lnTo>
                    <a:pt x="293001" y="3747185"/>
                  </a:lnTo>
                  <a:lnTo>
                    <a:pt x="319659" y="3729850"/>
                  </a:lnTo>
                  <a:lnTo>
                    <a:pt x="325501" y="3725849"/>
                  </a:lnTo>
                  <a:lnTo>
                    <a:pt x="354304" y="3696627"/>
                  </a:lnTo>
                  <a:lnTo>
                    <a:pt x="360210" y="3673792"/>
                  </a:lnTo>
                  <a:lnTo>
                    <a:pt x="360172" y="3662654"/>
                  </a:lnTo>
                  <a:lnTo>
                    <a:pt x="359346" y="3657498"/>
                  </a:lnTo>
                  <a:lnTo>
                    <a:pt x="359003" y="3656482"/>
                  </a:lnTo>
                  <a:lnTo>
                    <a:pt x="357708" y="3652583"/>
                  </a:lnTo>
                  <a:lnTo>
                    <a:pt x="327367" y="3627450"/>
                  </a:lnTo>
                  <a:lnTo>
                    <a:pt x="320802" y="3627450"/>
                  </a:lnTo>
                  <a:lnTo>
                    <a:pt x="279323" y="3639782"/>
                  </a:lnTo>
                  <a:lnTo>
                    <a:pt x="257568" y="3656482"/>
                  </a:lnTo>
                  <a:lnTo>
                    <a:pt x="257568" y="3618103"/>
                  </a:lnTo>
                  <a:lnTo>
                    <a:pt x="296557" y="3598545"/>
                  </a:lnTo>
                  <a:lnTo>
                    <a:pt x="324510" y="3595687"/>
                  </a:lnTo>
                  <a:lnTo>
                    <a:pt x="332130" y="3595941"/>
                  </a:lnTo>
                  <a:lnTo>
                    <a:pt x="372605" y="3608971"/>
                  </a:lnTo>
                  <a:lnTo>
                    <a:pt x="397052" y="3641153"/>
                  </a:lnTo>
                  <a:lnTo>
                    <a:pt x="400316" y="3663111"/>
                  </a:lnTo>
                  <a:lnTo>
                    <a:pt x="400177" y="3669817"/>
                  </a:lnTo>
                  <a:lnTo>
                    <a:pt x="387172" y="3712514"/>
                  </a:lnTo>
                  <a:lnTo>
                    <a:pt x="355396" y="3744328"/>
                  </a:lnTo>
                  <a:lnTo>
                    <a:pt x="334746" y="3758095"/>
                  </a:lnTo>
                  <a:lnTo>
                    <a:pt x="328663" y="3762044"/>
                  </a:lnTo>
                  <a:lnTo>
                    <a:pt x="295541" y="3787813"/>
                  </a:lnTo>
                  <a:lnTo>
                    <a:pt x="285280" y="3809009"/>
                  </a:lnTo>
                  <a:lnTo>
                    <a:pt x="285343" y="3814762"/>
                  </a:lnTo>
                  <a:lnTo>
                    <a:pt x="405168" y="3814762"/>
                  </a:lnTo>
                  <a:lnTo>
                    <a:pt x="405206" y="3848227"/>
                  </a:lnTo>
                  <a:lnTo>
                    <a:pt x="405206" y="3452799"/>
                  </a:lnTo>
                  <a:lnTo>
                    <a:pt x="370586" y="3444265"/>
                  </a:lnTo>
                  <a:lnTo>
                    <a:pt x="324954" y="3440569"/>
                  </a:lnTo>
                  <a:lnTo>
                    <a:pt x="324739" y="3440569"/>
                  </a:lnTo>
                  <a:lnTo>
                    <a:pt x="279031" y="3444265"/>
                  </a:lnTo>
                  <a:lnTo>
                    <a:pt x="235724" y="3454933"/>
                  </a:lnTo>
                  <a:lnTo>
                    <a:pt x="195364" y="3472015"/>
                  </a:lnTo>
                  <a:lnTo>
                    <a:pt x="158496" y="3494900"/>
                  </a:lnTo>
                  <a:lnTo>
                    <a:pt x="125704" y="3523030"/>
                  </a:lnTo>
                  <a:lnTo>
                    <a:pt x="97586" y="3555822"/>
                  </a:lnTo>
                  <a:lnTo>
                    <a:pt x="74714" y="3592703"/>
                  </a:lnTo>
                  <a:lnTo>
                    <a:pt x="57772" y="3632784"/>
                  </a:lnTo>
                  <a:lnTo>
                    <a:pt x="47625" y="3673792"/>
                  </a:lnTo>
                  <a:lnTo>
                    <a:pt x="43345" y="3721595"/>
                  </a:lnTo>
                  <a:lnTo>
                    <a:pt x="43307" y="3722014"/>
                  </a:lnTo>
                  <a:lnTo>
                    <a:pt x="46850" y="3765842"/>
                  </a:lnTo>
                  <a:lnTo>
                    <a:pt x="46901" y="3766515"/>
                  </a:lnTo>
                  <a:lnTo>
                    <a:pt x="46990" y="3767671"/>
                  </a:lnTo>
                  <a:lnTo>
                    <a:pt x="57658" y="3810978"/>
                  </a:lnTo>
                  <a:lnTo>
                    <a:pt x="74726" y="3851364"/>
                  </a:lnTo>
                  <a:lnTo>
                    <a:pt x="97612" y="3888244"/>
                  </a:lnTo>
                  <a:lnTo>
                    <a:pt x="125742" y="3921036"/>
                  </a:lnTo>
                  <a:lnTo>
                    <a:pt x="158534" y="3949166"/>
                  </a:lnTo>
                  <a:lnTo>
                    <a:pt x="195402" y="3972064"/>
                  </a:lnTo>
                  <a:lnTo>
                    <a:pt x="235788" y="3989120"/>
                  </a:lnTo>
                  <a:lnTo>
                    <a:pt x="279095" y="3999788"/>
                  </a:lnTo>
                  <a:lnTo>
                    <a:pt x="324739" y="4003471"/>
                  </a:lnTo>
                  <a:lnTo>
                    <a:pt x="370395" y="3999788"/>
                  </a:lnTo>
                  <a:lnTo>
                    <a:pt x="413689" y="3989120"/>
                  </a:lnTo>
                  <a:lnTo>
                    <a:pt x="454075" y="3972064"/>
                  </a:lnTo>
                  <a:lnTo>
                    <a:pt x="490943" y="3949166"/>
                  </a:lnTo>
                  <a:lnTo>
                    <a:pt x="523748" y="3921036"/>
                  </a:lnTo>
                  <a:lnTo>
                    <a:pt x="551865" y="3888244"/>
                  </a:lnTo>
                  <a:lnTo>
                    <a:pt x="574763" y="3851364"/>
                  </a:lnTo>
                  <a:lnTo>
                    <a:pt x="576084" y="3848227"/>
                  </a:lnTo>
                  <a:lnTo>
                    <a:pt x="591820" y="3810978"/>
                  </a:lnTo>
                  <a:lnTo>
                    <a:pt x="602488" y="3767671"/>
                  </a:lnTo>
                  <a:lnTo>
                    <a:pt x="606171" y="3722014"/>
                  </a:lnTo>
                  <a:close/>
                </a:path>
                <a:path w="4462780" h="4003675">
                  <a:moveTo>
                    <a:pt x="616661" y="416306"/>
                  </a:moveTo>
                  <a:lnTo>
                    <a:pt x="613333" y="370738"/>
                  </a:lnTo>
                  <a:lnTo>
                    <a:pt x="603643" y="327253"/>
                  </a:lnTo>
                  <a:lnTo>
                    <a:pt x="588060" y="286321"/>
                  </a:lnTo>
                  <a:lnTo>
                    <a:pt x="579158" y="270268"/>
                  </a:lnTo>
                  <a:lnTo>
                    <a:pt x="567067" y="248424"/>
                  </a:lnTo>
                  <a:lnTo>
                    <a:pt x="541134" y="214033"/>
                  </a:lnTo>
                  <a:lnTo>
                    <a:pt x="510743" y="183616"/>
                  </a:lnTo>
                  <a:lnTo>
                    <a:pt x="476364" y="157657"/>
                  </a:lnTo>
                  <a:lnTo>
                    <a:pt x="438492" y="136639"/>
                  </a:lnTo>
                  <a:lnTo>
                    <a:pt x="397573" y="121031"/>
                  </a:lnTo>
                  <a:lnTo>
                    <a:pt x="354114" y="111302"/>
                  </a:lnTo>
                  <a:lnTo>
                    <a:pt x="342150" y="110426"/>
                  </a:lnTo>
                  <a:lnTo>
                    <a:pt x="342150" y="270268"/>
                  </a:lnTo>
                  <a:lnTo>
                    <a:pt x="342150" y="547192"/>
                  </a:lnTo>
                  <a:lnTo>
                    <a:pt x="295249" y="547192"/>
                  </a:lnTo>
                  <a:lnTo>
                    <a:pt x="295249" y="348246"/>
                  </a:lnTo>
                  <a:lnTo>
                    <a:pt x="295249" y="323176"/>
                  </a:lnTo>
                  <a:lnTo>
                    <a:pt x="258762" y="341566"/>
                  </a:lnTo>
                  <a:lnTo>
                    <a:pt x="234861" y="348246"/>
                  </a:lnTo>
                  <a:lnTo>
                    <a:pt x="234861" y="310781"/>
                  </a:lnTo>
                  <a:lnTo>
                    <a:pt x="239356" y="309524"/>
                  </a:lnTo>
                  <a:lnTo>
                    <a:pt x="243446" y="308267"/>
                  </a:lnTo>
                  <a:lnTo>
                    <a:pt x="258051" y="303225"/>
                  </a:lnTo>
                  <a:lnTo>
                    <a:pt x="265239" y="300316"/>
                  </a:lnTo>
                  <a:lnTo>
                    <a:pt x="272427" y="297243"/>
                  </a:lnTo>
                  <a:lnTo>
                    <a:pt x="279615" y="294335"/>
                  </a:lnTo>
                  <a:lnTo>
                    <a:pt x="293484" y="287147"/>
                  </a:lnTo>
                  <a:lnTo>
                    <a:pt x="296951" y="285254"/>
                  </a:lnTo>
                  <a:lnTo>
                    <a:pt x="300367" y="283260"/>
                  </a:lnTo>
                  <a:lnTo>
                    <a:pt x="304165" y="281292"/>
                  </a:lnTo>
                  <a:lnTo>
                    <a:pt x="307886" y="279120"/>
                  </a:lnTo>
                  <a:lnTo>
                    <a:pt x="315214" y="274408"/>
                  </a:lnTo>
                  <a:lnTo>
                    <a:pt x="318947" y="272237"/>
                  </a:lnTo>
                  <a:lnTo>
                    <a:pt x="322745" y="270268"/>
                  </a:lnTo>
                  <a:lnTo>
                    <a:pt x="342150" y="270268"/>
                  </a:lnTo>
                  <a:lnTo>
                    <a:pt x="342150" y="110426"/>
                  </a:lnTo>
                  <a:lnTo>
                    <a:pt x="308571" y="107950"/>
                  </a:lnTo>
                  <a:lnTo>
                    <a:pt x="308330" y="107950"/>
                  </a:lnTo>
                  <a:lnTo>
                    <a:pt x="262699" y="111302"/>
                  </a:lnTo>
                  <a:lnTo>
                    <a:pt x="219214" y="121031"/>
                  </a:lnTo>
                  <a:lnTo>
                    <a:pt x="178295" y="136639"/>
                  </a:lnTo>
                  <a:lnTo>
                    <a:pt x="140398" y="157657"/>
                  </a:lnTo>
                  <a:lnTo>
                    <a:pt x="106006" y="183616"/>
                  </a:lnTo>
                  <a:lnTo>
                    <a:pt x="75603" y="214033"/>
                  </a:lnTo>
                  <a:lnTo>
                    <a:pt x="49657" y="248424"/>
                  </a:lnTo>
                  <a:lnTo>
                    <a:pt x="28651" y="286321"/>
                  </a:lnTo>
                  <a:lnTo>
                    <a:pt x="13055" y="327253"/>
                  </a:lnTo>
                  <a:lnTo>
                    <a:pt x="3340" y="370738"/>
                  </a:lnTo>
                  <a:lnTo>
                    <a:pt x="0" y="416306"/>
                  </a:lnTo>
                  <a:lnTo>
                    <a:pt x="3340" y="461873"/>
                  </a:lnTo>
                  <a:lnTo>
                    <a:pt x="13055" y="505358"/>
                  </a:lnTo>
                  <a:lnTo>
                    <a:pt x="28651" y="546303"/>
                  </a:lnTo>
                  <a:lnTo>
                    <a:pt x="49669" y="584200"/>
                  </a:lnTo>
                  <a:lnTo>
                    <a:pt x="75628" y="618604"/>
                  </a:lnTo>
                  <a:lnTo>
                    <a:pt x="106045" y="649020"/>
                  </a:lnTo>
                  <a:lnTo>
                    <a:pt x="140436" y="674979"/>
                  </a:lnTo>
                  <a:lnTo>
                    <a:pt x="178346" y="695998"/>
                  </a:lnTo>
                  <a:lnTo>
                    <a:pt x="219278" y="711606"/>
                  </a:lnTo>
                  <a:lnTo>
                    <a:pt x="262763" y="721321"/>
                  </a:lnTo>
                  <a:lnTo>
                    <a:pt x="308330" y="724662"/>
                  </a:lnTo>
                  <a:lnTo>
                    <a:pt x="353885" y="721321"/>
                  </a:lnTo>
                  <a:lnTo>
                    <a:pt x="397370" y="711606"/>
                  </a:lnTo>
                  <a:lnTo>
                    <a:pt x="438315" y="695998"/>
                  </a:lnTo>
                  <a:lnTo>
                    <a:pt x="476211" y="674979"/>
                  </a:lnTo>
                  <a:lnTo>
                    <a:pt x="510616" y="649020"/>
                  </a:lnTo>
                  <a:lnTo>
                    <a:pt x="541032" y="618604"/>
                  </a:lnTo>
                  <a:lnTo>
                    <a:pt x="566978" y="584200"/>
                  </a:lnTo>
                  <a:lnTo>
                    <a:pt x="587502" y="547192"/>
                  </a:lnTo>
                  <a:lnTo>
                    <a:pt x="587997" y="546303"/>
                  </a:lnTo>
                  <a:lnTo>
                    <a:pt x="603605" y="505358"/>
                  </a:lnTo>
                  <a:lnTo>
                    <a:pt x="613308" y="461873"/>
                  </a:lnTo>
                  <a:lnTo>
                    <a:pt x="616661" y="416306"/>
                  </a:lnTo>
                  <a:close/>
                </a:path>
                <a:path w="4462780" h="4003675">
                  <a:moveTo>
                    <a:pt x="4462221" y="308368"/>
                  </a:moveTo>
                  <a:lnTo>
                    <a:pt x="4458894" y="262788"/>
                  </a:lnTo>
                  <a:lnTo>
                    <a:pt x="4449203" y="219316"/>
                  </a:lnTo>
                  <a:lnTo>
                    <a:pt x="4433621" y="178396"/>
                  </a:lnTo>
                  <a:lnTo>
                    <a:pt x="4412627" y="140487"/>
                  </a:lnTo>
                  <a:lnTo>
                    <a:pt x="4386694" y="106095"/>
                  </a:lnTo>
                  <a:lnTo>
                    <a:pt x="4356303" y="75679"/>
                  </a:lnTo>
                  <a:lnTo>
                    <a:pt x="4321924" y="49720"/>
                  </a:lnTo>
                  <a:lnTo>
                    <a:pt x="4284053" y="28702"/>
                  </a:lnTo>
                  <a:lnTo>
                    <a:pt x="4243984" y="13411"/>
                  </a:lnTo>
                  <a:lnTo>
                    <a:pt x="4243984" y="367131"/>
                  </a:lnTo>
                  <a:lnTo>
                    <a:pt x="4243578" y="376250"/>
                  </a:lnTo>
                  <a:lnTo>
                    <a:pt x="4225366" y="416128"/>
                  </a:lnTo>
                  <a:lnTo>
                    <a:pt x="4187520" y="440245"/>
                  </a:lnTo>
                  <a:lnTo>
                    <a:pt x="4147274" y="448056"/>
                  </a:lnTo>
                  <a:lnTo>
                    <a:pt x="4144988" y="448056"/>
                  </a:lnTo>
                  <a:lnTo>
                    <a:pt x="4137990" y="448259"/>
                  </a:lnTo>
                  <a:lnTo>
                    <a:pt x="4096753" y="444614"/>
                  </a:lnTo>
                  <a:lnTo>
                    <a:pt x="4088803" y="442988"/>
                  </a:lnTo>
                  <a:lnTo>
                    <a:pt x="4088650" y="442988"/>
                  </a:lnTo>
                  <a:lnTo>
                    <a:pt x="4080002" y="440486"/>
                  </a:lnTo>
                  <a:lnTo>
                    <a:pt x="4071937" y="437413"/>
                  </a:lnTo>
                  <a:lnTo>
                    <a:pt x="4064139" y="433692"/>
                  </a:lnTo>
                  <a:lnTo>
                    <a:pt x="4064139" y="392150"/>
                  </a:lnTo>
                  <a:lnTo>
                    <a:pt x="4072496" y="397446"/>
                  </a:lnTo>
                  <a:lnTo>
                    <a:pt x="4081272" y="401967"/>
                  </a:lnTo>
                  <a:lnTo>
                    <a:pt x="4119422" y="412597"/>
                  </a:lnTo>
                  <a:lnTo>
                    <a:pt x="4139336" y="413994"/>
                  </a:lnTo>
                  <a:lnTo>
                    <a:pt x="4145356" y="413994"/>
                  </a:lnTo>
                  <a:lnTo>
                    <a:pt x="4152176" y="413321"/>
                  </a:lnTo>
                  <a:lnTo>
                    <a:pt x="4158488" y="412102"/>
                  </a:lnTo>
                  <a:lnTo>
                    <a:pt x="4165028" y="410921"/>
                  </a:lnTo>
                  <a:lnTo>
                    <a:pt x="4171531" y="408597"/>
                  </a:lnTo>
                  <a:lnTo>
                    <a:pt x="4183215" y="401967"/>
                  </a:lnTo>
                  <a:lnTo>
                    <a:pt x="4188333" y="397230"/>
                  </a:lnTo>
                  <a:lnTo>
                    <a:pt x="4191698" y="392150"/>
                  </a:lnTo>
                  <a:lnTo>
                    <a:pt x="4192054" y="391617"/>
                  </a:lnTo>
                  <a:lnTo>
                    <a:pt x="4196042" y="385203"/>
                  </a:lnTo>
                  <a:lnTo>
                    <a:pt x="4198137" y="377482"/>
                  </a:lnTo>
                  <a:lnTo>
                    <a:pt x="4197832" y="369785"/>
                  </a:lnTo>
                  <a:lnTo>
                    <a:pt x="4198074" y="361911"/>
                  </a:lnTo>
                  <a:lnTo>
                    <a:pt x="4169753" y="328079"/>
                  </a:lnTo>
                  <a:lnTo>
                    <a:pt x="4132072" y="321119"/>
                  </a:lnTo>
                  <a:lnTo>
                    <a:pt x="4124782" y="320992"/>
                  </a:lnTo>
                  <a:lnTo>
                    <a:pt x="4099725" y="320992"/>
                  </a:lnTo>
                  <a:lnTo>
                    <a:pt x="4099725" y="286486"/>
                  </a:lnTo>
                  <a:lnTo>
                    <a:pt x="4128249" y="286486"/>
                  </a:lnTo>
                  <a:lnTo>
                    <a:pt x="4136390" y="285927"/>
                  </a:lnTo>
                  <a:lnTo>
                    <a:pt x="4174934" y="272567"/>
                  </a:lnTo>
                  <a:lnTo>
                    <a:pt x="4187571" y="248208"/>
                  </a:lnTo>
                  <a:lnTo>
                    <a:pt x="4187342" y="240919"/>
                  </a:lnTo>
                  <a:lnTo>
                    <a:pt x="4187609" y="234302"/>
                  </a:lnTo>
                  <a:lnTo>
                    <a:pt x="4161853" y="205562"/>
                  </a:lnTo>
                  <a:lnTo>
                    <a:pt x="4146194" y="202920"/>
                  </a:lnTo>
                  <a:lnTo>
                    <a:pt x="4140377" y="202920"/>
                  </a:lnTo>
                  <a:lnTo>
                    <a:pt x="4099128" y="210413"/>
                  </a:lnTo>
                  <a:lnTo>
                    <a:pt x="4075696" y="222313"/>
                  </a:lnTo>
                  <a:lnTo>
                    <a:pt x="4075696" y="184073"/>
                  </a:lnTo>
                  <a:lnTo>
                    <a:pt x="4116755" y="170624"/>
                  </a:lnTo>
                  <a:lnTo>
                    <a:pt x="4125874" y="169392"/>
                  </a:lnTo>
                  <a:lnTo>
                    <a:pt x="4125671" y="169392"/>
                  </a:lnTo>
                  <a:lnTo>
                    <a:pt x="4135094" y="168668"/>
                  </a:lnTo>
                  <a:lnTo>
                    <a:pt x="4134218" y="168668"/>
                  </a:lnTo>
                  <a:lnTo>
                    <a:pt x="4144784" y="168427"/>
                  </a:lnTo>
                  <a:lnTo>
                    <a:pt x="4185335" y="174447"/>
                  </a:lnTo>
                  <a:lnTo>
                    <a:pt x="4222000" y="198869"/>
                  </a:lnTo>
                  <a:lnTo>
                    <a:pt x="4233443" y="234302"/>
                  </a:lnTo>
                  <a:lnTo>
                    <a:pt x="4232783" y="246214"/>
                  </a:lnTo>
                  <a:lnTo>
                    <a:pt x="4208830" y="286727"/>
                  </a:lnTo>
                  <a:lnTo>
                    <a:pt x="4175493" y="301866"/>
                  </a:lnTo>
                  <a:lnTo>
                    <a:pt x="4182072" y="302793"/>
                  </a:lnTo>
                  <a:lnTo>
                    <a:pt x="4218025" y="317893"/>
                  </a:lnTo>
                  <a:lnTo>
                    <a:pt x="4242536" y="353936"/>
                  </a:lnTo>
                  <a:lnTo>
                    <a:pt x="4243984" y="367131"/>
                  </a:lnTo>
                  <a:lnTo>
                    <a:pt x="4243984" y="13411"/>
                  </a:lnTo>
                  <a:lnTo>
                    <a:pt x="4243133" y="13081"/>
                  </a:lnTo>
                  <a:lnTo>
                    <a:pt x="4199674" y="3365"/>
                  </a:lnTo>
                  <a:lnTo>
                    <a:pt x="4154132" y="0"/>
                  </a:lnTo>
                  <a:lnTo>
                    <a:pt x="4153890" y="0"/>
                  </a:lnTo>
                  <a:lnTo>
                    <a:pt x="4108246" y="3365"/>
                  </a:lnTo>
                  <a:lnTo>
                    <a:pt x="4064762" y="13081"/>
                  </a:lnTo>
                  <a:lnTo>
                    <a:pt x="4023830" y="28702"/>
                  </a:lnTo>
                  <a:lnTo>
                    <a:pt x="3985933" y="49720"/>
                  </a:lnTo>
                  <a:lnTo>
                    <a:pt x="3951541" y="75679"/>
                  </a:lnTo>
                  <a:lnTo>
                    <a:pt x="3921137" y="106095"/>
                  </a:lnTo>
                  <a:lnTo>
                    <a:pt x="3895204" y="140487"/>
                  </a:lnTo>
                  <a:lnTo>
                    <a:pt x="3874185" y="178384"/>
                  </a:lnTo>
                  <a:lnTo>
                    <a:pt x="3858704" y="219011"/>
                  </a:lnTo>
                  <a:lnTo>
                    <a:pt x="3848887" y="262788"/>
                  </a:lnTo>
                  <a:lnTo>
                    <a:pt x="3845547" y="308368"/>
                  </a:lnTo>
                  <a:lnTo>
                    <a:pt x="3848887" y="353936"/>
                  </a:lnTo>
                  <a:lnTo>
                    <a:pt x="3858552" y="397230"/>
                  </a:lnTo>
                  <a:lnTo>
                    <a:pt x="3874198" y="438365"/>
                  </a:lnTo>
                  <a:lnTo>
                    <a:pt x="3895217" y="476275"/>
                  </a:lnTo>
                  <a:lnTo>
                    <a:pt x="3921175" y="510679"/>
                  </a:lnTo>
                  <a:lnTo>
                    <a:pt x="3951592" y="541096"/>
                  </a:lnTo>
                  <a:lnTo>
                    <a:pt x="3985996" y="567055"/>
                  </a:lnTo>
                  <a:lnTo>
                    <a:pt x="4023906" y="588073"/>
                  </a:lnTo>
                  <a:lnTo>
                    <a:pt x="4064838" y="603669"/>
                  </a:lnTo>
                  <a:lnTo>
                    <a:pt x="4108335" y="613384"/>
                  </a:lnTo>
                  <a:lnTo>
                    <a:pt x="4153865" y="616724"/>
                  </a:lnTo>
                  <a:lnTo>
                    <a:pt x="4199432" y="613384"/>
                  </a:lnTo>
                  <a:lnTo>
                    <a:pt x="4242917" y="603669"/>
                  </a:lnTo>
                  <a:lnTo>
                    <a:pt x="4283862" y="588073"/>
                  </a:lnTo>
                  <a:lnTo>
                    <a:pt x="4321759" y="567055"/>
                  </a:lnTo>
                  <a:lnTo>
                    <a:pt x="4356163" y="541096"/>
                  </a:lnTo>
                  <a:lnTo>
                    <a:pt x="4386580" y="510679"/>
                  </a:lnTo>
                  <a:lnTo>
                    <a:pt x="4412539" y="476275"/>
                  </a:lnTo>
                  <a:lnTo>
                    <a:pt x="4428071" y="448259"/>
                  </a:lnTo>
                  <a:lnTo>
                    <a:pt x="4433557" y="438365"/>
                  </a:lnTo>
                  <a:lnTo>
                    <a:pt x="4449153" y="397446"/>
                  </a:lnTo>
                  <a:lnTo>
                    <a:pt x="4458817" y="354203"/>
                  </a:lnTo>
                  <a:lnTo>
                    <a:pt x="4458868" y="353936"/>
                  </a:lnTo>
                  <a:lnTo>
                    <a:pt x="4462221" y="308368"/>
                  </a:lnTo>
                  <a:close/>
                </a:path>
              </a:pathLst>
            </a:custGeom>
            <a:solidFill>
              <a:srgbClr val="CC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93671" y="1307105"/>
              <a:ext cx="80867" cy="118233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8255738" y="1084153"/>
              <a:ext cx="617220" cy="617855"/>
            </a:xfrm>
            <a:custGeom>
              <a:avLst/>
              <a:gdLst/>
              <a:ahLst/>
              <a:cxnLst/>
              <a:rect l="l" t="t" r="r" b="b"/>
              <a:pathLst>
                <a:path w="617220" h="617855">
                  <a:moveTo>
                    <a:pt x="308611" y="0"/>
                  </a:moveTo>
                  <a:lnTo>
                    <a:pt x="308343" y="0"/>
                  </a:lnTo>
                  <a:lnTo>
                    <a:pt x="262502" y="3368"/>
                  </a:lnTo>
                  <a:lnTo>
                    <a:pt x="262688" y="3368"/>
                  </a:lnTo>
                  <a:lnTo>
                    <a:pt x="219194" y="13112"/>
                  </a:lnTo>
                  <a:lnTo>
                    <a:pt x="178265" y="28754"/>
                  </a:lnTo>
                  <a:lnTo>
                    <a:pt x="140371" y="49815"/>
                  </a:lnTo>
                  <a:lnTo>
                    <a:pt x="105986" y="75818"/>
                  </a:lnTo>
                  <a:lnTo>
                    <a:pt x="75585" y="106285"/>
                  </a:lnTo>
                  <a:lnTo>
                    <a:pt x="49644" y="140738"/>
                  </a:lnTo>
                  <a:lnTo>
                    <a:pt x="28640" y="178700"/>
                  </a:lnTo>
                  <a:lnTo>
                    <a:pt x="13047" y="219693"/>
                  </a:lnTo>
                  <a:lnTo>
                    <a:pt x="3341" y="263239"/>
                  </a:lnTo>
                  <a:lnTo>
                    <a:pt x="0" y="308868"/>
                  </a:lnTo>
                  <a:lnTo>
                    <a:pt x="3343" y="354510"/>
                  </a:lnTo>
                  <a:lnTo>
                    <a:pt x="13055" y="398072"/>
                  </a:lnTo>
                  <a:lnTo>
                    <a:pt x="28659" y="439077"/>
                  </a:lnTo>
                  <a:lnTo>
                    <a:pt x="49677" y="477046"/>
                  </a:lnTo>
                  <a:lnTo>
                    <a:pt x="75633" y="511503"/>
                  </a:lnTo>
                  <a:lnTo>
                    <a:pt x="106049" y="541970"/>
                  </a:lnTo>
                  <a:lnTo>
                    <a:pt x="140450" y="567968"/>
                  </a:lnTo>
                  <a:lnTo>
                    <a:pt x="178357" y="589020"/>
                  </a:lnTo>
                  <a:lnTo>
                    <a:pt x="219295" y="604648"/>
                  </a:lnTo>
                  <a:lnTo>
                    <a:pt x="262794" y="614374"/>
                  </a:lnTo>
                  <a:lnTo>
                    <a:pt x="308328" y="617721"/>
                  </a:lnTo>
                  <a:lnTo>
                    <a:pt x="353892" y="614374"/>
                  </a:lnTo>
                  <a:lnTo>
                    <a:pt x="397380" y="604648"/>
                  </a:lnTo>
                  <a:lnTo>
                    <a:pt x="438316" y="589020"/>
                  </a:lnTo>
                  <a:lnTo>
                    <a:pt x="476222" y="567968"/>
                  </a:lnTo>
                  <a:lnTo>
                    <a:pt x="510621" y="541970"/>
                  </a:lnTo>
                  <a:lnTo>
                    <a:pt x="541037" y="511504"/>
                  </a:lnTo>
                  <a:lnTo>
                    <a:pt x="566992" y="477047"/>
                  </a:lnTo>
                  <a:lnTo>
                    <a:pt x="588010" y="439077"/>
                  </a:lnTo>
                  <a:lnTo>
                    <a:pt x="588260" y="438422"/>
                  </a:lnTo>
                  <a:lnTo>
                    <a:pt x="318800" y="438422"/>
                  </a:lnTo>
                  <a:lnTo>
                    <a:pt x="318800" y="380367"/>
                  </a:lnTo>
                  <a:lnTo>
                    <a:pt x="191836" y="380366"/>
                  </a:lnTo>
                  <a:lnTo>
                    <a:pt x="191836" y="343381"/>
                  </a:lnTo>
                  <a:lnTo>
                    <a:pt x="201219" y="332987"/>
                  </a:lnTo>
                  <a:lnTo>
                    <a:pt x="210503" y="322321"/>
                  </a:lnTo>
                  <a:lnTo>
                    <a:pt x="237663" y="288794"/>
                  </a:lnTo>
                  <a:lnTo>
                    <a:pt x="262734" y="254139"/>
                  </a:lnTo>
                  <a:lnTo>
                    <a:pt x="285306" y="219258"/>
                  </a:lnTo>
                  <a:lnTo>
                    <a:pt x="305102" y="184983"/>
                  </a:lnTo>
                  <a:lnTo>
                    <a:pt x="316373" y="163009"/>
                  </a:lnTo>
                  <a:lnTo>
                    <a:pt x="579408" y="163009"/>
                  </a:lnTo>
                  <a:lnTo>
                    <a:pt x="541165" y="106285"/>
                  </a:lnTo>
                  <a:lnTo>
                    <a:pt x="510776" y="75818"/>
                  </a:lnTo>
                  <a:lnTo>
                    <a:pt x="476405" y="49815"/>
                  </a:lnTo>
                  <a:lnTo>
                    <a:pt x="438526" y="28754"/>
                  </a:lnTo>
                  <a:lnTo>
                    <a:pt x="397616" y="13113"/>
                  </a:lnTo>
                  <a:lnTo>
                    <a:pt x="354152" y="3368"/>
                  </a:lnTo>
                  <a:lnTo>
                    <a:pt x="308611" y="0"/>
                  </a:lnTo>
                  <a:close/>
                </a:path>
                <a:path w="617220" h="617855">
                  <a:moveTo>
                    <a:pt x="579408" y="163009"/>
                  </a:moveTo>
                  <a:lnTo>
                    <a:pt x="365432" y="163009"/>
                  </a:lnTo>
                  <a:lnTo>
                    <a:pt x="365432" y="341218"/>
                  </a:lnTo>
                  <a:lnTo>
                    <a:pt x="402363" y="341218"/>
                  </a:lnTo>
                  <a:lnTo>
                    <a:pt x="402363" y="380367"/>
                  </a:lnTo>
                  <a:lnTo>
                    <a:pt x="365432" y="380367"/>
                  </a:lnTo>
                  <a:lnTo>
                    <a:pt x="365432" y="438422"/>
                  </a:lnTo>
                  <a:lnTo>
                    <a:pt x="588260" y="438422"/>
                  </a:lnTo>
                  <a:lnTo>
                    <a:pt x="603615" y="398072"/>
                  </a:lnTo>
                  <a:lnTo>
                    <a:pt x="613328" y="354510"/>
                  </a:lnTo>
                  <a:lnTo>
                    <a:pt x="616673" y="308868"/>
                  </a:lnTo>
                  <a:lnTo>
                    <a:pt x="613351" y="263239"/>
                  </a:lnTo>
                  <a:lnTo>
                    <a:pt x="603662" y="219693"/>
                  </a:lnTo>
                  <a:lnTo>
                    <a:pt x="588084" y="178700"/>
                  </a:lnTo>
                  <a:lnTo>
                    <a:pt x="579408" y="163009"/>
                  </a:lnTo>
                  <a:close/>
                </a:path>
              </a:pathLst>
            </a:custGeom>
            <a:solidFill>
              <a:srgbClr val="CC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228684" y="2751721"/>
              <a:ext cx="4686935" cy="2609850"/>
            </a:xfrm>
            <a:custGeom>
              <a:avLst/>
              <a:gdLst/>
              <a:ahLst/>
              <a:cxnLst/>
              <a:rect l="l" t="t" r="r" b="b"/>
              <a:pathLst>
                <a:path w="4686934" h="2609850">
                  <a:moveTo>
                    <a:pt x="417029" y="2399093"/>
                  </a:moveTo>
                  <a:lnTo>
                    <a:pt x="411734" y="2352916"/>
                  </a:lnTo>
                  <a:lnTo>
                    <a:pt x="396062" y="2308987"/>
                  </a:lnTo>
                  <a:lnTo>
                    <a:pt x="393052" y="2304250"/>
                  </a:lnTo>
                  <a:lnTo>
                    <a:pt x="371449" y="2270239"/>
                  </a:lnTo>
                  <a:lnTo>
                    <a:pt x="339166" y="2237917"/>
                  </a:lnTo>
                  <a:lnTo>
                    <a:pt x="300443" y="2213267"/>
                  </a:lnTo>
                  <a:lnTo>
                    <a:pt x="276720" y="2204783"/>
                  </a:lnTo>
                  <a:lnTo>
                    <a:pt x="276720" y="2432685"/>
                  </a:lnTo>
                  <a:lnTo>
                    <a:pt x="276491" y="2438425"/>
                  </a:lnTo>
                  <a:lnTo>
                    <a:pt x="253085" y="2476589"/>
                  </a:lnTo>
                  <a:lnTo>
                    <a:pt x="214236" y="2489720"/>
                  </a:lnTo>
                  <a:lnTo>
                    <a:pt x="199720" y="2490546"/>
                  </a:lnTo>
                  <a:lnTo>
                    <a:pt x="185610" y="2490076"/>
                  </a:lnTo>
                  <a:lnTo>
                    <a:pt x="173672" y="2488666"/>
                  </a:lnTo>
                  <a:lnTo>
                    <a:pt x="173545" y="2488666"/>
                  </a:lnTo>
                  <a:lnTo>
                    <a:pt x="163080" y="2486241"/>
                  </a:lnTo>
                  <a:lnTo>
                    <a:pt x="154914" y="2482989"/>
                  </a:lnTo>
                  <a:lnTo>
                    <a:pt x="154660" y="2482989"/>
                  </a:lnTo>
                  <a:lnTo>
                    <a:pt x="154660" y="2455341"/>
                  </a:lnTo>
                  <a:lnTo>
                    <a:pt x="165379" y="2460472"/>
                  </a:lnTo>
                  <a:lnTo>
                    <a:pt x="176618" y="2464219"/>
                  </a:lnTo>
                  <a:lnTo>
                    <a:pt x="188226" y="2466530"/>
                  </a:lnTo>
                  <a:lnTo>
                    <a:pt x="200761" y="2467445"/>
                  </a:lnTo>
                  <a:lnTo>
                    <a:pt x="206235" y="2467445"/>
                  </a:lnTo>
                  <a:lnTo>
                    <a:pt x="242646" y="2447290"/>
                  </a:lnTo>
                  <a:lnTo>
                    <a:pt x="246037" y="2427427"/>
                  </a:lnTo>
                  <a:lnTo>
                    <a:pt x="244614" y="2422245"/>
                  </a:lnTo>
                  <a:lnTo>
                    <a:pt x="213995" y="2401671"/>
                  </a:lnTo>
                  <a:lnTo>
                    <a:pt x="208572" y="2400604"/>
                  </a:lnTo>
                  <a:lnTo>
                    <a:pt x="203466" y="2400122"/>
                  </a:lnTo>
                  <a:lnTo>
                    <a:pt x="190106" y="2400122"/>
                  </a:lnTo>
                  <a:lnTo>
                    <a:pt x="182549" y="2400439"/>
                  </a:lnTo>
                  <a:lnTo>
                    <a:pt x="161607" y="2401671"/>
                  </a:lnTo>
                  <a:lnTo>
                    <a:pt x="170713" y="2304250"/>
                  </a:lnTo>
                  <a:lnTo>
                    <a:pt x="266877" y="2304250"/>
                  </a:lnTo>
                  <a:lnTo>
                    <a:pt x="266877" y="2328697"/>
                  </a:lnTo>
                  <a:lnTo>
                    <a:pt x="197891" y="2328697"/>
                  </a:lnTo>
                  <a:lnTo>
                    <a:pt x="193154" y="2376868"/>
                  </a:lnTo>
                  <a:lnTo>
                    <a:pt x="215201" y="2376868"/>
                  </a:lnTo>
                  <a:lnTo>
                    <a:pt x="217500" y="2377059"/>
                  </a:lnTo>
                  <a:lnTo>
                    <a:pt x="254647" y="2388920"/>
                  </a:lnTo>
                  <a:lnTo>
                    <a:pt x="276529" y="2424811"/>
                  </a:lnTo>
                  <a:lnTo>
                    <a:pt x="276720" y="2432685"/>
                  </a:lnTo>
                  <a:lnTo>
                    <a:pt x="276720" y="2204783"/>
                  </a:lnTo>
                  <a:lnTo>
                    <a:pt x="256540" y="2197557"/>
                  </a:lnTo>
                  <a:lnTo>
                    <a:pt x="208711" y="2192020"/>
                  </a:lnTo>
                  <a:lnTo>
                    <a:pt x="208508" y="2192020"/>
                  </a:lnTo>
                  <a:lnTo>
                    <a:pt x="160604" y="2197557"/>
                  </a:lnTo>
                  <a:lnTo>
                    <a:pt x="116674" y="2213267"/>
                  </a:lnTo>
                  <a:lnTo>
                    <a:pt x="77939" y="2237917"/>
                  </a:lnTo>
                  <a:lnTo>
                    <a:pt x="45631" y="2270239"/>
                  </a:lnTo>
                  <a:lnTo>
                    <a:pt x="21005" y="2308987"/>
                  </a:lnTo>
                  <a:lnTo>
                    <a:pt x="5321" y="2352916"/>
                  </a:lnTo>
                  <a:lnTo>
                    <a:pt x="0" y="2399093"/>
                  </a:lnTo>
                  <a:lnTo>
                    <a:pt x="50" y="2402890"/>
                  </a:lnTo>
                  <a:lnTo>
                    <a:pt x="5321" y="2448610"/>
                  </a:lnTo>
                  <a:lnTo>
                    <a:pt x="21018" y="2492540"/>
                  </a:lnTo>
                  <a:lnTo>
                    <a:pt x="45656" y="2531287"/>
                  </a:lnTo>
                  <a:lnTo>
                    <a:pt x="77978" y="2563622"/>
                  </a:lnTo>
                  <a:lnTo>
                    <a:pt x="116725" y="2588260"/>
                  </a:lnTo>
                  <a:lnTo>
                    <a:pt x="160655" y="2603957"/>
                  </a:lnTo>
                  <a:lnTo>
                    <a:pt x="208508" y="2609469"/>
                  </a:lnTo>
                  <a:lnTo>
                    <a:pt x="256362" y="2603957"/>
                  </a:lnTo>
                  <a:lnTo>
                    <a:pt x="300291" y="2588260"/>
                  </a:lnTo>
                  <a:lnTo>
                    <a:pt x="339051" y="2563622"/>
                  </a:lnTo>
                  <a:lnTo>
                    <a:pt x="371373" y="2531287"/>
                  </a:lnTo>
                  <a:lnTo>
                    <a:pt x="396011" y="2492540"/>
                  </a:lnTo>
                  <a:lnTo>
                    <a:pt x="396722" y="2490546"/>
                  </a:lnTo>
                  <a:lnTo>
                    <a:pt x="411708" y="2448610"/>
                  </a:lnTo>
                  <a:lnTo>
                    <a:pt x="416979" y="2402890"/>
                  </a:lnTo>
                  <a:lnTo>
                    <a:pt x="417029" y="2399093"/>
                  </a:lnTo>
                  <a:close/>
                </a:path>
                <a:path w="4686934" h="2609850">
                  <a:moveTo>
                    <a:pt x="4686770" y="207073"/>
                  </a:moveTo>
                  <a:lnTo>
                    <a:pt x="4681474" y="160896"/>
                  </a:lnTo>
                  <a:lnTo>
                    <a:pt x="4665802" y="116967"/>
                  </a:lnTo>
                  <a:lnTo>
                    <a:pt x="4662792" y="112229"/>
                  </a:lnTo>
                  <a:lnTo>
                    <a:pt x="4641189" y="78219"/>
                  </a:lnTo>
                  <a:lnTo>
                    <a:pt x="4608906" y="45897"/>
                  </a:lnTo>
                  <a:lnTo>
                    <a:pt x="4570184" y="21259"/>
                  </a:lnTo>
                  <a:lnTo>
                    <a:pt x="4546460" y="12776"/>
                  </a:lnTo>
                  <a:lnTo>
                    <a:pt x="4546460" y="240665"/>
                  </a:lnTo>
                  <a:lnTo>
                    <a:pt x="4546231" y="246405"/>
                  </a:lnTo>
                  <a:lnTo>
                    <a:pt x="4522825" y="284568"/>
                  </a:lnTo>
                  <a:lnTo>
                    <a:pt x="4483976" y="297700"/>
                  </a:lnTo>
                  <a:lnTo>
                    <a:pt x="4469460" y="298526"/>
                  </a:lnTo>
                  <a:lnTo>
                    <a:pt x="4455350" y="298056"/>
                  </a:lnTo>
                  <a:lnTo>
                    <a:pt x="4443412" y="296646"/>
                  </a:lnTo>
                  <a:lnTo>
                    <a:pt x="4443285" y="296646"/>
                  </a:lnTo>
                  <a:lnTo>
                    <a:pt x="4432820" y="294220"/>
                  </a:lnTo>
                  <a:lnTo>
                    <a:pt x="4424654" y="290969"/>
                  </a:lnTo>
                  <a:lnTo>
                    <a:pt x="4424400" y="290969"/>
                  </a:lnTo>
                  <a:lnTo>
                    <a:pt x="4424400" y="263321"/>
                  </a:lnTo>
                  <a:lnTo>
                    <a:pt x="4435119" y="268452"/>
                  </a:lnTo>
                  <a:lnTo>
                    <a:pt x="4446359" y="272199"/>
                  </a:lnTo>
                  <a:lnTo>
                    <a:pt x="4457966" y="274510"/>
                  </a:lnTo>
                  <a:lnTo>
                    <a:pt x="4470501" y="275424"/>
                  </a:lnTo>
                  <a:lnTo>
                    <a:pt x="4475975" y="275424"/>
                  </a:lnTo>
                  <a:lnTo>
                    <a:pt x="4512386" y="255270"/>
                  </a:lnTo>
                  <a:lnTo>
                    <a:pt x="4515777" y="235407"/>
                  </a:lnTo>
                  <a:lnTo>
                    <a:pt x="4514354" y="230225"/>
                  </a:lnTo>
                  <a:lnTo>
                    <a:pt x="4483735" y="209651"/>
                  </a:lnTo>
                  <a:lnTo>
                    <a:pt x="4478312" y="208584"/>
                  </a:lnTo>
                  <a:lnTo>
                    <a:pt x="4473206" y="208102"/>
                  </a:lnTo>
                  <a:lnTo>
                    <a:pt x="4459846" y="208102"/>
                  </a:lnTo>
                  <a:lnTo>
                    <a:pt x="4452290" y="208419"/>
                  </a:lnTo>
                  <a:lnTo>
                    <a:pt x="4431347" y="209651"/>
                  </a:lnTo>
                  <a:lnTo>
                    <a:pt x="4440453" y="112229"/>
                  </a:lnTo>
                  <a:lnTo>
                    <a:pt x="4536618" y="112229"/>
                  </a:lnTo>
                  <a:lnTo>
                    <a:pt x="4536618" y="136677"/>
                  </a:lnTo>
                  <a:lnTo>
                    <a:pt x="4467631" y="136677"/>
                  </a:lnTo>
                  <a:lnTo>
                    <a:pt x="4462894" y="184848"/>
                  </a:lnTo>
                  <a:lnTo>
                    <a:pt x="4484941" y="184848"/>
                  </a:lnTo>
                  <a:lnTo>
                    <a:pt x="4487240" y="185039"/>
                  </a:lnTo>
                  <a:lnTo>
                    <a:pt x="4524375" y="196900"/>
                  </a:lnTo>
                  <a:lnTo>
                    <a:pt x="4546270" y="232791"/>
                  </a:lnTo>
                  <a:lnTo>
                    <a:pt x="4546460" y="240665"/>
                  </a:lnTo>
                  <a:lnTo>
                    <a:pt x="4546460" y="12776"/>
                  </a:lnTo>
                  <a:lnTo>
                    <a:pt x="4526280" y="5537"/>
                  </a:lnTo>
                  <a:lnTo>
                    <a:pt x="4478452" y="0"/>
                  </a:lnTo>
                  <a:lnTo>
                    <a:pt x="4478248" y="0"/>
                  </a:lnTo>
                  <a:lnTo>
                    <a:pt x="4430344" y="5537"/>
                  </a:lnTo>
                  <a:lnTo>
                    <a:pt x="4386415" y="21247"/>
                  </a:lnTo>
                  <a:lnTo>
                    <a:pt x="4347680" y="45897"/>
                  </a:lnTo>
                  <a:lnTo>
                    <a:pt x="4315371" y="78219"/>
                  </a:lnTo>
                  <a:lnTo>
                    <a:pt x="4290746" y="116967"/>
                  </a:lnTo>
                  <a:lnTo>
                    <a:pt x="4275061" y="160896"/>
                  </a:lnTo>
                  <a:lnTo>
                    <a:pt x="4269740" y="207073"/>
                  </a:lnTo>
                  <a:lnTo>
                    <a:pt x="4269791" y="210870"/>
                  </a:lnTo>
                  <a:lnTo>
                    <a:pt x="4275061" y="256590"/>
                  </a:lnTo>
                  <a:lnTo>
                    <a:pt x="4290758" y="300520"/>
                  </a:lnTo>
                  <a:lnTo>
                    <a:pt x="4315396" y="339267"/>
                  </a:lnTo>
                  <a:lnTo>
                    <a:pt x="4347718" y="371602"/>
                  </a:lnTo>
                  <a:lnTo>
                    <a:pt x="4386465" y="396240"/>
                  </a:lnTo>
                  <a:lnTo>
                    <a:pt x="4430395" y="411937"/>
                  </a:lnTo>
                  <a:lnTo>
                    <a:pt x="4478248" y="417449"/>
                  </a:lnTo>
                  <a:lnTo>
                    <a:pt x="4526102" y="411937"/>
                  </a:lnTo>
                  <a:lnTo>
                    <a:pt x="4570031" y="396240"/>
                  </a:lnTo>
                  <a:lnTo>
                    <a:pt x="4608792" y="371602"/>
                  </a:lnTo>
                  <a:lnTo>
                    <a:pt x="4641113" y="339267"/>
                  </a:lnTo>
                  <a:lnTo>
                    <a:pt x="4665751" y="300520"/>
                  </a:lnTo>
                  <a:lnTo>
                    <a:pt x="4666462" y="298526"/>
                  </a:lnTo>
                  <a:lnTo>
                    <a:pt x="4681448" y="256590"/>
                  </a:lnTo>
                  <a:lnTo>
                    <a:pt x="4686719" y="210870"/>
                  </a:lnTo>
                  <a:lnTo>
                    <a:pt x="4686770" y="207073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D3CED86-D9E1-4F38-A64C-4917F8344A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113" y="685799"/>
            <a:ext cx="11746887" cy="570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16512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455926" y="127952"/>
            <a:ext cx="548195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i="0" dirty="0">
                <a:latin typeface="Calibri"/>
                <a:cs typeface="Calibri"/>
              </a:rPr>
              <a:t>BAB</a:t>
            </a:r>
            <a:r>
              <a:rPr sz="3600" i="0" spc="-70" dirty="0">
                <a:latin typeface="Calibri"/>
                <a:cs typeface="Calibri"/>
              </a:rPr>
              <a:t> </a:t>
            </a:r>
            <a:r>
              <a:rPr sz="3600" i="0" dirty="0">
                <a:latin typeface="Calibri"/>
                <a:cs typeface="Calibri"/>
              </a:rPr>
              <a:t>29</a:t>
            </a:r>
            <a:r>
              <a:rPr sz="3600" i="0" spc="-75" dirty="0">
                <a:latin typeface="Calibri"/>
                <a:cs typeface="Calibri"/>
              </a:rPr>
              <a:t> </a:t>
            </a:r>
            <a:r>
              <a:rPr sz="3600" spc="-30" dirty="0"/>
              <a:t>PAJAK</a:t>
            </a:r>
            <a:r>
              <a:rPr sz="3600" spc="-70" dirty="0"/>
              <a:t> </a:t>
            </a:r>
            <a:r>
              <a:rPr sz="3600" spc="-10" dirty="0"/>
              <a:t>PENGHASILAN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783319" y="4902200"/>
            <a:ext cx="2863850" cy="1441450"/>
          </a:xfrm>
          <a:prstGeom prst="rect">
            <a:avLst/>
          </a:prstGeom>
          <a:solidFill>
            <a:srgbClr val="C5DFB4"/>
          </a:solidFill>
        </p:spPr>
        <p:txBody>
          <a:bodyPr vert="horz" wrap="square" lIns="0" tIns="99060" rIns="0" bIns="0" rtlCol="0">
            <a:spAutoFit/>
          </a:bodyPr>
          <a:lstStyle/>
          <a:p>
            <a:pPr marL="273685" indent="-182245">
              <a:lnSpc>
                <a:spcPct val="100000"/>
              </a:lnSpc>
              <a:spcBef>
                <a:spcPts val="780"/>
              </a:spcBef>
              <a:buFont typeface="Wingdings"/>
              <a:buChar char=""/>
              <a:tabLst>
                <a:tab pos="273685" algn="l"/>
              </a:tabLst>
            </a:pPr>
            <a:r>
              <a:rPr sz="1600" spc="-10" dirty="0">
                <a:solidFill>
                  <a:srgbClr val="385622"/>
                </a:solidFill>
                <a:latin typeface="Calibri"/>
                <a:cs typeface="Calibri"/>
              </a:rPr>
              <a:t>Pengakuan</a:t>
            </a:r>
            <a:r>
              <a:rPr sz="1600" spc="-5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aset</a:t>
            </a:r>
            <a:r>
              <a:rPr sz="1600" spc="-2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dan</a:t>
            </a:r>
            <a:r>
              <a:rPr sz="1600" spc="-3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385622"/>
                </a:solidFill>
                <a:latin typeface="Calibri"/>
                <a:cs typeface="Calibri"/>
              </a:rPr>
              <a:t>liabiltas</a:t>
            </a:r>
            <a:endParaRPr sz="1600">
              <a:latin typeface="Calibri"/>
              <a:cs typeface="Calibri"/>
            </a:endParaRPr>
          </a:p>
          <a:p>
            <a:pPr marL="274320">
              <a:lnSpc>
                <a:spcPct val="100000"/>
              </a:lnSpc>
            </a:pP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pajak</a:t>
            </a:r>
            <a:r>
              <a:rPr sz="1600" spc="-1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385622"/>
                </a:solidFill>
                <a:latin typeface="Calibri"/>
                <a:cs typeface="Calibri"/>
              </a:rPr>
              <a:t>kini</a:t>
            </a:r>
            <a:endParaRPr sz="1600">
              <a:latin typeface="Calibri"/>
              <a:cs typeface="Calibri"/>
            </a:endParaRPr>
          </a:p>
          <a:p>
            <a:pPr marL="274320" marR="170815" indent="-182880">
              <a:lnSpc>
                <a:spcPct val="100000"/>
              </a:lnSpc>
              <a:buFont typeface="Wingdings"/>
              <a:buChar char=""/>
              <a:tabLst>
                <a:tab pos="274320" algn="l"/>
              </a:tabLst>
            </a:pPr>
            <a:r>
              <a:rPr sz="1600" spc="-10" dirty="0">
                <a:solidFill>
                  <a:srgbClr val="385622"/>
                </a:solidFill>
                <a:latin typeface="Calibri"/>
                <a:cs typeface="Calibri"/>
              </a:rPr>
              <a:t>Pegukuran</a:t>
            </a:r>
            <a:r>
              <a:rPr sz="1600" spc="-5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liabilitas</a:t>
            </a:r>
            <a:r>
              <a:rPr sz="1600" spc="-2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385622"/>
                </a:solidFill>
                <a:latin typeface="Calibri"/>
                <a:cs typeface="Calibri"/>
              </a:rPr>
              <a:t>(aset)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pajak</a:t>
            </a:r>
            <a:r>
              <a:rPr sz="1600" spc="-2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kini</a:t>
            </a:r>
            <a:r>
              <a:rPr sz="1600" spc="-3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–</a:t>
            </a:r>
            <a:r>
              <a:rPr sz="1600" spc="-1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tarif</a:t>
            </a:r>
            <a:r>
              <a:rPr sz="1600" spc="-2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dan</a:t>
            </a:r>
            <a:r>
              <a:rPr sz="1600" spc="-2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UU</a:t>
            </a:r>
            <a:r>
              <a:rPr sz="1600" spc="-20" dirty="0">
                <a:solidFill>
                  <a:srgbClr val="385622"/>
                </a:solidFill>
                <a:latin typeface="Calibri"/>
                <a:cs typeface="Calibri"/>
              </a:rPr>
              <a:t> yang </a:t>
            </a:r>
            <a:r>
              <a:rPr sz="1600" spc="-10" dirty="0">
                <a:solidFill>
                  <a:srgbClr val="385622"/>
                </a:solidFill>
                <a:latin typeface="Calibri"/>
                <a:cs typeface="Calibri"/>
              </a:rPr>
              <a:t>berlaku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57530" y="1459230"/>
            <a:ext cx="3302000" cy="378460"/>
          </a:xfrm>
          <a:custGeom>
            <a:avLst/>
            <a:gdLst/>
            <a:ahLst/>
            <a:cxnLst/>
            <a:rect l="l" t="t" r="r" b="b"/>
            <a:pathLst>
              <a:path w="3302000" h="378460">
                <a:moveTo>
                  <a:pt x="3238881" y="0"/>
                </a:moveTo>
                <a:lnTo>
                  <a:pt x="63080" y="0"/>
                </a:lnTo>
                <a:lnTo>
                  <a:pt x="38528" y="4951"/>
                </a:lnTo>
                <a:lnTo>
                  <a:pt x="18476" y="18462"/>
                </a:lnTo>
                <a:lnTo>
                  <a:pt x="4957" y="38522"/>
                </a:lnTo>
                <a:lnTo>
                  <a:pt x="0" y="63119"/>
                </a:lnTo>
                <a:lnTo>
                  <a:pt x="0" y="315341"/>
                </a:lnTo>
                <a:lnTo>
                  <a:pt x="4957" y="339937"/>
                </a:lnTo>
                <a:lnTo>
                  <a:pt x="18476" y="359997"/>
                </a:lnTo>
                <a:lnTo>
                  <a:pt x="38528" y="373508"/>
                </a:lnTo>
                <a:lnTo>
                  <a:pt x="63080" y="378460"/>
                </a:lnTo>
                <a:lnTo>
                  <a:pt x="3238881" y="378460"/>
                </a:lnTo>
                <a:lnTo>
                  <a:pt x="3263477" y="373508"/>
                </a:lnTo>
                <a:lnTo>
                  <a:pt x="3283537" y="359997"/>
                </a:lnTo>
                <a:lnTo>
                  <a:pt x="3297048" y="339937"/>
                </a:lnTo>
                <a:lnTo>
                  <a:pt x="3302000" y="315341"/>
                </a:lnTo>
                <a:lnTo>
                  <a:pt x="3302000" y="63119"/>
                </a:lnTo>
                <a:lnTo>
                  <a:pt x="3297048" y="38522"/>
                </a:lnTo>
                <a:lnTo>
                  <a:pt x="3283537" y="18462"/>
                </a:lnTo>
                <a:lnTo>
                  <a:pt x="3263477" y="4951"/>
                </a:lnTo>
                <a:lnTo>
                  <a:pt x="3238881" y="0"/>
                </a:lnTo>
                <a:close/>
              </a:path>
            </a:pathLst>
          </a:custGeom>
          <a:solidFill>
            <a:srgbClr val="212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674876" y="1485265"/>
            <a:ext cx="10648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Pengakuan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279900" y="1549400"/>
            <a:ext cx="3803650" cy="419100"/>
          </a:xfrm>
          <a:custGeom>
            <a:avLst/>
            <a:gdLst/>
            <a:ahLst/>
            <a:cxnLst/>
            <a:rect l="l" t="t" r="r" b="b"/>
            <a:pathLst>
              <a:path w="3803650" h="419100">
                <a:moveTo>
                  <a:pt x="3733800" y="0"/>
                </a:moveTo>
                <a:lnTo>
                  <a:pt x="69850" y="0"/>
                </a:lnTo>
                <a:lnTo>
                  <a:pt x="42648" y="5484"/>
                </a:lnTo>
                <a:lnTo>
                  <a:pt x="20447" y="20446"/>
                </a:lnTo>
                <a:lnTo>
                  <a:pt x="5484" y="42648"/>
                </a:lnTo>
                <a:lnTo>
                  <a:pt x="0" y="69850"/>
                </a:lnTo>
                <a:lnTo>
                  <a:pt x="0" y="349250"/>
                </a:lnTo>
                <a:lnTo>
                  <a:pt x="5484" y="376451"/>
                </a:lnTo>
                <a:lnTo>
                  <a:pt x="20446" y="398652"/>
                </a:lnTo>
                <a:lnTo>
                  <a:pt x="42648" y="413615"/>
                </a:lnTo>
                <a:lnTo>
                  <a:pt x="69850" y="419100"/>
                </a:lnTo>
                <a:lnTo>
                  <a:pt x="3733800" y="419100"/>
                </a:lnTo>
                <a:lnTo>
                  <a:pt x="3761001" y="413615"/>
                </a:lnTo>
                <a:lnTo>
                  <a:pt x="3783203" y="398653"/>
                </a:lnTo>
                <a:lnTo>
                  <a:pt x="3798165" y="376451"/>
                </a:lnTo>
                <a:lnTo>
                  <a:pt x="3803650" y="349250"/>
                </a:lnTo>
                <a:lnTo>
                  <a:pt x="3803650" y="69850"/>
                </a:lnTo>
                <a:lnTo>
                  <a:pt x="3798165" y="42648"/>
                </a:lnTo>
                <a:lnTo>
                  <a:pt x="3783203" y="20447"/>
                </a:lnTo>
                <a:lnTo>
                  <a:pt x="3761001" y="5484"/>
                </a:lnTo>
                <a:lnTo>
                  <a:pt x="3733800" y="0"/>
                </a:lnTo>
                <a:close/>
              </a:path>
            </a:pathLst>
          </a:custGeom>
          <a:solidFill>
            <a:srgbClr val="3A38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604509" y="1595754"/>
            <a:ext cx="11550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Pengukuran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84979" y="2001520"/>
            <a:ext cx="3798570" cy="1935480"/>
          </a:xfrm>
          <a:prstGeom prst="rect">
            <a:avLst/>
          </a:prstGeom>
          <a:solidFill>
            <a:srgbClr val="AEABAB"/>
          </a:solidFill>
        </p:spPr>
        <p:txBody>
          <a:bodyPr vert="horz" wrap="square" lIns="0" tIns="130810" rIns="0" bIns="0" rtlCol="0">
            <a:spAutoFit/>
          </a:bodyPr>
          <a:lstStyle/>
          <a:p>
            <a:pPr marL="377190" marR="148590" indent="-285750">
              <a:lnSpc>
                <a:spcPct val="100000"/>
              </a:lnSpc>
              <a:spcBef>
                <a:spcPts val="1030"/>
              </a:spcBef>
              <a:buFont typeface="Wingdings"/>
              <a:buChar char=""/>
              <a:tabLst>
                <a:tab pos="377190" algn="l"/>
              </a:tabLst>
            </a:pPr>
            <a:r>
              <a:rPr sz="1800" dirty="0">
                <a:solidFill>
                  <a:srgbClr val="0D0D0D"/>
                </a:solidFill>
                <a:latin typeface="Calibri"/>
                <a:cs typeface="Calibri"/>
              </a:rPr>
              <a:t>Liabilitas</a:t>
            </a:r>
            <a:r>
              <a:rPr sz="1800" spc="-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D0D0D"/>
                </a:solidFill>
                <a:latin typeface="Calibri"/>
                <a:cs typeface="Calibri"/>
              </a:rPr>
              <a:t>pajak</a:t>
            </a:r>
            <a:r>
              <a:rPr sz="1800" spc="-6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D0D0D"/>
                </a:solidFill>
                <a:latin typeface="Calibri"/>
                <a:cs typeface="Calibri"/>
              </a:rPr>
              <a:t>tangguhan</a:t>
            </a:r>
            <a:r>
              <a:rPr sz="1800" spc="-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D0D0D"/>
                </a:solidFill>
                <a:latin typeface="Calibri"/>
                <a:cs typeface="Calibri"/>
              </a:rPr>
              <a:t>(aset) </a:t>
            </a:r>
            <a:r>
              <a:rPr sz="1800" dirty="0">
                <a:solidFill>
                  <a:srgbClr val="0D0D0D"/>
                </a:solidFill>
                <a:latin typeface="Calibri"/>
                <a:cs typeface="Calibri"/>
              </a:rPr>
              <a:t>menggunakan</a:t>
            </a:r>
            <a:r>
              <a:rPr sz="1800" spc="-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0D0D"/>
                </a:solidFill>
                <a:latin typeface="Calibri"/>
                <a:cs typeface="Calibri"/>
              </a:rPr>
              <a:t>tarif</a:t>
            </a:r>
            <a:r>
              <a:rPr sz="1800" b="1" spc="-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0D0D"/>
                </a:solidFill>
                <a:latin typeface="Calibri"/>
                <a:cs typeface="Calibri"/>
              </a:rPr>
              <a:t>pajak</a:t>
            </a:r>
            <a:r>
              <a:rPr sz="1800" b="1" spc="-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0D0D0D"/>
                </a:solidFill>
                <a:latin typeface="Calibri"/>
                <a:cs typeface="Calibri"/>
              </a:rPr>
              <a:t>dan </a:t>
            </a:r>
            <a:r>
              <a:rPr sz="1800" spc="-10" dirty="0">
                <a:solidFill>
                  <a:srgbClr val="0D0D0D"/>
                </a:solidFill>
                <a:latin typeface="Calibri"/>
                <a:cs typeface="Calibri"/>
              </a:rPr>
              <a:t>peraturan</a:t>
            </a:r>
            <a:r>
              <a:rPr sz="1800" spc="-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D0D0D"/>
                </a:solidFill>
                <a:latin typeface="Calibri"/>
                <a:cs typeface="Calibri"/>
              </a:rPr>
              <a:t>yang</a:t>
            </a:r>
            <a:r>
              <a:rPr sz="1800" spc="-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0D0D0D"/>
                </a:solidFill>
                <a:latin typeface="Calibri"/>
                <a:cs typeface="Calibri"/>
              </a:rPr>
              <a:t>telah </a:t>
            </a:r>
            <a:r>
              <a:rPr sz="1800" b="1" spc="-10" dirty="0">
                <a:solidFill>
                  <a:srgbClr val="0D0D0D"/>
                </a:solidFill>
                <a:latin typeface="Calibri"/>
                <a:cs typeface="Calibri"/>
              </a:rPr>
              <a:t>berlaku/secara</a:t>
            </a:r>
            <a:r>
              <a:rPr sz="1800" b="1" spc="-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D0D0D"/>
                </a:solidFill>
                <a:latin typeface="Calibri"/>
                <a:cs typeface="Calibri"/>
              </a:rPr>
              <a:t>substantial</a:t>
            </a:r>
            <a:r>
              <a:rPr sz="1800" b="1" spc="-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D0D0D"/>
                </a:solidFill>
                <a:latin typeface="Calibri"/>
                <a:cs typeface="Calibri"/>
              </a:rPr>
              <a:t>berlaku </a:t>
            </a:r>
            <a:r>
              <a:rPr sz="1800" dirty="0">
                <a:solidFill>
                  <a:srgbClr val="0D0D0D"/>
                </a:solidFill>
                <a:latin typeface="Calibri"/>
                <a:cs typeface="Calibri"/>
              </a:rPr>
              <a:t>pada</a:t>
            </a:r>
            <a:r>
              <a:rPr sz="1800" spc="-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D0D0D"/>
                </a:solidFill>
                <a:latin typeface="Calibri"/>
                <a:cs typeface="Calibri"/>
              </a:rPr>
              <a:t>tanggal</a:t>
            </a:r>
            <a:r>
              <a:rPr sz="1800" spc="-6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D0D0D"/>
                </a:solidFill>
                <a:latin typeface="Calibri"/>
                <a:cs typeface="Calibri"/>
              </a:rPr>
              <a:t>pelaporan</a:t>
            </a:r>
            <a:endParaRPr sz="1800">
              <a:latin typeface="Calibri"/>
              <a:cs typeface="Calibri"/>
            </a:endParaRPr>
          </a:p>
          <a:p>
            <a:pPr marL="376555" indent="-285115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376555" algn="l"/>
              </a:tabLst>
            </a:pPr>
            <a:r>
              <a:rPr sz="1800" dirty="0">
                <a:solidFill>
                  <a:srgbClr val="0D0D0D"/>
                </a:solidFill>
                <a:latin typeface="Calibri"/>
                <a:cs typeface="Calibri"/>
              </a:rPr>
              <a:t>Tidak </a:t>
            </a:r>
            <a:r>
              <a:rPr sz="1800" spc="-10" dirty="0">
                <a:solidFill>
                  <a:srgbClr val="0D0D0D"/>
                </a:solidFill>
                <a:latin typeface="Calibri"/>
                <a:cs typeface="Calibri"/>
              </a:rPr>
              <a:t>didiskontokan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264659" y="4161790"/>
            <a:ext cx="3812540" cy="419100"/>
          </a:xfrm>
          <a:custGeom>
            <a:avLst/>
            <a:gdLst/>
            <a:ahLst/>
            <a:cxnLst/>
            <a:rect l="l" t="t" r="r" b="b"/>
            <a:pathLst>
              <a:path w="3812540" h="419100">
                <a:moveTo>
                  <a:pt x="3742690" y="0"/>
                </a:moveTo>
                <a:lnTo>
                  <a:pt x="69850" y="0"/>
                </a:lnTo>
                <a:lnTo>
                  <a:pt x="42648" y="5484"/>
                </a:lnTo>
                <a:lnTo>
                  <a:pt x="20447" y="20447"/>
                </a:lnTo>
                <a:lnTo>
                  <a:pt x="5484" y="42648"/>
                </a:lnTo>
                <a:lnTo>
                  <a:pt x="0" y="69850"/>
                </a:lnTo>
                <a:lnTo>
                  <a:pt x="0" y="349250"/>
                </a:lnTo>
                <a:lnTo>
                  <a:pt x="5484" y="376451"/>
                </a:lnTo>
                <a:lnTo>
                  <a:pt x="20446" y="398653"/>
                </a:lnTo>
                <a:lnTo>
                  <a:pt x="42648" y="413615"/>
                </a:lnTo>
                <a:lnTo>
                  <a:pt x="69850" y="419100"/>
                </a:lnTo>
                <a:lnTo>
                  <a:pt x="3742690" y="419100"/>
                </a:lnTo>
                <a:lnTo>
                  <a:pt x="3769891" y="413615"/>
                </a:lnTo>
                <a:lnTo>
                  <a:pt x="3792092" y="398652"/>
                </a:lnTo>
                <a:lnTo>
                  <a:pt x="3807055" y="376451"/>
                </a:lnTo>
                <a:lnTo>
                  <a:pt x="3812540" y="349250"/>
                </a:lnTo>
                <a:lnTo>
                  <a:pt x="3812540" y="69850"/>
                </a:lnTo>
                <a:lnTo>
                  <a:pt x="3807055" y="42648"/>
                </a:lnTo>
                <a:lnTo>
                  <a:pt x="3792092" y="20446"/>
                </a:lnTo>
                <a:lnTo>
                  <a:pt x="3769891" y="5484"/>
                </a:lnTo>
                <a:lnTo>
                  <a:pt x="3742690" y="0"/>
                </a:lnTo>
                <a:close/>
              </a:path>
            </a:pathLst>
          </a:custGeom>
          <a:solidFill>
            <a:srgbClr val="7670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698490" y="4207764"/>
            <a:ext cx="9467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Penyajian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831580" y="4404359"/>
            <a:ext cx="2815590" cy="419100"/>
          </a:xfrm>
          <a:custGeom>
            <a:avLst/>
            <a:gdLst/>
            <a:ahLst/>
            <a:cxnLst/>
            <a:rect l="l" t="t" r="r" b="b"/>
            <a:pathLst>
              <a:path w="2815590" h="419100">
                <a:moveTo>
                  <a:pt x="2745740" y="0"/>
                </a:moveTo>
                <a:lnTo>
                  <a:pt x="69850" y="0"/>
                </a:lnTo>
                <a:lnTo>
                  <a:pt x="42648" y="5484"/>
                </a:lnTo>
                <a:lnTo>
                  <a:pt x="20447" y="20447"/>
                </a:lnTo>
                <a:lnTo>
                  <a:pt x="5484" y="42648"/>
                </a:lnTo>
                <a:lnTo>
                  <a:pt x="0" y="69850"/>
                </a:lnTo>
                <a:lnTo>
                  <a:pt x="0" y="349250"/>
                </a:lnTo>
                <a:lnTo>
                  <a:pt x="5484" y="376451"/>
                </a:lnTo>
                <a:lnTo>
                  <a:pt x="20447" y="398653"/>
                </a:lnTo>
                <a:lnTo>
                  <a:pt x="42648" y="413615"/>
                </a:lnTo>
                <a:lnTo>
                  <a:pt x="69850" y="419100"/>
                </a:lnTo>
                <a:lnTo>
                  <a:pt x="2745740" y="419100"/>
                </a:lnTo>
                <a:lnTo>
                  <a:pt x="2772941" y="413615"/>
                </a:lnTo>
                <a:lnTo>
                  <a:pt x="2795143" y="398652"/>
                </a:lnTo>
                <a:lnTo>
                  <a:pt x="2810105" y="376451"/>
                </a:lnTo>
                <a:lnTo>
                  <a:pt x="2815590" y="349250"/>
                </a:lnTo>
                <a:lnTo>
                  <a:pt x="2815590" y="69850"/>
                </a:lnTo>
                <a:lnTo>
                  <a:pt x="2810105" y="42648"/>
                </a:lnTo>
                <a:lnTo>
                  <a:pt x="2795143" y="20446"/>
                </a:lnTo>
                <a:lnTo>
                  <a:pt x="2772941" y="5484"/>
                </a:lnTo>
                <a:lnTo>
                  <a:pt x="2745740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9773031" y="4450969"/>
            <a:ext cx="9334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385622"/>
                </a:solidFill>
                <a:latin typeface="Calibri"/>
                <a:cs typeface="Calibri"/>
              </a:rPr>
              <a:t>Pajak</a:t>
            </a:r>
            <a:r>
              <a:rPr sz="1800" b="1" spc="-4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385622"/>
                </a:solidFill>
                <a:latin typeface="Calibri"/>
                <a:cs typeface="Calibri"/>
              </a:rPr>
              <a:t>kini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229610" y="993139"/>
            <a:ext cx="5052060" cy="419100"/>
          </a:xfrm>
          <a:custGeom>
            <a:avLst/>
            <a:gdLst/>
            <a:ahLst/>
            <a:cxnLst/>
            <a:rect l="l" t="t" r="r" b="b"/>
            <a:pathLst>
              <a:path w="5052059" h="419100">
                <a:moveTo>
                  <a:pt x="4982210" y="0"/>
                </a:moveTo>
                <a:lnTo>
                  <a:pt x="69850" y="0"/>
                </a:lnTo>
                <a:lnTo>
                  <a:pt x="42648" y="5484"/>
                </a:lnTo>
                <a:lnTo>
                  <a:pt x="20446" y="20447"/>
                </a:lnTo>
                <a:lnTo>
                  <a:pt x="5484" y="42648"/>
                </a:lnTo>
                <a:lnTo>
                  <a:pt x="0" y="69850"/>
                </a:lnTo>
                <a:lnTo>
                  <a:pt x="0" y="349250"/>
                </a:lnTo>
                <a:lnTo>
                  <a:pt x="5484" y="376451"/>
                </a:lnTo>
                <a:lnTo>
                  <a:pt x="20446" y="398652"/>
                </a:lnTo>
                <a:lnTo>
                  <a:pt x="42648" y="413615"/>
                </a:lnTo>
                <a:lnTo>
                  <a:pt x="69850" y="419100"/>
                </a:lnTo>
                <a:lnTo>
                  <a:pt x="4982210" y="419100"/>
                </a:lnTo>
                <a:lnTo>
                  <a:pt x="5009411" y="413615"/>
                </a:lnTo>
                <a:lnTo>
                  <a:pt x="5031613" y="398653"/>
                </a:lnTo>
                <a:lnTo>
                  <a:pt x="5046575" y="376451"/>
                </a:lnTo>
                <a:lnTo>
                  <a:pt x="5052060" y="349250"/>
                </a:lnTo>
                <a:lnTo>
                  <a:pt x="5052060" y="69850"/>
                </a:lnTo>
                <a:lnTo>
                  <a:pt x="5046575" y="42648"/>
                </a:lnTo>
                <a:lnTo>
                  <a:pt x="5031613" y="20447"/>
                </a:lnTo>
                <a:lnTo>
                  <a:pt x="5009411" y="5484"/>
                </a:lnTo>
                <a:lnTo>
                  <a:pt x="4982210" y="0"/>
                </a:lnTo>
                <a:close/>
              </a:path>
            </a:pathLst>
          </a:custGeom>
          <a:solidFill>
            <a:srgbClr val="0D0D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954015" y="1038859"/>
            <a:ext cx="16014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Pajak</a:t>
            </a:r>
            <a:r>
              <a:rPr sz="18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tangguhan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8572881" y="4162425"/>
            <a:ext cx="3147060" cy="2183130"/>
          </a:xfrm>
          <a:custGeom>
            <a:avLst/>
            <a:gdLst/>
            <a:ahLst/>
            <a:cxnLst/>
            <a:rect l="l" t="t" r="r" b="b"/>
            <a:pathLst>
              <a:path w="3147059" h="2183129">
                <a:moveTo>
                  <a:pt x="1524" y="2182749"/>
                </a:moveTo>
                <a:lnTo>
                  <a:pt x="0" y="2182749"/>
                </a:lnTo>
                <a:lnTo>
                  <a:pt x="0" y="0"/>
                </a:lnTo>
                <a:lnTo>
                  <a:pt x="3146552" y="0"/>
                </a:lnTo>
              </a:path>
            </a:pathLst>
          </a:custGeom>
          <a:ln w="28575">
            <a:solidFill>
              <a:srgbClr val="C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57530" y="1837689"/>
            <a:ext cx="3486150" cy="4737100"/>
          </a:xfrm>
          <a:prstGeom prst="rect">
            <a:avLst/>
          </a:prstGeom>
          <a:solidFill>
            <a:srgbClr val="D0CECE"/>
          </a:solidFill>
        </p:spPr>
        <p:txBody>
          <a:bodyPr vert="horz" wrap="square" lIns="0" tIns="114935" rIns="0" bIns="0" rtlCol="0">
            <a:spAutoFit/>
          </a:bodyPr>
          <a:lstStyle/>
          <a:p>
            <a:pPr marL="90805" marR="162560">
              <a:lnSpc>
                <a:spcPct val="100000"/>
              </a:lnSpc>
              <a:spcBef>
                <a:spcPts val="905"/>
              </a:spcBef>
            </a:pPr>
            <a:r>
              <a:rPr sz="1800" dirty="0">
                <a:solidFill>
                  <a:srgbClr val="0D0D0D"/>
                </a:solidFill>
                <a:latin typeface="Calibri"/>
                <a:cs typeface="Calibri"/>
              </a:rPr>
              <a:t>Aset</a:t>
            </a:r>
            <a:r>
              <a:rPr sz="1800" spc="-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D0D0D"/>
                </a:solidFill>
                <a:latin typeface="Calibri"/>
                <a:cs typeface="Calibri"/>
              </a:rPr>
              <a:t>dan</a:t>
            </a:r>
            <a:r>
              <a:rPr sz="1800" spc="-2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D0D0D"/>
                </a:solidFill>
                <a:latin typeface="Calibri"/>
                <a:cs typeface="Calibri"/>
              </a:rPr>
              <a:t>liabilitas</a:t>
            </a:r>
            <a:r>
              <a:rPr sz="1800" spc="-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D0D0D"/>
                </a:solidFill>
                <a:latin typeface="Calibri"/>
                <a:cs typeface="Calibri"/>
              </a:rPr>
              <a:t>pajak</a:t>
            </a:r>
            <a:r>
              <a:rPr sz="1800" spc="-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D0D0D"/>
                </a:solidFill>
                <a:latin typeface="Calibri"/>
                <a:cs typeface="Calibri"/>
              </a:rPr>
              <a:t>tangguhan </a:t>
            </a:r>
            <a:r>
              <a:rPr sz="1800" dirty="0">
                <a:solidFill>
                  <a:srgbClr val="0D0D0D"/>
                </a:solidFill>
                <a:latin typeface="Calibri"/>
                <a:cs typeface="Calibri"/>
              </a:rPr>
              <a:t>diakui</a:t>
            </a:r>
            <a:r>
              <a:rPr sz="1800" spc="-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D0D0D"/>
                </a:solidFill>
                <a:latin typeface="Calibri"/>
                <a:cs typeface="Calibri"/>
              </a:rPr>
              <a:t>jika</a:t>
            </a:r>
            <a:r>
              <a:rPr sz="1800" spc="-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D0D0D"/>
                </a:solidFill>
                <a:latin typeface="Calibri"/>
                <a:cs typeface="Calibri"/>
              </a:rPr>
              <a:t>terdapat:</a:t>
            </a:r>
            <a:endParaRPr sz="1800">
              <a:latin typeface="Calibri"/>
              <a:cs typeface="Calibri"/>
            </a:endParaRPr>
          </a:p>
          <a:p>
            <a:pPr marL="273685" marR="291465" indent="-182880">
              <a:lnSpc>
                <a:spcPct val="100000"/>
              </a:lnSpc>
              <a:buFont typeface="Wingdings"/>
              <a:buChar char=""/>
              <a:tabLst>
                <a:tab pos="273685" algn="l"/>
              </a:tabLst>
            </a:pPr>
            <a:r>
              <a:rPr sz="1800" dirty="0">
                <a:solidFill>
                  <a:srgbClr val="0D0D0D"/>
                </a:solidFill>
                <a:latin typeface="Calibri"/>
                <a:cs typeface="Calibri"/>
              </a:rPr>
              <a:t>perbedaan</a:t>
            </a:r>
            <a:r>
              <a:rPr sz="1800" spc="-6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D0D0D"/>
                </a:solidFill>
                <a:latin typeface="Calibri"/>
                <a:cs typeface="Calibri"/>
              </a:rPr>
              <a:t>antara</a:t>
            </a:r>
            <a:r>
              <a:rPr sz="1800" spc="-6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D0D0D"/>
                </a:solidFill>
                <a:latin typeface="Calibri"/>
                <a:cs typeface="Calibri"/>
              </a:rPr>
              <a:t>jumlah tercatat</a:t>
            </a:r>
            <a:r>
              <a:rPr sz="1800" spc="-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D0D0D"/>
                </a:solidFill>
                <a:latin typeface="Calibri"/>
                <a:cs typeface="Calibri"/>
              </a:rPr>
              <a:t>aset</a:t>
            </a:r>
            <a:r>
              <a:rPr sz="1800" spc="-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D0D0D"/>
                </a:solidFill>
                <a:latin typeface="Calibri"/>
                <a:cs typeface="Calibri"/>
              </a:rPr>
              <a:t>dan</a:t>
            </a:r>
            <a:r>
              <a:rPr sz="1800" spc="-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D0D0D"/>
                </a:solidFill>
                <a:latin typeface="Calibri"/>
                <a:cs typeface="Calibri"/>
              </a:rPr>
              <a:t>liabilitas </a:t>
            </a:r>
            <a:r>
              <a:rPr sz="1800" dirty="0">
                <a:solidFill>
                  <a:srgbClr val="0D0D0D"/>
                </a:solidFill>
                <a:latin typeface="Calibri"/>
                <a:cs typeface="Calibri"/>
              </a:rPr>
              <a:t>dengan</a:t>
            </a:r>
            <a:r>
              <a:rPr sz="1800" spc="-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0D0D"/>
                </a:solidFill>
                <a:latin typeface="Calibri"/>
                <a:cs typeface="Calibri"/>
              </a:rPr>
              <a:t>dasar</a:t>
            </a:r>
            <a:r>
              <a:rPr sz="1800" b="1" spc="-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D0D0D"/>
                </a:solidFill>
                <a:latin typeface="Calibri"/>
                <a:cs typeface="Calibri"/>
              </a:rPr>
              <a:t>pengenaan</a:t>
            </a:r>
            <a:r>
              <a:rPr sz="1800" b="1" spc="-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D0D0D"/>
                </a:solidFill>
                <a:latin typeface="Calibri"/>
                <a:cs typeface="Calibri"/>
              </a:rPr>
              <a:t>pajak </a:t>
            </a:r>
            <a:r>
              <a:rPr sz="1800" dirty="0">
                <a:solidFill>
                  <a:srgbClr val="0D0D0D"/>
                </a:solidFill>
                <a:latin typeface="Calibri"/>
                <a:cs typeface="Calibri"/>
              </a:rPr>
              <a:t>atas</a:t>
            </a:r>
            <a:r>
              <a:rPr sz="1800" spc="-4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D0D0D"/>
                </a:solidFill>
                <a:latin typeface="Calibri"/>
                <a:cs typeface="Calibri"/>
              </a:rPr>
              <a:t>aset</a:t>
            </a:r>
            <a:r>
              <a:rPr sz="1800" spc="-4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D0D0D"/>
                </a:solidFill>
                <a:latin typeface="Calibri"/>
                <a:cs typeface="Calibri"/>
              </a:rPr>
              <a:t>dan</a:t>
            </a:r>
            <a:r>
              <a:rPr sz="1800" spc="-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D0D0D"/>
                </a:solidFill>
                <a:latin typeface="Calibri"/>
                <a:cs typeface="Calibri"/>
              </a:rPr>
              <a:t>liabilitas </a:t>
            </a:r>
            <a:r>
              <a:rPr sz="1800" dirty="0">
                <a:solidFill>
                  <a:srgbClr val="0D0D0D"/>
                </a:solidFill>
                <a:latin typeface="Calibri"/>
                <a:cs typeface="Calibri"/>
              </a:rPr>
              <a:t>(</a:t>
            </a:r>
            <a:r>
              <a:rPr sz="1800" b="1" dirty="0">
                <a:solidFill>
                  <a:srgbClr val="0D0D0D"/>
                </a:solidFill>
                <a:latin typeface="Calibri"/>
                <a:cs typeface="Calibri"/>
              </a:rPr>
              <a:t>perbedaan</a:t>
            </a:r>
            <a:r>
              <a:rPr sz="1800" b="1" spc="-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D0D0D"/>
                </a:solidFill>
                <a:latin typeface="Calibri"/>
                <a:cs typeface="Calibri"/>
              </a:rPr>
              <a:t>temporer</a:t>
            </a:r>
            <a:r>
              <a:rPr sz="1800" spc="-10" dirty="0">
                <a:solidFill>
                  <a:srgbClr val="0D0D0D"/>
                </a:solidFill>
                <a:latin typeface="Calibri"/>
                <a:cs typeface="Calibri"/>
              </a:rPr>
              <a:t>)</a:t>
            </a:r>
            <a:endParaRPr sz="1800">
              <a:latin typeface="Calibri"/>
              <a:cs typeface="Calibri"/>
            </a:endParaRPr>
          </a:p>
          <a:p>
            <a:pPr marL="730885" marR="101600" lvl="1" indent="-182880">
              <a:lnSpc>
                <a:spcPct val="100000"/>
              </a:lnSpc>
              <a:spcBef>
                <a:spcPts val="10"/>
              </a:spcBef>
              <a:buFont typeface="Wingdings"/>
              <a:buChar char=""/>
              <a:tabLst>
                <a:tab pos="730885" algn="l"/>
              </a:tabLst>
            </a:pPr>
            <a:r>
              <a:rPr sz="1600" dirty="0">
                <a:solidFill>
                  <a:srgbClr val="0D0D0D"/>
                </a:solidFill>
                <a:latin typeface="Calibri"/>
                <a:cs typeface="Calibri"/>
              </a:rPr>
              <a:t>Perbedaan</a:t>
            </a:r>
            <a:r>
              <a:rPr sz="1600" spc="-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"/>
                <a:cs typeface="Calibri"/>
              </a:rPr>
              <a:t>temporer</a:t>
            </a:r>
            <a:r>
              <a:rPr sz="1600" spc="-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D0D0D"/>
                </a:solidFill>
                <a:latin typeface="Calibri"/>
                <a:cs typeface="Calibri"/>
              </a:rPr>
              <a:t>kena</a:t>
            </a:r>
            <a:r>
              <a:rPr sz="1600" spc="-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"/>
                <a:cs typeface="Calibri"/>
              </a:rPr>
              <a:t>pajak </a:t>
            </a:r>
            <a:r>
              <a:rPr sz="1600" dirty="0">
                <a:solidFill>
                  <a:srgbClr val="0D0D0D"/>
                </a:solidFill>
                <a:latin typeface="Calibri"/>
                <a:cs typeface="Calibri"/>
              </a:rPr>
              <a:t>–</a:t>
            </a:r>
            <a:r>
              <a:rPr sz="1600" spc="-1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D0D0D"/>
                </a:solidFill>
                <a:latin typeface="Calibri"/>
                <a:cs typeface="Calibri"/>
              </a:rPr>
              <a:t>liabilitas</a:t>
            </a:r>
            <a:r>
              <a:rPr sz="1600" b="1" spc="-2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D0D0D"/>
                </a:solidFill>
                <a:latin typeface="Calibri"/>
                <a:cs typeface="Calibri"/>
              </a:rPr>
              <a:t>pajak</a:t>
            </a:r>
            <a:r>
              <a:rPr sz="1600" b="1" spc="-1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0D0D0D"/>
                </a:solidFill>
                <a:latin typeface="Calibri"/>
                <a:cs typeface="Calibri"/>
              </a:rPr>
              <a:t>tangguhan</a:t>
            </a:r>
            <a:endParaRPr sz="1600">
              <a:latin typeface="Calibri"/>
              <a:cs typeface="Calibri"/>
            </a:endParaRPr>
          </a:p>
          <a:p>
            <a:pPr marL="730885" marR="172720" lvl="1" indent="-182880">
              <a:lnSpc>
                <a:spcPct val="100000"/>
              </a:lnSpc>
              <a:buFont typeface="Wingdings"/>
              <a:buChar char=""/>
              <a:tabLst>
                <a:tab pos="730885" algn="l"/>
              </a:tabLst>
            </a:pPr>
            <a:r>
              <a:rPr sz="1600" dirty="0">
                <a:solidFill>
                  <a:srgbClr val="0D0D0D"/>
                </a:solidFill>
                <a:latin typeface="Calibri"/>
                <a:cs typeface="Calibri"/>
              </a:rPr>
              <a:t>Perbedaan</a:t>
            </a:r>
            <a:r>
              <a:rPr sz="1600" spc="-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"/>
                <a:cs typeface="Calibri"/>
              </a:rPr>
              <a:t>temporer</a:t>
            </a:r>
            <a:r>
              <a:rPr sz="1600" spc="-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0D0D0D"/>
                </a:solidFill>
                <a:latin typeface="Calibri"/>
                <a:cs typeface="Calibri"/>
              </a:rPr>
              <a:t>yang </a:t>
            </a:r>
            <a:r>
              <a:rPr sz="1600" dirty="0">
                <a:solidFill>
                  <a:srgbClr val="0D0D0D"/>
                </a:solidFill>
                <a:latin typeface="Calibri"/>
                <a:cs typeface="Calibri"/>
              </a:rPr>
              <a:t>dapat</a:t>
            </a:r>
            <a:r>
              <a:rPr sz="1600" spc="-2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"/>
                <a:cs typeface="Calibri"/>
              </a:rPr>
              <a:t>dikurangkan</a:t>
            </a:r>
            <a:r>
              <a:rPr sz="1600" spc="-2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D0D0D"/>
                </a:solidFill>
                <a:latin typeface="Calibri"/>
                <a:cs typeface="Calibri"/>
              </a:rPr>
              <a:t>–</a:t>
            </a:r>
            <a:r>
              <a:rPr sz="1600" spc="-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D0D0D"/>
                </a:solidFill>
                <a:latin typeface="Calibri"/>
                <a:cs typeface="Calibri"/>
              </a:rPr>
              <a:t>aset</a:t>
            </a:r>
            <a:r>
              <a:rPr sz="1600" b="1" spc="-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0D0D0D"/>
                </a:solidFill>
                <a:latin typeface="Calibri"/>
                <a:cs typeface="Calibri"/>
              </a:rPr>
              <a:t>pajak </a:t>
            </a:r>
            <a:r>
              <a:rPr sz="1600" b="1" dirty="0">
                <a:solidFill>
                  <a:srgbClr val="0D0D0D"/>
                </a:solidFill>
                <a:latin typeface="Calibri"/>
                <a:cs typeface="Calibri"/>
              </a:rPr>
              <a:t>tangguhan</a:t>
            </a:r>
            <a:r>
              <a:rPr sz="1600" b="1" spc="-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D0D0D"/>
                </a:solidFill>
                <a:latin typeface="Calibri"/>
                <a:cs typeface="Calibri"/>
              </a:rPr>
              <a:t>(laba</a:t>
            </a:r>
            <a:r>
              <a:rPr sz="1600" spc="-7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D0D0D"/>
                </a:solidFill>
                <a:latin typeface="Calibri"/>
                <a:cs typeface="Calibri"/>
              </a:rPr>
              <a:t>kena</a:t>
            </a:r>
            <a:r>
              <a:rPr sz="1600" spc="-6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D0D0D"/>
                </a:solidFill>
                <a:latin typeface="Calibri"/>
                <a:cs typeface="Calibri"/>
              </a:rPr>
              <a:t>pajak tersedia)</a:t>
            </a:r>
            <a:endParaRPr sz="1600">
              <a:latin typeface="Calibri"/>
              <a:cs typeface="Calibri"/>
            </a:endParaRPr>
          </a:p>
          <a:p>
            <a:pPr marL="273685" marR="562610" indent="-182880">
              <a:lnSpc>
                <a:spcPts val="2160"/>
              </a:lnSpc>
              <a:spcBef>
                <a:spcPts val="65"/>
              </a:spcBef>
              <a:buFont typeface="Wingdings"/>
              <a:buChar char=""/>
              <a:tabLst>
                <a:tab pos="273685" algn="l"/>
              </a:tabLst>
            </a:pPr>
            <a:r>
              <a:rPr sz="1800" dirty="0">
                <a:solidFill>
                  <a:srgbClr val="0D0D0D"/>
                </a:solidFill>
                <a:latin typeface="Calibri"/>
                <a:cs typeface="Calibri"/>
              </a:rPr>
              <a:t>Akumulasi</a:t>
            </a:r>
            <a:r>
              <a:rPr sz="1800" spc="-6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D0D0D"/>
                </a:solidFill>
                <a:latin typeface="Calibri"/>
                <a:cs typeface="Calibri"/>
              </a:rPr>
              <a:t>pajak</a:t>
            </a:r>
            <a:r>
              <a:rPr sz="1800" spc="-3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D0D0D"/>
                </a:solidFill>
                <a:latin typeface="Calibri"/>
                <a:cs typeface="Calibri"/>
              </a:rPr>
              <a:t>yang</a:t>
            </a:r>
            <a:r>
              <a:rPr sz="1800" spc="-2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D0D0D"/>
                </a:solidFill>
                <a:latin typeface="Calibri"/>
                <a:cs typeface="Calibri"/>
              </a:rPr>
              <a:t>belum dikompensasi</a:t>
            </a:r>
            <a:endParaRPr sz="1800">
              <a:latin typeface="Calibri"/>
              <a:cs typeface="Calibri"/>
            </a:endParaRPr>
          </a:p>
          <a:p>
            <a:pPr marL="273685" marR="966469" indent="-182880">
              <a:lnSpc>
                <a:spcPts val="2160"/>
              </a:lnSpc>
              <a:buFont typeface="Wingdings"/>
              <a:buChar char=""/>
              <a:tabLst>
                <a:tab pos="273685" algn="l"/>
              </a:tabLst>
            </a:pPr>
            <a:r>
              <a:rPr sz="1800" dirty="0">
                <a:solidFill>
                  <a:srgbClr val="0D0D0D"/>
                </a:solidFill>
                <a:latin typeface="Calibri"/>
                <a:cs typeface="Calibri"/>
              </a:rPr>
              <a:t>Kredit</a:t>
            </a:r>
            <a:r>
              <a:rPr sz="1800" spc="-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D0D0D"/>
                </a:solidFill>
                <a:latin typeface="Calibri"/>
                <a:cs typeface="Calibri"/>
              </a:rPr>
              <a:t>pajak</a:t>
            </a:r>
            <a:r>
              <a:rPr sz="1800" spc="-55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D0D0D"/>
                </a:solidFill>
                <a:latin typeface="Calibri"/>
                <a:cs typeface="Calibri"/>
              </a:rPr>
              <a:t>yang</a:t>
            </a:r>
            <a:r>
              <a:rPr sz="1800" spc="-3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0D0D0D"/>
                </a:solidFill>
                <a:latin typeface="Calibri"/>
                <a:cs typeface="Calibri"/>
              </a:rPr>
              <a:t>belum </a:t>
            </a:r>
            <a:r>
              <a:rPr sz="1800" spc="-10" dirty="0">
                <a:solidFill>
                  <a:srgbClr val="0D0D0D"/>
                </a:solidFill>
                <a:latin typeface="Calibri"/>
                <a:cs typeface="Calibri"/>
              </a:rPr>
              <a:t>dimanfaatkan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768205" y="6600825"/>
            <a:ext cx="171513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0"/>
              </a:lnSpc>
            </a:pPr>
            <a:r>
              <a:rPr sz="1800" b="1" i="1" dirty="0">
                <a:solidFill>
                  <a:srgbClr val="001F5F"/>
                </a:solidFill>
                <a:latin typeface="Calibri"/>
                <a:cs typeface="Calibri"/>
              </a:rPr>
              <a:t>SAK</a:t>
            </a:r>
            <a:r>
              <a:rPr sz="1800" b="1" i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001F5F"/>
                </a:solidFill>
                <a:latin typeface="Calibri"/>
                <a:cs typeface="Calibri"/>
              </a:rPr>
              <a:t>Entitas</a:t>
            </a:r>
            <a:r>
              <a:rPr sz="1800" b="1" i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i="1" spc="-10" dirty="0">
                <a:solidFill>
                  <a:srgbClr val="001F5F"/>
                </a:solidFill>
                <a:latin typeface="Calibri"/>
                <a:cs typeface="Calibri"/>
              </a:rPr>
              <a:t>Privat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250690" y="4636770"/>
            <a:ext cx="3826510" cy="1938020"/>
          </a:xfrm>
          <a:prstGeom prst="rect">
            <a:avLst/>
          </a:prstGeom>
          <a:solidFill>
            <a:srgbClr val="D9D9D9"/>
          </a:solidFill>
        </p:spPr>
        <p:txBody>
          <a:bodyPr vert="horz" wrap="square" lIns="0" tIns="132715" rIns="0" bIns="0" rtlCol="0">
            <a:spAutoFit/>
          </a:bodyPr>
          <a:lstStyle/>
          <a:p>
            <a:pPr marL="377190" marR="989965" indent="-285750">
              <a:lnSpc>
                <a:spcPct val="100000"/>
              </a:lnSpc>
              <a:spcBef>
                <a:spcPts val="1045"/>
              </a:spcBef>
              <a:buFont typeface="Wingdings"/>
              <a:buChar char=""/>
              <a:tabLst>
                <a:tab pos="377190" algn="l"/>
              </a:tabLst>
            </a:pPr>
            <a:r>
              <a:rPr sz="1800" dirty="0">
                <a:solidFill>
                  <a:srgbClr val="171717"/>
                </a:solidFill>
                <a:latin typeface="Calibri"/>
                <a:cs typeface="Calibri"/>
              </a:rPr>
              <a:t>Alokasi</a:t>
            </a:r>
            <a:r>
              <a:rPr sz="1800" spc="-55" dirty="0">
                <a:solidFill>
                  <a:srgbClr val="17171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717"/>
                </a:solidFill>
                <a:latin typeface="Calibri"/>
                <a:cs typeface="Calibri"/>
              </a:rPr>
              <a:t>dalam</a:t>
            </a:r>
            <a:r>
              <a:rPr sz="1800" spc="-45" dirty="0">
                <a:solidFill>
                  <a:srgbClr val="17171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71717"/>
                </a:solidFill>
                <a:latin typeface="Calibri"/>
                <a:cs typeface="Calibri"/>
              </a:rPr>
              <a:t>penghasilan komprehensif</a:t>
            </a:r>
            <a:r>
              <a:rPr sz="1800" spc="-45" dirty="0">
                <a:solidFill>
                  <a:srgbClr val="17171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717"/>
                </a:solidFill>
                <a:latin typeface="Calibri"/>
                <a:cs typeface="Calibri"/>
              </a:rPr>
              <a:t>dan</a:t>
            </a:r>
            <a:r>
              <a:rPr sz="1800" spc="-40" dirty="0">
                <a:solidFill>
                  <a:srgbClr val="17171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71717"/>
                </a:solidFill>
                <a:latin typeface="Calibri"/>
                <a:cs typeface="Calibri"/>
              </a:rPr>
              <a:t>ekuitas</a:t>
            </a:r>
            <a:endParaRPr sz="1800">
              <a:latin typeface="Calibri"/>
              <a:cs typeface="Calibri"/>
            </a:endParaRPr>
          </a:p>
          <a:p>
            <a:pPr marL="377190" marR="289560" indent="-285750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377190" algn="l"/>
              </a:tabLst>
            </a:pPr>
            <a:r>
              <a:rPr sz="1800" dirty="0">
                <a:solidFill>
                  <a:srgbClr val="171717"/>
                </a:solidFill>
                <a:latin typeface="Calibri"/>
                <a:cs typeface="Calibri"/>
              </a:rPr>
              <a:t>Disajikan</a:t>
            </a:r>
            <a:r>
              <a:rPr sz="1800" spc="-55" dirty="0">
                <a:solidFill>
                  <a:srgbClr val="17171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717"/>
                </a:solidFill>
                <a:latin typeface="Calibri"/>
                <a:cs typeface="Calibri"/>
              </a:rPr>
              <a:t>sebagai</a:t>
            </a:r>
            <a:r>
              <a:rPr sz="1800" spc="-55" dirty="0">
                <a:solidFill>
                  <a:srgbClr val="17171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717"/>
                </a:solidFill>
                <a:latin typeface="Calibri"/>
                <a:cs typeface="Calibri"/>
              </a:rPr>
              <a:t>aset</a:t>
            </a:r>
            <a:r>
              <a:rPr sz="1800" spc="-50" dirty="0">
                <a:solidFill>
                  <a:srgbClr val="17171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717"/>
                </a:solidFill>
                <a:latin typeface="Calibri"/>
                <a:cs typeface="Calibri"/>
              </a:rPr>
              <a:t>tidak</a:t>
            </a:r>
            <a:r>
              <a:rPr sz="1800" spc="-55" dirty="0">
                <a:solidFill>
                  <a:srgbClr val="17171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71717"/>
                </a:solidFill>
                <a:latin typeface="Calibri"/>
                <a:cs typeface="Calibri"/>
              </a:rPr>
              <a:t>lancar </a:t>
            </a:r>
            <a:r>
              <a:rPr sz="1800" dirty="0">
                <a:solidFill>
                  <a:srgbClr val="171717"/>
                </a:solidFill>
                <a:latin typeface="Calibri"/>
                <a:cs typeface="Calibri"/>
              </a:rPr>
              <a:t>atau</a:t>
            </a:r>
            <a:r>
              <a:rPr sz="1800" spc="-55" dirty="0">
                <a:solidFill>
                  <a:srgbClr val="17171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717"/>
                </a:solidFill>
                <a:latin typeface="Calibri"/>
                <a:cs typeface="Calibri"/>
              </a:rPr>
              <a:t>liabilitas</a:t>
            </a:r>
            <a:r>
              <a:rPr sz="1800" spc="-55" dirty="0">
                <a:solidFill>
                  <a:srgbClr val="17171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71717"/>
                </a:solidFill>
                <a:latin typeface="Calibri"/>
                <a:cs typeface="Calibri"/>
              </a:rPr>
              <a:t>jangka</a:t>
            </a:r>
            <a:r>
              <a:rPr sz="1800" spc="-80" dirty="0">
                <a:solidFill>
                  <a:srgbClr val="17171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71717"/>
                </a:solidFill>
                <a:latin typeface="Calibri"/>
                <a:cs typeface="Calibri"/>
              </a:rPr>
              <a:t>panjang</a:t>
            </a:r>
            <a:endParaRPr sz="1800">
              <a:latin typeface="Calibri"/>
              <a:cs typeface="Calibri"/>
            </a:endParaRPr>
          </a:p>
          <a:p>
            <a:pPr marL="377190" indent="-285750">
              <a:lnSpc>
                <a:spcPct val="100000"/>
              </a:lnSpc>
              <a:buFont typeface="Wingdings"/>
              <a:buChar char=""/>
              <a:tabLst>
                <a:tab pos="377190" algn="l"/>
              </a:tabLst>
            </a:pPr>
            <a:r>
              <a:rPr sz="1800" dirty="0">
                <a:solidFill>
                  <a:srgbClr val="171717"/>
                </a:solidFill>
                <a:latin typeface="Calibri"/>
                <a:cs typeface="Calibri"/>
              </a:rPr>
              <a:t>Saling</a:t>
            </a:r>
            <a:r>
              <a:rPr sz="1800" spc="-15" dirty="0">
                <a:solidFill>
                  <a:srgbClr val="17171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71717"/>
                </a:solidFill>
                <a:latin typeface="Calibri"/>
                <a:cs typeface="Calibri"/>
              </a:rPr>
              <a:t>hapus</a:t>
            </a:r>
            <a:endParaRPr sz="1800">
              <a:latin typeface="Calibri"/>
              <a:cs typeface="Calibri"/>
            </a:endParaRPr>
          </a:p>
          <a:p>
            <a:pPr marL="377190" indent="-285750">
              <a:lnSpc>
                <a:spcPct val="100000"/>
              </a:lnSpc>
              <a:buFont typeface="Wingdings"/>
              <a:buChar char=""/>
              <a:tabLst>
                <a:tab pos="377190" algn="l"/>
              </a:tabLst>
            </a:pPr>
            <a:r>
              <a:rPr sz="1800" spc="-20" dirty="0">
                <a:solidFill>
                  <a:srgbClr val="171717"/>
                </a:solidFill>
                <a:latin typeface="Calibri"/>
                <a:cs typeface="Calibri"/>
              </a:rPr>
              <a:t>Persyaratan</a:t>
            </a:r>
            <a:r>
              <a:rPr sz="1800" spc="-50" dirty="0">
                <a:solidFill>
                  <a:srgbClr val="17171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71717"/>
                </a:solidFill>
                <a:latin typeface="Calibri"/>
                <a:cs typeface="Calibri"/>
              </a:rPr>
              <a:t>pengungkapan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375650" y="1549400"/>
            <a:ext cx="3472179" cy="2379980"/>
          </a:xfrm>
          <a:prstGeom prst="rect">
            <a:avLst/>
          </a:prstGeom>
          <a:solidFill>
            <a:srgbClr val="767070"/>
          </a:solidFill>
        </p:spPr>
        <p:txBody>
          <a:bodyPr vert="horz" wrap="square" lIns="0" tIns="78740" rIns="0" bIns="0" rtlCol="0">
            <a:spAutoFit/>
          </a:bodyPr>
          <a:lstStyle/>
          <a:p>
            <a:pPr marL="377825" marR="495934" indent="-285750">
              <a:lnSpc>
                <a:spcPct val="100000"/>
              </a:lnSpc>
              <a:spcBef>
                <a:spcPts val="620"/>
              </a:spcBef>
              <a:buFont typeface="Wingdings"/>
              <a:buChar char=""/>
              <a:tabLst>
                <a:tab pos="377825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Pada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setiap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akhir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pelaporan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entitas</a:t>
            </a:r>
            <a:r>
              <a:rPr sz="18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menilai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kembali</a:t>
            </a:r>
            <a:r>
              <a:rPr sz="18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aset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pajak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tangguhan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yang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sebelumnya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tidak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diakui</a:t>
            </a:r>
            <a:endParaRPr sz="1800">
              <a:latin typeface="Calibri"/>
              <a:cs typeface="Calibri"/>
            </a:endParaRPr>
          </a:p>
          <a:p>
            <a:pPr marL="377825" marR="302895" indent="-285750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377825" algn="l"/>
              </a:tabLst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Perbedaan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temporer</a:t>
            </a:r>
            <a:r>
              <a:rPr sz="1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investasi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pada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entitas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anak,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cabang,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entitas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asosiasi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ventura bersama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102485" y="172402"/>
            <a:ext cx="510159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i="0" dirty="0">
                <a:latin typeface="Calibri"/>
                <a:cs typeface="Calibri"/>
              </a:rPr>
              <a:t>BAB</a:t>
            </a:r>
            <a:r>
              <a:rPr sz="3600" i="0" spc="-70" dirty="0">
                <a:latin typeface="Calibri"/>
                <a:cs typeface="Calibri"/>
              </a:rPr>
              <a:t> </a:t>
            </a:r>
            <a:r>
              <a:rPr sz="3600" i="0" dirty="0">
                <a:latin typeface="Calibri"/>
                <a:cs typeface="Calibri"/>
              </a:rPr>
              <a:t>34</a:t>
            </a:r>
            <a:r>
              <a:rPr sz="3600" i="0" spc="-75" dirty="0">
                <a:latin typeface="Calibri"/>
                <a:cs typeface="Calibri"/>
              </a:rPr>
              <a:t> </a:t>
            </a:r>
            <a:r>
              <a:rPr sz="3600" spc="-30" dirty="0"/>
              <a:t>AKTIVITAS</a:t>
            </a:r>
            <a:r>
              <a:rPr sz="3600" spc="-40" dirty="0"/>
              <a:t> </a:t>
            </a:r>
            <a:r>
              <a:rPr sz="3600" spc="-10" dirty="0"/>
              <a:t>KHUSUS</a:t>
            </a:r>
            <a:endParaRPr sz="3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634229" y="6480809"/>
            <a:ext cx="7501890" cy="386715"/>
            <a:chOff x="4634229" y="6480809"/>
            <a:chExt cx="7501890" cy="386715"/>
          </a:xfrm>
        </p:grpSpPr>
        <p:sp>
          <p:nvSpPr>
            <p:cNvPr id="4" name="object 4"/>
            <p:cNvSpPr/>
            <p:nvPr/>
          </p:nvSpPr>
          <p:spPr>
            <a:xfrm>
              <a:off x="11769724" y="6586854"/>
              <a:ext cx="356870" cy="271145"/>
            </a:xfrm>
            <a:custGeom>
              <a:avLst/>
              <a:gdLst/>
              <a:ahLst/>
              <a:cxnLst/>
              <a:rect l="l" t="t" r="r" b="b"/>
              <a:pathLst>
                <a:path w="356870" h="271145">
                  <a:moveTo>
                    <a:pt x="356870" y="271145"/>
                  </a:moveTo>
                  <a:lnTo>
                    <a:pt x="356870" y="0"/>
                  </a:lnTo>
                  <a:lnTo>
                    <a:pt x="0" y="0"/>
                  </a:lnTo>
                  <a:lnTo>
                    <a:pt x="0" y="271145"/>
                  </a:lnTo>
                </a:path>
              </a:pathLst>
            </a:custGeom>
            <a:ln w="19050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634229" y="6480809"/>
              <a:ext cx="7225030" cy="335280"/>
            </a:xfrm>
            <a:custGeom>
              <a:avLst/>
              <a:gdLst/>
              <a:ahLst/>
              <a:cxnLst/>
              <a:rect l="l" t="t" r="r" b="b"/>
              <a:pathLst>
                <a:path w="7225030" h="335279">
                  <a:moveTo>
                    <a:pt x="7225030" y="0"/>
                  </a:moveTo>
                  <a:lnTo>
                    <a:pt x="0" y="0"/>
                  </a:lnTo>
                  <a:lnTo>
                    <a:pt x="0" y="335279"/>
                  </a:lnTo>
                  <a:lnTo>
                    <a:pt x="7225030" y="335279"/>
                  </a:lnTo>
                  <a:lnTo>
                    <a:pt x="7225030" y="0"/>
                  </a:lnTo>
                  <a:close/>
                </a:path>
              </a:pathLst>
            </a:custGeom>
            <a:solidFill>
              <a:srgbClr val="A9D1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02259" y="1457960"/>
            <a:ext cx="4258310" cy="1089660"/>
          </a:xfrm>
          <a:prstGeom prst="rect">
            <a:avLst/>
          </a:prstGeom>
          <a:solidFill>
            <a:srgbClr val="A9D18E"/>
          </a:solidFill>
        </p:spPr>
        <p:txBody>
          <a:bodyPr vert="horz" wrap="square" lIns="0" tIns="12700" rIns="0" bIns="0" rtlCol="0">
            <a:spAutoFit/>
          </a:bodyPr>
          <a:lstStyle/>
          <a:p>
            <a:pPr marL="274320" marR="929005" indent="-182880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274320" algn="l"/>
              </a:tabLst>
            </a:pPr>
            <a:r>
              <a:rPr sz="1800" b="1" spc="-10" dirty="0">
                <a:solidFill>
                  <a:srgbClr val="385622"/>
                </a:solidFill>
                <a:latin typeface="Calibri"/>
                <a:cs typeface="Calibri"/>
              </a:rPr>
              <a:t>Pengakuan</a:t>
            </a:r>
            <a:r>
              <a:rPr sz="1800" b="1" spc="-2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385622"/>
                </a:solidFill>
                <a:latin typeface="Calibri"/>
                <a:cs typeface="Calibri"/>
              </a:rPr>
              <a:t>aset</a:t>
            </a:r>
            <a:r>
              <a:rPr sz="1800" b="1" spc="-3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385622"/>
                </a:solidFill>
                <a:latin typeface="Calibri"/>
                <a:cs typeface="Calibri"/>
              </a:rPr>
              <a:t>biologis/produk agrikultur</a:t>
            </a:r>
            <a:endParaRPr sz="1800">
              <a:latin typeface="Calibri"/>
              <a:cs typeface="Calibri"/>
            </a:endParaRPr>
          </a:p>
          <a:p>
            <a:pPr marL="559435" lvl="1" indent="-285115">
              <a:lnSpc>
                <a:spcPct val="100000"/>
              </a:lnSpc>
              <a:spcBef>
                <a:spcPts val="10"/>
              </a:spcBef>
              <a:buFont typeface="Wingdings"/>
              <a:buChar char=""/>
              <a:tabLst>
                <a:tab pos="559435" algn="l"/>
              </a:tabLst>
            </a:pP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sesuai</a:t>
            </a:r>
            <a:r>
              <a:rPr sz="1600" spc="-3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definisi</a:t>
            </a:r>
            <a:r>
              <a:rPr sz="1600" spc="-5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385622"/>
                </a:solidFill>
                <a:latin typeface="Calibri"/>
                <a:cs typeface="Calibri"/>
              </a:rPr>
              <a:t>aset</a:t>
            </a:r>
            <a:endParaRPr sz="1600">
              <a:latin typeface="Calibri"/>
              <a:cs typeface="Calibri"/>
            </a:endParaRPr>
          </a:p>
          <a:p>
            <a:pPr marL="559435" lvl="1" indent="-285115">
              <a:lnSpc>
                <a:spcPct val="100000"/>
              </a:lnSpc>
              <a:buFont typeface="Wingdings"/>
              <a:buChar char=""/>
              <a:tabLst>
                <a:tab pos="559435" algn="l"/>
              </a:tabLst>
            </a:pPr>
            <a:r>
              <a:rPr sz="1600" spc="-10" dirty="0">
                <a:solidFill>
                  <a:srgbClr val="385622"/>
                </a:solidFill>
                <a:latin typeface="Calibri"/>
                <a:cs typeface="Calibri"/>
              </a:rPr>
              <a:t>konsep</a:t>
            </a:r>
            <a:r>
              <a:rPr sz="1600" spc="-5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usaha</a:t>
            </a:r>
            <a:r>
              <a:rPr sz="1600" spc="-5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atau</a:t>
            </a:r>
            <a:r>
              <a:rPr sz="1600" spc="-5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biaya</a:t>
            </a:r>
            <a:r>
              <a:rPr sz="1600" spc="-5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yang</a:t>
            </a:r>
            <a:r>
              <a:rPr sz="1600" spc="-5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385622"/>
                </a:solidFill>
                <a:latin typeface="Calibri"/>
                <a:cs typeface="Calibri"/>
              </a:rPr>
              <a:t>berlebihan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243829" y="847089"/>
            <a:ext cx="2980690" cy="457200"/>
          </a:xfrm>
          <a:custGeom>
            <a:avLst/>
            <a:gdLst/>
            <a:ahLst/>
            <a:cxnLst/>
            <a:rect l="l" t="t" r="r" b="b"/>
            <a:pathLst>
              <a:path w="2980690" h="457200">
                <a:moveTo>
                  <a:pt x="2904490" y="0"/>
                </a:moveTo>
                <a:lnTo>
                  <a:pt x="76200" y="0"/>
                </a:lnTo>
                <a:lnTo>
                  <a:pt x="46559" y="5994"/>
                </a:lnTo>
                <a:lnTo>
                  <a:pt x="22336" y="22336"/>
                </a:lnTo>
                <a:lnTo>
                  <a:pt x="5994" y="46559"/>
                </a:lnTo>
                <a:lnTo>
                  <a:pt x="0" y="76200"/>
                </a:lnTo>
                <a:lnTo>
                  <a:pt x="0" y="381000"/>
                </a:lnTo>
                <a:lnTo>
                  <a:pt x="5994" y="410640"/>
                </a:lnTo>
                <a:lnTo>
                  <a:pt x="22336" y="434863"/>
                </a:lnTo>
                <a:lnTo>
                  <a:pt x="46559" y="451205"/>
                </a:lnTo>
                <a:lnTo>
                  <a:pt x="76200" y="457200"/>
                </a:lnTo>
                <a:lnTo>
                  <a:pt x="2904490" y="457200"/>
                </a:lnTo>
                <a:lnTo>
                  <a:pt x="2934130" y="451205"/>
                </a:lnTo>
                <a:lnTo>
                  <a:pt x="2958353" y="434863"/>
                </a:lnTo>
                <a:lnTo>
                  <a:pt x="2974695" y="410640"/>
                </a:lnTo>
                <a:lnTo>
                  <a:pt x="2980690" y="381000"/>
                </a:lnTo>
                <a:lnTo>
                  <a:pt x="2980690" y="76200"/>
                </a:lnTo>
                <a:lnTo>
                  <a:pt x="2974695" y="46559"/>
                </a:lnTo>
                <a:lnTo>
                  <a:pt x="2958353" y="22336"/>
                </a:lnTo>
                <a:lnTo>
                  <a:pt x="2934130" y="5994"/>
                </a:lnTo>
                <a:lnTo>
                  <a:pt x="2904490" y="0"/>
                </a:lnTo>
                <a:close/>
              </a:path>
            </a:pathLst>
          </a:custGeom>
          <a:solidFill>
            <a:srgbClr val="5382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190234" y="893698"/>
            <a:ext cx="10890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i="1" spc="-10" dirty="0">
                <a:solidFill>
                  <a:srgbClr val="FFFFFF"/>
                </a:solidFill>
                <a:latin typeface="Calibri"/>
                <a:cs typeface="Calibri"/>
              </a:rPr>
              <a:t>Agrikultur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805679" y="1930400"/>
            <a:ext cx="3282950" cy="356870"/>
            <a:chOff x="4805679" y="1930400"/>
            <a:chExt cx="3282950" cy="356870"/>
          </a:xfrm>
        </p:grpSpPr>
        <p:sp>
          <p:nvSpPr>
            <p:cNvPr id="10" name="object 10"/>
            <p:cNvSpPr/>
            <p:nvPr/>
          </p:nvSpPr>
          <p:spPr>
            <a:xfrm>
              <a:off x="4812029" y="1936750"/>
              <a:ext cx="3270250" cy="344170"/>
            </a:xfrm>
            <a:custGeom>
              <a:avLst/>
              <a:gdLst/>
              <a:ahLst/>
              <a:cxnLst/>
              <a:rect l="l" t="t" r="r" b="b"/>
              <a:pathLst>
                <a:path w="3270250" h="344169">
                  <a:moveTo>
                    <a:pt x="3212846" y="0"/>
                  </a:moveTo>
                  <a:lnTo>
                    <a:pt x="57404" y="0"/>
                  </a:lnTo>
                  <a:lnTo>
                    <a:pt x="35040" y="4504"/>
                  </a:lnTo>
                  <a:lnTo>
                    <a:pt x="16795" y="16795"/>
                  </a:lnTo>
                  <a:lnTo>
                    <a:pt x="4504" y="35040"/>
                  </a:lnTo>
                  <a:lnTo>
                    <a:pt x="0" y="57403"/>
                  </a:lnTo>
                  <a:lnTo>
                    <a:pt x="0" y="286765"/>
                  </a:lnTo>
                  <a:lnTo>
                    <a:pt x="4504" y="309129"/>
                  </a:lnTo>
                  <a:lnTo>
                    <a:pt x="16795" y="327374"/>
                  </a:lnTo>
                  <a:lnTo>
                    <a:pt x="35040" y="339665"/>
                  </a:lnTo>
                  <a:lnTo>
                    <a:pt x="57404" y="344170"/>
                  </a:lnTo>
                  <a:lnTo>
                    <a:pt x="3212846" y="344170"/>
                  </a:lnTo>
                  <a:lnTo>
                    <a:pt x="3235209" y="339665"/>
                  </a:lnTo>
                  <a:lnTo>
                    <a:pt x="3253454" y="327374"/>
                  </a:lnTo>
                  <a:lnTo>
                    <a:pt x="3265745" y="309129"/>
                  </a:lnTo>
                  <a:lnTo>
                    <a:pt x="3270250" y="286765"/>
                  </a:lnTo>
                  <a:lnTo>
                    <a:pt x="3270250" y="57403"/>
                  </a:lnTo>
                  <a:lnTo>
                    <a:pt x="3265745" y="35040"/>
                  </a:lnTo>
                  <a:lnTo>
                    <a:pt x="3253454" y="16795"/>
                  </a:lnTo>
                  <a:lnTo>
                    <a:pt x="3235209" y="4504"/>
                  </a:lnTo>
                  <a:lnTo>
                    <a:pt x="3212846" y="0"/>
                  </a:lnTo>
                  <a:close/>
                </a:path>
              </a:pathLst>
            </a:custGeom>
            <a:solidFill>
              <a:srgbClr val="3856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812029" y="1936750"/>
              <a:ext cx="3270250" cy="344170"/>
            </a:xfrm>
            <a:custGeom>
              <a:avLst/>
              <a:gdLst/>
              <a:ahLst/>
              <a:cxnLst/>
              <a:rect l="l" t="t" r="r" b="b"/>
              <a:pathLst>
                <a:path w="3270250" h="344169">
                  <a:moveTo>
                    <a:pt x="0" y="57403"/>
                  </a:moveTo>
                  <a:lnTo>
                    <a:pt x="4504" y="35040"/>
                  </a:lnTo>
                  <a:lnTo>
                    <a:pt x="16795" y="16795"/>
                  </a:lnTo>
                  <a:lnTo>
                    <a:pt x="35040" y="4504"/>
                  </a:lnTo>
                  <a:lnTo>
                    <a:pt x="57404" y="0"/>
                  </a:lnTo>
                  <a:lnTo>
                    <a:pt x="3212846" y="0"/>
                  </a:lnTo>
                  <a:lnTo>
                    <a:pt x="3235209" y="4504"/>
                  </a:lnTo>
                  <a:lnTo>
                    <a:pt x="3253454" y="16795"/>
                  </a:lnTo>
                  <a:lnTo>
                    <a:pt x="3265745" y="35040"/>
                  </a:lnTo>
                  <a:lnTo>
                    <a:pt x="3270250" y="57403"/>
                  </a:lnTo>
                  <a:lnTo>
                    <a:pt x="3270250" y="286765"/>
                  </a:lnTo>
                  <a:lnTo>
                    <a:pt x="3265745" y="309129"/>
                  </a:lnTo>
                  <a:lnTo>
                    <a:pt x="3253454" y="327374"/>
                  </a:lnTo>
                  <a:lnTo>
                    <a:pt x="3235209" y="339665"/>
                  </a:lnTo>
                  <a:lnTo>
                    <a:pt x="3212846" y="344170"/>
                  </a:lnTo>
                  <a:lnTo>
                    <a:pt x="57404" y="344170"/>
                  </a:lnTo>
                  <a:lnTo>
                    <a:pt x="35040" y="339665"/>
                  </a:lnTo>
                  <a:lnTo>
                    <a:pt x="16795" y="327374"/>
                  </a:lnTo>
                  <a:lnTo>
                    <a:pt x="4504" y="309129"/>
                  </a:lnTo>
                  <a:lnTo>
                    <a:pt x="0" y="286765"/>
                  </a:lnTo>
                  <a:lnTo>
                    <a:pt x="0" y="57403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812029" y="1936750"/>
            <a:ext cx="3270250" cy="34417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480695">
              <a:lnSpc>
                <a:spcPct val="100000"/>
              </a:lnSpc>
              <a:spcBef>
                <a:spcPts val="2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Apakah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nilai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wajar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tersedia?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780279" y="2557779"/>
            <a:ext cx="3252470" cy="595630"/>
            <a:chOff x="4780279" y="2557779"/>
            <a:chExt cx="3252470" cy="595630"/>
          </a:xfrm>
        </p:grpSpPr>
        <p:sp>
          <p:nvSpPr>
            <p:cNvPr id="14" name="object 14"/>
            <p:cNvSpPr/>
            <p:nvPr/>
          </p:nvSpPr>
          <p:spPr>
            <a:xfrm>
              <a:off x="4786629" y="2564129"/>
              <a:ext cx="3239770" cy="582930"/>
            </a:xfrm>
            <a:custGeom>
              <a:avLst/>
              <a:gdLst/>
              <a:ahLst/>
              <a:cxnLst/>
              <a:rect l="l" t="t" r="r" b="b"/>
              <a:pathLst>
                <a:path w="3239770" h="582930">
                  <a:moveTo>
                    <a:pt x="3142615" y="0"/>
                  </a:moveTo>
                  <a:lnTo>
                    <a:pt x="97155" y="0"/>
                  </a:lnTo>
                  <a:lnTo>
                    <a:pt x="59364" y="7643"/>
                  </a:lnTo>
                  <a:lnTo>
                    <a:pt x="28479" y="28479"/>
                  </a:lnTo>
                  <a:lnTo>
                    <a:pt x="7643" y="59364"/>
                  </a:lnTo>
                  <a:lnTo>
                    <a:pt x="0" y="97155"/>
                  </a:lnTo>
                  <a:lnTo>
                    <a:pt x="0" y="485775"/>
                  </a:lnTo>
                  <a:lnTo>
                    <a:pt x="7643" y="523565"/>
                  </a:lnTo>
                  <a:lnTo>
                    <a:pt x="28479" y="554450"/>
                  </a:lnTo>
                  <a:lnTo>
                    <a:pt x="59364" y="575286"/>
                  </a:lnTo>
                  <a:lnTo>
                    <a:pt x="97155" y="582930"/>
                  </a:lnTo>
                  <a:lnTo>
                    <a:pt x="3142615" y="582930"/>
                  </a:lnTo>
                  <a:lnTo>
                    <a:pt x="3180405" y="575286"/>
                  </a:lnTo>
                  <a:lnTo>
                    <a:pt x="3211290" y="554450"/>
                  </a:lnTo>
                  <a:lnTo>
                    <a:pt x="3232126" y="523565"/>
                  </a:lnTo>
                  <a:lnTo>
                    <a:pt x="3239770" y="485775"/>
                  </a:lnTo>
                  <a:lnTo>
                    <a:pt x="3239770" y="97155"/>
                  </a:lnTo>
                  <a:lnTo>
                    <a:pt x="3232126" y="59364"/>
                  </a:lnTo>
                  <a:lnTo>
                    <a:pt x="3211290" y="28479"/>
                  </a:lnTo>
                  <a:lnTo>
                    <a:pt x="3180405" y="7643"/>
                  </a:lnTo>
                  <a:lnTo>
                    <a:pt x="3142615" y="0"/>
                  </a:lnTo>
                  <a:close/>
                </a:path>
              </a:pathLst>
            </a:custGeom>
            <a:solidFill>
              <a:srgbClr val="3856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786629" y="2564129"/>
              <a:ext cx="3239770" cy="582930"/>
            </a:xfrm>
            <a:custGeom>
              <a:avLst/>
              <a:gdLst/>
              <a:ahLst/>
              <a:cxnLst/>
              <a:rect l="l" t="t" r="r" b="b"/>
              <a:pathLst>
                <a:path w="3239770" h="582930">
                  <a:moveTo>
                    <a:pt x="0" y="97155"/>
                  </a:moveTo>
                  <a:lnTo>
                    <a:pt x="7643" y="59364"/>
                  </a:lnTo>
                  <a:lnTo>
                    <a:pt x="28479" y="28479"/>
                  </a:lnTo>
                  <a:lnTo>
                    <a:pt x="59364" y="7643"/>
                  </a:lnTo>
                  <a:lnTo>
                    <a:pt x="97155" y="0"/>
                  </a:lnTo>
                  <a:lnTo>
                    <a:pt x="3142615" y="0"/>
                  </a:lnTo>
                  <a:lnTo>
                    <a:pt x="3180405" y="7643"/>
                  </a:lnTo>
                  <a:lnTo>
                    <a:pt x="3211290" y="28479"/>
                  </a:lnTo>
                  <a:lnTo>
                    <a:pt x="3232126" y="59364"/>
                  </a:lnTo>
                  <a:lnTo>
                    <a:pt x="3239770" y="97155"/>
                  </a:lnTo>
                  <a:lnTo>
                    <a:pt x="3239770" y="485775"/>
                  </a:lnTo>
                  <a:lnTo>
                    <a:pt x="3232126" y="523565"/>
                  </a:lnTo>
                  <a:lnTo>
                    <a:pt x="3211290" y="554450"/>
                  </a:lnTo>
                  <a:lnTo>
                    <a:pt x="3180405" y="575286"/>
                  </a:lnTo>
                  <a:lnTo>
                    <a:pt x="3142615" y="582930"/>
                  </a:lnTo>
                  <a:lnTo>
                    <a:pt x="97155" y="582930"/>
                  </a:lnTo>
                  <a:lnTo>
                    <a:pt x="59364" y="575286"/>
                  </a:lnTo>
                  <a:lnTo>
                    <a:pt x="28479" y="554450"/>
                  </a:lnTo>
                  <a:lnTo>
                    <a:pt x="7643" y="523565"/>
                  </a:lnTo>
                  <a:lnTo>
                    <a:pt x="0" y="485775"/>
                  </a:lnTo>
                  <a:lnTo>
                    <a:pt x="0" y="97155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908930" y="2586609"/>
            <a:ext cx="299466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7470" marR="5080" indent="-64769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Apakah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penentuan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nilai</a:t>
            </a:r>
            <a:r>
              <a:rPr sz="16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wajar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tanpa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usaha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atau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biaya</a:t>
            </a:r>
            <a:r>
              <a:rPr sz="16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yang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berlebihan?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805679" y="2302510"/>
            <a:ext cx="6611620" cy="1487170"/>
            <a:chOff x="4805679" y="2302510"/>
            <a:chExt cx="6611620" cy="1487170"/>
          </a:xfrm>
        </p:grpSpPr>
        <p:sp>
          <p:nvSpPr>
            <p:cNvPr id="18" name="object 18"/>
            <p:cNvSpPr/>
            <p:nvPr/>
          </p:nvSpPr>
          <p:spPr>
            <a:xfrm>
              <a:off x="5965190" y="2302509"/>
              <a:ext cx="152400" cy="1136015"/>
            </a:xfrm>
            <a:custGeom>
              <a:avLst/>
              <a:gdLst/>
              <a:ahLst/>
              <a:cxnLst/>
              <a:rect l="l" t="t" r="r" b="b"/>
              <a:pathLst>
                <a:path w="152400" h="1136014">
                  <a:moveTo>
                    <a:pt x="152400" y="983234"/>
                  </a:moveTo>
                  <a:lnTo>
                    <a:pt x="101600" y="983234"/>
                  </a:lnTo>
                  <a:lnTo>
                    <a:pt x="101600" y="844550"/>
                  </a:lnTo>
                  <a:lnTo>
                    <a:pt x="50800" y="844550"/>
                  </a:lnTo>
                  <a:lnTo>
                    <a:pt x="50800" y="983234"/>
                  </a:lnTo>
                  <a:lnTo>
                    <a:pt x="0" y="983234"/>
                  </a:lnTo>
                  <a:lnTo>
                    <a:pt x="76200" y="1135634"/>
                  </a:lnTo>
                  <a:lnTo>
                    <a:pt x="139700" y="1008634"/>
                  </a:lnTo>
                  <a:lnTo>
                    <a:pt x="152400" y="983234"/>
                  </a:lnTo>
                  <a:close/>
                </a:path>
                <a:path w="152400" h="1136014">
                  <a:moveTo>
                    <a:pt x="152400" y="138684"/>
                  </a:moveTo>
                  <a:lnTo>
                    <a:pt x="101600" y="138684"/>
                  </a:lnTo>
                  <a:lnTo>
                    <a:pt x="101600" y="0"/>
                  </a:lnTo>
                  <a:lnTo>
                    <a:pt x="50800" y="0"/>
                  </a:lnTo>
                  <a:lnTo>
                    <a:pt x="50800" y="138684"/>
                  </a:lnTo>
                  <a:lnTo>
                    <a:pt x="0" y="138684"/>
                  </a:lnTo>
                  <a:lnTo>
                    <a:pt x="76200" y="291084"/>
                  </a:lnTo>
                  <a:lnTo>
                    <a:pt x="139700" y="164084"/>
                  </a:lnTo>
                  <a:lnTo>
                    <a:pt x="152400" y="138684"/>
                  </a:lnTo>
                  <a:close/>
                </a:path>
              </a:pathLst>
            </a:custGeom>
            <a:solidFill>
              <a:srgbClr val="85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812029" y="3437890"/>
              <a:ext cx="2172970" cy="345440"/>
            </a:xfrm>
            <a:custGeom>
              <a:avLst/>
              <a:gdLst/>
              <a:ahLst/>
              <a:cxnLst/>
              <a:rect l="l" t="t" r="r" b="b"/>
              <a:pathLst>
                <a:path w="2172970" h="345439">
                  <a:moveTo>
                    <a:pt x="2115439" y="0"/>
                  </a:moveTo>
                  <a:lnTo>
                    <a:pt x="57531" y="0"/>
                  </a:lnTo>
                  <a:lnTo>
                    <a:pt x="35147" y="4524"/>
                  </a:lnTo>
                  <a:lnTo>
                    <a:pt x="16859" y="16859"/>
                  </a:lnTo>
                  <a:lnTo>
                    <a:pt x="4524" y="35147"/>
                  </a:lnTo>
                  <a:lnTo>
                    <a:pt x="0" y="57531"/>
                  </a:lnTo>
                  <a:lnTo>
                    <a:pt x="0" y="287909"/>
                  </a:lnTo>
                  <a:lnTo>
                    <a:pt x="4524" y="310292"/>
                  </a:lnTo>
                  <a:lnTo>
                    <a:pt x="16859" y="328580"/>
                  </a:lnTo>
                  <a:lnTo>
                    <a:pt x="35147" y="340915"/>
                  </a:lnTo>
                  <a:lnTo>
                    <a:pt x="57531" y="345440"/>
                  </a:lnTo>
                  <a:lnTo>
                    <a:pt x="2115439" y="345440"/>
                  </a:lnTo>
                  <a:lnTo>
                    <a:pt x="2137822" y="340915"/>
                  </a:lnTo>
                  <a:lnTo>
                    <a:pt x="2156110" y="328580"/>
                  </a:lnTo>
                  <a:lnTo>
                    <a:pt x="2168445" y="310292"/>
                  </a:lnTo>
                  <a:lnTo>
                    <a:pt x="2172970" y="287909"/>
                  </a:lnTo>
                  <a:lnTo>
                    <a:pt x="2172970" y="57531"/>
                  </a:lnTo>
                  <a:lnTo>
                    <a:pt x="2168445" y="35147"/>
                  </a:lnTo>
                  <a:lnTo>
                    <a:pt x="2156110" y="16859"/>
                  </a:lnTo>
                  <a:lnTo>
                    <a:pt x="2137822" y="4524"/>
                  </a:lnTo>
                  <a:lnTo>
                    <a:pt x="2115439" y="0"/>
                  </a:lnTo>
                  <a:close/>
                </a:path>
              </a:pathLst>
            </a:custGeom>
            <a:solidFill>
              <a:srgbClr val="3856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812029" y="3437890"/>
              <a:ext cx="2172970" cy="345440"/>
            </a:xfrm>
            <a:custGeom>
              <a:avLst/>
              <a:gdLst/>
              <a:ahLst/>
              <a:cxnLst/>
              <a:rect l="l" t="t" r="r" b="b"/>
              <a:pathLst>
                <a:path w="2172970" h="345439">
                  <a:moveTo>
                    <a:pt x="0" y="57531"/>
                  </a:moveTo>
                  <a:lnTo>
                    <a:pt x="4524" y="35147"/>
                  </a:lnTo>
                  <a:lnTo>
                    <a:pt x="16859" y="16859"/>
                  </a:lnTo>
                  <a:lnTo>
                    <a:pt x="35147" y="4524"/>
                  </a:lnTo>
                  <a:lnTo>
                    <a:pt x="57531" y="0"/>
                  </a:lnTo>
                  <a:lnTo>
                    <a:pt x="2115439" y="0"/>
                  </a:lnTo>
                  <a:lnTo>
                    <a:pt x="2137822" y="4524"/>
                  </a:lnTo>
                  <a:lnTo>
                    <a:pt x="2156110" y="16859"/>
                  </a:lnTo>
                  <a:lnTo>
                    <a:pt x="2168445" y="35147"/>
                  </a:lnTo>
                  <a:lnTo>
                    <a:pt x="2172970" y="57531"/>
                  </a:lnTo>
                  <a:lnTo>
                    <a:pt x="2172970" y="287909"/>
                  </a:lnTo>
                  <a:lnTo>
                    <a:pt x="2168445" y="310292"/>
                  </a:lnTo>
                  <a:lnTo>
                    <a:pt x="2156110" y="328580"/>
                  </a:lnTo>
                  <a:lnTo>
                    <a:pt x="2137822" y="340915"/>
                  </a:lnTo>
                  <a:lnTo>
                    <a:pt x="2115439" y="345440"/>
                  </a:lnTo>
                  <a:lnTo>
                    <a:pt x="57531" y="345440"/>
                  </a:lnTo>
                  <a:lnTo>
                    <a:pt x="35147" y="340915"/>
                  </a:lnTo>
                  <a:lnTo>
                    <a:pt x="16859" y="328580"/>
                  </a:lnTo>
                  <a:lnTo>
                    <a:pt x="4524" y="310292"/>
                  </a:lnTo>
                  <a:lnTo>
                    <a:pt x="0" y="287909"/>
                  </a:lnTo>
                  <a:lnTo>
                    <a:pt x="0" y="57531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509000" y="3387090"/>
              <a:ext cx="2901950" cy="389890"/>
            </a:xfrm>
            <a:custGeom>
              <a:avLst/>
              <a:gdLst/>
              <a:ahLst/>
              <a:cxnLst/>
              <a:rect l="l" t="t" r="r" b="b"/>
              <a:pathLst>
                <a:path w="2901950" h="389889">
                  <a:moveTo>
                    <a:pt x="2836926" y="0"/>
                  </a:moveTo>
                  <a:lnTo>
                    <a:pt x="65024" y="0"/>
                  </a:lnTo>
                  <a:lnTo>
                    <a:pt x="39701" y="5105"/>
                  </a:lnTo>
                  <a:lnTo>
                    <a:pt x="19034" y="19034"/>
                  </a:lnTo>
                  <a:lnTo>
                    <a:pt x="5105" y="39701"/>
                  </a:lnTo>
                  <a:lnTo>
                    <a:pt x="0" y="65024"/>
                  </a:lnTo>
                  <a:lnTo>
                    <a:pt x="0" y="324866"/>
                  </a:lnTo>
                  <a:lnTo>
                    <a:pt x="5105" y="350188"/>
                  </a:lnTo>
                  <a:lnTo>
                    <a:pt x="19034" y="370855"/>
                  </a:lnTo>
                  <a:lnTo>
                    <a:pt x="39701" y="384784"/>
                  </a:lnTo>
                  <a:lnTo>
                    <a:pt x="65024" y="389890"/>
                  </a:lnTo>
                  <a:lnTo>
                    <a:pt x="2836926" y="389890"/>
                  </a:lnTo>
                  <a:lnTo>
                    <a:pt x="2862248" y="384784"/>
                  </a:lnTo>
                  <a:lnTo>
                    <a:pt x="2882915" y="370855"/>
                  </a:lnTo>
                  <a:lnTo>
                    <a:pt x="2896844" y="350188"/>
                  </a:lnTo>
                  <a:lnTo>
                    <a:pt x="2901950" y="324866"/>
                  </a:lnTo>
                  <a:lnTo>
                    <a:pt x="2901950" y="65024"/>
                  </a:lnTo>
                  <a:lnTo>
                    <a:pt x="2896844" y="39701"/>
                  </a:lnTo>
                  <a:lnTo>
                    <a:pt x="2882915" y="19034"/>
                  </a:lnTo>
                  <a:lnTo>
                    <a:pt x="2862248" y="5105"/>
                  </a:lnTo>
                  <a:lnTo>
                    <a:pt x="2836926" y="0"/>
                  </a:lnTo>
                  <a:close/>
                </a:path>
              </a:pathLst>
            </a:custGeom>
            <a:solidFill>
              <a:srgbClr val="3856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509000" y="3387090"/>
              <a:ext cx="2901950" cy="389890"/>
            </a:xfrm>
            <a:custGeom>
              <a:avLst/>
              <a:gdLst/>
              <a:ahLst/>
              <a:cxnLst/>
              <a:rect l="l" t="t" r="r" b="b"/>
              <a:pathLst>
                <a:path w="2901950" h="389889">
                  <a:moveTo>
                    <a:pt x="0" y="65024"/>
                  </a:moveTo>
                  <a:lnTo>
                    <a:pt x="5105" y="39701"/>
                  </a:lnTo>
                  <a:lnTo>
                    <a:pt x="19034" y="19034"/>
                  </a:lnTo>
                  <a:lnTo>
                    <a:pt x="39701" y="5105"/>
                  </a:lnTo>
                  <a:lnTo>
                    <a:pt x="65024" y="0"/>
                  </a:lnTo>
                  <a:lnTo>
                    <a:pt x="2836926" y="0"/>
                  </a:lnTo>
                  <a:lnTo>
                    <a:pt x="2862248" y="5105"/>
                  </a:lnTo>
                  <a:lnTo>
                    <a:pt x="2882915" y="19034"/>
                  </a:lnTo>
                  <a:lnTo>
                    <a:pt x="2896844" y="39701"/>
                  </a:lnTo>
                  <a:lnTo>
                    <a:pt x="2901950" y="65024"/>
                  </a:lnTo>
                  <a:lnTo>
                    <a:pt x="2901950" y="324866"/>
                  </a:lnTo>
                  <a:lnTo>
                    <a:pt x="2896844" y="350188"/>
                  </a:lnTo>
                  <a:lnTo>
                    <a:pt x="2882915" y="370855"/>
                  </a:lnTo>
                  <a:lnTo>
                    <a:pt x="2862248" y="384784"/>
                  </a:lnTo>
                  <a:lnTo>
                    <a:pt x="2836926" y="389890"/>
                  </a:lnTo>
                  <a:lnTo>
                    <a:pt x="65024" y="389890"/>
                  </a:lnTo>
                  <a:lnTo>
                    <a:pt x="39701" y="384784"/>
                  </a:lnTo>
                  <a:lnTo>
                    <a:pt x="19034" y="370855"/>
                  </a:lnTo>
                  <a:lnTo>
                    <a:pt x="5105" y="350188"/>
                  </a:lnTo>
                  <a:lnTo>
                    <a:pt x="0" y="324866"/>
                  </a:lnTo>
                  <a:lnTo>
                    <a:pt x="0" y="65024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5656960" y="2301240"/>
            <a:ext cx="19685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75" dirty="0">
                <a:solidFill>
                  <a:srgbClr val="385622"/>
                </a:solidFill>
                <a:latin typeface="Calibri"/>
                <a:cs typeface="Calibri"/>
              </a:rPr>
              <a:t>Ya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998331" y="3435350"/>
            <a:ext cx="192595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Model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biaya</a:t>
            </a:r>
            <a:r>
              <a:rPr sz="16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perolehan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8001000" y="2147697"/>
            <a:ext cx="1415415" cy="1248410"/>
            <a:chOff x="8001000" y="2147697"/>
            <a:chExt cx="1415415" cy="1248410"/>
          </a:xfrm>
        </p:grpSpPr>
        <p:sp>
          <p:nvSpPr>
            <p:cNvPr id="26" name="object 26"/>
            <p:cNvSpPr/>
            <p:nvPr/>
          </p:nvSpPr>
          <p:spPr>
            <a:xfrm>
              <a:off x="8086089" y="2147697"/>
              <a:ext cx="1330325" cy="1248410"/>
            </a:xfrm>
            <a:custGeom>
              <a:avLst/>
              <a:gdLst/>
              <a:ahLst/>
              <a:cxnLst/>
              <a:rect l="l" t="t" r="r" b="b"/>
              <a:pathLst>
                <a:path w="1330325" h="1248410">
                  <a:moveTo>
                    <a:pt x="1228598" y="1095628"/>
                  </a:moveTo>
                  <a:lnTo>
                    <a:pt x="1177798" y="1095628"/>
                  </a:lnTo>
                  <a:lnTo>
                    <a:pt x="1253998" y="1248028"/>
                  </a:lnTo>
                  <a:lnTo>
                    <a:pt x="1317498" y="1121028"/>
                  </a:lnTo>
                  <a:lnTo>
                    <a:pt x="1228598" y="1121028"/>
                  </a:lnTo>
                  <a:lnTo>
                    <a:pt x="1228598" y="1095628"/>
                  </a:lnTo>
                  <a:close/>
                </a:path>
                <a:path w="1330325" h="1248410">
                  <a:moveTo>
                    <a:pt x="1228598" y="25400"/>
                  </a:moveTo>
                  <a:lnTo>
                    <a:pt x="1228598" y="1121028"/>
                  </a:lnTo>
                  <a:lnTo>
                    <a:pt x="1279398" y="1121028"/>
                  </a:lnTo>
                  <a:lnTo>
                    <a:pt x="1279398" y="50800"/>
                  </a:lnTo>
                  <a:lnTo>
                    <a:pt x="1253998" y="50800"/>
                  </a:lnTo>
                  <a:lnTo>
                    <a:pt x="1228598" y="25400"/>
                  </a:lnTo>
                  <a:close/>
                </a:path>
                <a:path w="1330325" h="1248410">
                  <a:moveTo>
                    <a:pt x="1330198" y="1095628"/>
                  </a:moveTo>
                  <a:lnTo>
                    <a:pt x="1279398" y="1095628"/>
                  </a:lnTo>
                  <a:lnTo>
                    <a:pt x="1279398" y="1121028"/>
                  </a:lnTo>
                  <a:lnTo>
                    <a:pt x="1317498" y="1121028"/>
                  </a:lnTo>
                  <a:lnTo>
                    <a:pt x="1330198" y="1095628"/>
                  </a:lnTo>
                  <a:close/>
                </a:path>
                <a:path w="1330325" h="1248410">
                  <a:moveTo>
                    <a:pt x="29082" y="3682"/>
                  </a:moveTo>
                  <a:lnTo>
                    <a:pt x="0" y="3682"/>
                  </a:lnTo>
                  <a:lnTo>
                    <a:pt x="0" y="50800"/>
                  </a:lnTo>
                  <a:lnTo>
                    <a:pt x="1228598" y="50800"/>
                  </a:lnTo>
                  <a:lnTo>
                    <a:pt x="1228598" y="25400"/>
                  </a:lnTo>
                  <a:lnTo>
                    <a:pt x="50800" y="25400"/>
                  </a:lnTo>
                  <a:lnTo>
                    <a:pt x="29082" y="3682"/>
                  </a:lnTo>
                  <a:close/>
                </a:path>
                <a:path w="1330325" h="1248410">
                  <a:moveTo>
                    <a:pt x="1279398" y="3682"/>
                  </a:moveTo>
                  <a:lnTo>
                    <a:pt x="50800" y="3682"/>
                  </a:lnTo>
                  <a:lnTo>
                    <a:pt x="50800" y="25400"/>
                  </a:lnTo>
                  <a:lnTo>
                    <a:pt x="1228598" y="25400"/>
                  </a:lnTo>
                  <a:lnTo>
                    <a:pt x="1253998" y="50800"/>
                  </a:lnTo>
                  <a:lnTo>
                    <a:pt x="1279398" y="50800"/>
                  </a:lnTo>
                  <a:lnTo>
                    <a:pt x="1279398" y="3682"/>
                  </a:lnTo>
                  <a:close/>
                </a:path>
                <a:path w="1330325" h="1248410">
                  <a:moveTo>
                    <a:pt x="1279398" y="0"/>
                  </a:moveTo>
                  <a:lnTo>
                    <a:pt x="25400" y="0"/>
                  </a:lnTo>
                  <a:lnTo>
                    <a:pt x="50800" y="25400"/>
                  </a:lnTo>
                  <a:lnTo>
                    <a:pt x="50800" y="3682"/>
                  </a:lnTo>
                  <a:lnTo>
                    <a:pt x="1279398" y="3682"/>
                  </a:lnTo>
                  <a:lnTo>
                    <a:pt x="1279398" y="0"/>
                  </a:lnTo>
                  <a:close/>
                </a:path>
              </a:pathLst>
            </a:custGeom>
            <a:solidFill>
              <a:srgbClr val="85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026400" y="2854959"/>
              <a:ext cx="1301750" cy="0"/>
            </a:xfrm>
            <a:custGeom>
              <a:avLst/>
              <a:gdLst/>
              <a:ahLst/>
              <a:cxnLst/>
              <a:rect l="l" t="t" r="r" b="b"/>
              <a:pathLst>
                <a:path w="1301750">
                  <a:moveTo>
                    <a:pt x="0" y="0"/>
                  </a:moveTo>
                  <a:lnTo>
                    <a:pt x="1301369" y="0"/>
                  </a:lnTo>
                </a:path>
              </a:pathLst>
            </a:custGeom>
            <a:ln w="50800">
              <a:solidFill>
                <a:srgbClr val="85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5171821" y="3096926"/>
            <a:ext cx="1454150" cy="63627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R="194945" algn="ctr">
              <a:lnSpc>
                <a:spcPct val="100000"/>
              </a:lnSpc>
              <a:spcBef>
                <a:spcPts val="585"/>
              </a:spcBef>
            </a:pPr>
            <a:r>
              <a:rPr sz="1600" spc="-25" dirty="0">
                <a:solidFill>
                  <a:srgbClr val="385622"/>
                </a:solidFill>
                <a:latin typeface="Calibri"/>
                <a:cs typeface="Calibri"/>
              </a:rPr>
              <a:t>Ya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Model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nilai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wajar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194675" y="1836673"/>
            <a:ext cx="4686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solidFill>
                  <a:srgbClr val="385622"/>
                </a:solidFill>
                <a:latin typeface="Calibri"/>
                <a:cs typeface="Calibri"/>
              </a:rPr>
              <a:t>Tidak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186039" y="2553334"/>
            <a:ext cx="4686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solidFill>
                  <a:srgbClr val="385622"/>
                </a:solidFill>
                <a:latin typeface="Calibri"/>
                <a:cs typeface="Calibri"/>
              </a:rPr>
              <a:t>Tidak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786629" y="1469389"/>
            <a:ext cx="4271010" cy="335280"/>
          </a:xfrm>
          <a:prstGeom prst="rect">
            <a:avLst/>
          </a:prstGeom>
          <a:solidFill>
            <a:srgbClr val="A9D18E"/>
          </a:solidFill>
        </p:spPr>
        <p:txBody>
          <a:bodyPr vert="horz" wrap="square" lIns="0" tIns="16510" rIns="0" bIns="0" rtlCol="0">
            <a:spAutoFit/>
          </a:bodyPr>
          <a:lstStyle/>
          <a:p>
            <a:pPr marL="274320" indent="-182245">
              <a:lnSpc>
                <a:spcPct val="100000"/>
              </a:lnSpc>
              <a:spcBef>
                <a:spcPts val="130"/>
              </a:spcBef>
              <a:buFont typeface="Wingdings"/>
              <a:buChar char=""/>
              <a:tabLst>
                <a:tab pos="274320" algn="l"/>
              </a:tabLst>
            </a:pPr>
            <a:r>
              <a:rPr sz="1800" b="1" spc="-10" dirty="0">
                <a:solidFill>
                  <a:srgbClr val="385622"/>
                </a:solidFill>
                <a:latin typeface="Calibri"/>
                <a:cs typeface="Calibri"/>
              </a:rPr>
              <a:t>Pengukuran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622800" y="4041140"/>
            <a:ext cx="3702050" cy="2282190"/>
          </a:xfrm>
          <a:prstGeom prst="rect">
            <a:avLst/>
          </a:prstGeom>
          <a:solidFill>
            <a:srgbClr val="A9D18E"/>
          </a:solidFill>
        </p:spPr>
        <p:txBody>
          <a:bodyPr vert="horz" wrap="square" lIns="0" tIns="31750" rIns="0" bIns="0" rtlCol="0">
            <a:spAutoFit/>
          </a:bodyPr>
          <a:lstStyle/>
          <a:p>
            <a:pPr marL="375920" indent="-285115">
              <a:lnSpc>
                <a:spcPct val="100000"/>
              </a:lnSpc>
              <a:spcBef>
                <a:spcPts val="250"/>
              </a:spcBef>
              <a:buFont typeface="Wingdings"/>
              <a:buChar char=""/>
              <a:tabLst>
                <a:tab pos="375920" algn="l"/>
              </a:tabLst>
            </a:pP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Nilai</a:t>
            </a:r>
            <a:r>
              <a:rPr sz="1600" spc="-6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wajar</a:t>
            </a:r>
            <a:r>
              <a:rPr sz="1600" spc="-3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dikurangi</a:t>
            </a:r>
            <a:r>
              <a:rPr sz="1600" spc="-6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biaya</a:t>
            </a:r>
            <a:r>
              <a:rPr sz="1600" spc="-5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385622"/>
                </a:solidFill>
                <a:latin typeface="Calibri"/>
                <a:cs typeface="Calibri"/>
              </a:rPr>
              <a:t>untuk</a:t>
            </a:r>
            <a:endParaRPr sz="1600">
              <a:latin typeface="Calibri"/>
              <a:cs typeface="Calibri"/>
            </a:endParaRPr>
          </a:p>
          <a:p>
            <a:pPr marL="376555">
              <a:lnSpc>
                <a:spcPct val="100000"/>
              </a:lnSpc>
            </a:pPr>
            <a:r>
              <a:rPr sz="1600" spc="-10" dirty="0">
                <a:solidFill>
                  <a:srgbClr val="385622"/>
                </a:solidFill>
                <a:latin typeface="Calibri"/>
                <a:cs typeface="Calibri"/>
              </a:rPr>
              <a:t>menjual</a:t>
            </a:r>
            <a:endParaRPr sz="1600">
              <a:latin typeface="Calibri"/>
              <a:cs typeface="Calibri"/>
            </a:endParaRPr>
          </a:p>
          <a:p>
            <a:pPr marL="559435" lvl="1" indent="-285115">
              <a:lnSpc>
                <a:spcPct val="100000"/>
              </a:lnSpc>
              <a:buFont typeface="Wingdings"/>
              <a:buChar char=""/>
              <a:tabLst>
                <a:tab pos="559435" algn="l"/>
              </a:tabLst>
            </a:pPr>
            <a:r>
              <a:rPr sz="1600" spc="-10" dirty="0">
                <a:solidFill>
                  <a:srgbClr val="385622"/>
                </a:solidFill>
                <a:latin typeface="Calibri"/>
                <a:cs typeface="Calibri"/>
              </a:rPr>
              <a:t>perubahannya</a:t>
            </a:r>
            <a:r>
              <a:rPr sz="1600" spc="-2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diakui</a:t>
            </a:r>
            <a:r>
              <a:rPr sz="1600" spc="-2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di</a:t>
            </a:r>
            <a:r>
              <a:rPr sz="1600" spc="-1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laba</a:t>
            </a:r>
            <a:r>
              <a:rPr sz="1600" spc="-1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385622"/>
                </a:solidFill>
                <a:latin typeface="Calibri"/>
                <a:cs typeface="Calibri"/>
              </a:rPr>
              <a:t>rugi</a:t>
            </a:r>
            <a:endParaRPr sz="1600">
              <a:latin typeface="Calibri"/>
              <a:cs typeface="Calibri"/>
            </a:endParaRPr>
          </a:p>
          <a:p>
            <a:pPr marL="560070" marR="427990" lvl="1" indent="-285750">
              <a:lnSpc>
                <a:spcPct val="100000"/>
              </a:lnSpc>
              <a:buFont typeface="Wingdings"/>
              <a:buChar char=""/>
              <a:tabLst>
                <a:tab pos="560070" algn="l"/>
              </a:tabLst>
            </a:pP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pada</a:t>
            </a:r>
            <a:r>
              <a:rPr sz="1600" spc="-3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titik</a:t>
            </a:r>
            <a:r>
              <a:rPr sz="1600" spc="-2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panen</a:t>
            </a:r>
            <a:r>
              <a:rPr sz="1600" spc="-2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untuk</a:t>
            </a:r>
            <a:r>
              <a:rPr sz="1600" spc="-2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385622"/>
                </a:solidFill>
                <a:latin typeface="Calibri"/>
                <a:cs typeface="Calibri"/>
              </a:rPr>
              <a:t>produk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agrikultur</a:t>
            </a:r>
            <a:r>
              <a:rPr sz="1600" spc="-5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yang</a:t>
            </a:r>
            <a:r>
              <a:rPr sz="1600" spc="-2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dipanen</a:t>
            </a:r>
            <a:r>
              <a:rPr sz="1600" spc="-5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dari</a:t>
            </a:r>
            <a:r>
              <a:rPr sz="1600" spc="-2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385622"/>
                </a:solidFill>
                <a:latin typeface="Calibri"/>
                <a:cs typeface="Calibri"/>
              </a:rPr>
              <a:t>aset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biologis</a:t>
            </a:r>
            <a:r>
              <a:rPr sz="1600" spc="-5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(biaya</a:t>
            </a:r>
            <a:r>
              <a:rPr sz="1600" spc="-6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385622"/>
                </a:solidFill>
                <a:latin typeface="Calibri"/>
                <a:cs typeface="Calibri"/>
              </a:rPr>
              <a:t>perolehan)</a:t>
            </a:r>
            <a:endParaRPr sz="1600">
              <a:latin typeface="Calibri"/>
              <a:cs typeface="Calibri"/>
            </a:endParaRPr>
          </a:p>
          <a:p>
            <a:pPr marL="376555" marR="247015" indent="-285750">
              <a:lnSpc>
                <a:spcPct val="100000"/>
              </a:lnSpc>
              <a:buFont typeface="Wingdings"/>
              <a:buChar char=""/>
              <a:tabLst>
                <a:tab pos="376555" algn="l"/>
              </a:tabLst>
            </a:pP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pada</a:t>
            </a:r>
            <a:r>
              <a:rPr sz="1600" spc="-5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saat</a:t>
            </a:r>
            <a:r>
              <a:rPr sz="1600" spc="-3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pengakuan</a:t>
            </a:r>
            <a:r>
              <a:rPr sz="1600" spc="-5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awal</a:t>
            </a:r>
            <a:r>
              <a:rPr sz="1600" spc="-3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dan</a:t>
            </a:r>
            <a:r>
              <a:rPr sz="1600" spc="-4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385622"/>
                </a:solidFill>
                <a:latin typeface="Calibri"/>
                <a:cs typeface="Calibri"/>
              </a:rPr>
              <a:t>setiap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tanggal</a:t>
            </a:r>
            <a:r>
              <a:rPr sz="1600" spc="-8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385622"/>
                </a:solidFill>
                <a:latin typeface="Calibri"/>
                <a:cs typeface="Calibri"/>
              </a:rPr>
              <a:t>pelaporan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8567419" y="4023359"/>
            <a:ext cx="3279140" cy="2282190"/>
          </a:xfrm>
          <a:custGeom>
            <a:avLst/>
            <a:gdLst/>
            <a:ahLst/>
            <a:cxnLst/>
            <a:rect l="l" t="t" r="r" b="b"/>
            <a:pathLst>
              <a:path w="3279140" h="2282190">
                <a:moveTo>
                  <a:pt x="3279139" y="0"/>
                </a:moveTo>
                <a:lnTo>
                  <a:pt x="0" y="0"/>
                </a:lnTo>
                <a:lnTo>
                  <a:pt x="0" y="2282190"/>
                </a:lnTo>
                <a:lnTo>
                  <a:pt x="3279139" y="2282190"/>
                </a:lnTo>
                <a:lnTo>
                  <a:pt x="3279139" y="0"/>
                </a:lnTo>
                <a:close/>
              </a:path>
            </a:pathLst>
          </a:custGeom>
          <a:solidFill>
            <a:srgbClr val="A9D18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8647430" y="4042029"/>
            <a:ext cx="2962910" cy="1976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22605" indent="-285750">
              <a:lnSpc>
                <a:spcPct val="100000"/>
              </a:lnSpc>
              <a:spcBef>
                <a:spcPts val="100"/>
              </a:spcBef>
              <a:buFont typeface="Wingdings"/>
              <a:buChar char=""/>
              <a:tabLst>
                <a:tab pos="298450" algn="l"/>
              </a:tabLst>
            </a:pP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Biaya</a:t>
            </a:r>
            <a:r>
              <a:rPr sz="1600" spc="-6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perolehan</a:t>
            </a:r>
            <a:r>
              <a:rPr sz="1600" spc="-7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385622"/>
                </a:solidFill>
                <a:latin typeface="Calibri"/>
                <a:cs typeface="Calibri"/>
              </a:rPr>
              <a:t>dikurangi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akumulasi</a:t>
            </a:r>
            <a:r>
              <a:rPr sz="1600" spc="-8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depresiasi</a:t>
            </a:r>
            <a:r>
              <a:rPr sz="1600" spc="-6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385622"/>
                </a:solidFill>
                <a:latin typeface="Calibri"/>
                <a:cs typeface="Calibri"/>
              </a:rPr>
              <a:t>dan </a:t>
            </a:r>
            <a:r>
              <a:rPr sz="1600" spc="-10" dirty="0">
                <a:solidFill>
                  <a:srgbClr val="385622"/>
                </a:solidFill>
                <a:latin typeface="Calibri"/>
                <a:cs typeface="Calibri"/>
              </a:rPr>
              <a:t>kerugian</a:t>
            </a:r>
            <a:r>
              <a:rPr sz="1600" spc="-2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penurunan</a:t>
            </a:r>
            <a:r>
              <a:rPr sz="1600" spc="-2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385622"/>
                </a:solidFill>
                <a:latin typeface="Calibri"/>
                <a:cs typeface="Calibri"/>
              </a:rPr>
              <a:t>nilai</a:t>
            </a:r>
            <a:endParaRPr sz="1600">
              <a:latin typeface="Calibri"/>
              <a:cs typeface="Calibri"/>
            </a:endParaRPr>
          </a:p>
          <a:p>
            <a:pPr marL="298450" marR="5080" indent="-285750">
              <a:lnSpc>
                <a:spcPct val="100000"/>
              </a:lnSpc>
              <a:buFont typeface="Wingdings"/>
              <a:buChar char=""/>
              <a:tabLst>
                <a:tab pos="298450" algn="l"/>
              </a:tabLst>
            </a:pP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Nilai</a:t>
            </a:r>
            <a:r>
              <a:rPr sz="1600" spc="-5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wajar</a:t>
            </a:r>
            <a:r>
              <a:rPr sz="1600" spc="-3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dikurangi</a:t>
            </a:r>
            <a:r>
              <a:rPr sz="1600" spc="-5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385622"/>
                </a:solidFill>
                <a:latin typeface="Calibri"/>
                <a:cs typeface="Calibri"/>
              </a:rPr>
              <a:t>estimasi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untuk</a:t>
            </a:r>
            <a:r>
              <a:rPr sz="1600" spc="-2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menjual</a:t>
            </a:r>
            <a:r>
              <a:rPr sz="1600" spc="-2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pada</a:t>
            </a:r>
            <a:r>
              <a:rPr sz="1600" spc="-3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titik</a:t>
            </a:r>
            <a:r>
              <a:rPr sz="1600" spc="-2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385622"/>
                </a:solidFill>
                <a:latin typeface="Calibri"/>
                <a:cs typeface="Calibri"/>
              </a:rPr>
              <a:t>panen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untuk</a:t>
            </a:r>
            <a:r>
              <a:rPr sz="1600" spc="-4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produk</a:t>
            </a:r>
            <a:r>
              <a:rPr sz="1600" spc="31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agrikultur</a:t>
            </a:r>
            <a:r>
              <a:rPr sz="1600" spc="-5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385622"/>
                </a:solidFill>
                <a:latin typeface="Calibri"/>
                <a:cs typeface="Calibri"/>
              </a:rPr>
              <a:t>yang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dipanen</a:t>
            </a:r>
            <a:r>
              <a:rPr sz="1600" spc="-3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dari</a:t>
            </a:r>
            <a:r>
              <a:rPr sz="1600" spc="-2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aset</a:t>
            </a:r>
            <a:r>
              <a:rPr sz="1600" spc="-3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385622"/>
                </a:solidFill>
                <a:latin typeface="Calibri"/>
                <a:cs typeface="Calibri"/>
              </a:rPr>
              <a:t>biologis</a:t>
            </a:r>
            <a:r>
              <a:rPr sz="1600" spc="-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385622"/>
                </a:solidFill>
                <a:latin typeface="Calibri"/>
                <a:cs typeface="Calibri"/>
              </a:rPr>
              <a:t>(biaya perolehan)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5965190" y="3768470"/>
            <a:ext cx="3441700" cy="292100"/>
          </a:xfrm>
          <a:custGeom>
            <a:avLst/>
            <a:gdLst/>
            <a:ahLst/>
            <a:cxnLst/>
            <a:rect l="l" t="t" r="r" b="b"/>
            <a:pathLst>
              <a:path w="3441700" h="292100">
                <a:moveTo>
                  <a:pt x="152400" y="139573"/>
                </a:moveTo>
                <a:lnTo>
                  <a:pt x="101600" y="139573"/>
                </a:lnTo>
                <a:lnTo>
                  <a:pt x="101600" y="889"/>
                </a:lnTo>
                <a:lnTo>
                  <a:pt x="50800" y="889"/>
                </a:lnTo>
                <a:lnTo>
                  <a:pt x="50800" y="139573"/>
                </a:lnTo>
                <a:lnTo>
                  <a:pt x="0" y="139573"/>
                </a:lnTo>
                <a:lnTo>
                  <a:pt x="76200" y="291973"/>
                </a:lnTo>
                <a:lnTo>
                  <a:pt x="139700" y="164973"/>
                </a:lnTo>
                <a:lnTo>
                  <a:pt x="152400" y="139573"/>
                </a:lnTo>
                <a:close/>
              </a:path>
              <a:path w="3441700" h="292100">
                <a:moveTo>
                  <a:pt x="3441319" y="137033"/>
                </a:moveTo>
                <a:lnTo>
                  <a:pt x="3390646" y="138811"/>
                </a:lnTo>
                <a:lnTo>
                  <a:pt x="3385870" y="1778"/>
                </a:lnTo>
                <a:lnTo>
                  <a:pt x="3385820" y="0"/>
                </a:lnTo>
                <a:lnTo>
                  <a:pt x="3335020" y="1778"/>
                </a:lnTo>
                <a:lnTo>
                  <a:pt x="3339719" y="137033"/>
                </a:lnTo>
                <a:lnTo>
                  <a:pt x="3339846" y="140589"/>
                </a:lnTo>
                <a:lnTo>
                  <a:pt x="3289046" y="142367"/>
                </a:lnTo>
                <a:lnTo>
                  <a:pt x="3370453" y="291973"/>
                </a:lnTo>
                <a:lnTo>
                  <a:pt x="3428073" y="165989"/>
                </a:lnTo>
                <a:lnTo>
                  <a:pt x="3441319" y="137033"/>
                </a:lnTo>
                <a:close/>
              </a:path>
            </a:pathLst>
          </a:custGeom>
          <a:solidFill>
            <a:srgbClr val="85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4713985" y="6485572"/>
            <a:ext cx="59302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4945" indent="-182245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194945" algn="l"/>
              </a:tabLst>
            </a:pPr>
            <a:r>
              <a:rPr sz="1800" b="1" dirty="0">
                <a:solidFill>
                  <a:srgbClr val="385622"/>
                </a:solidFill>
                <a:latin typeface="Calibri"/>
                <a:cs typeface="Calibri"/>
              </a:rPr>
              <a:t>Pengungkapan</a:t>
            </a:r>
            <a:r>
              <a:rPr sz="1800" b="1" spc="-6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385622"/>
                </a:solidFill>
                <a:latin typeface="Calibri"/>
                <a:cs typeface="Calibri"/>
              </a:rPr>
              <a:t>model</a:t>
            </a:r>
            <a:r>
              <a:rPr sz="1800" b="1" spc="-4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385622"/>
                </a:solidFill>
                <a:latin typeface="Calibri"/>
                <a:cs typeface="Calibri"/>
              </a:rPr>
              <a:t>nilai</a:t>
            </a:r>
            <a:r>
              <a:rPr sz="1800" b="1" spc="-4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385622"/>
                </a:solidFill>
                <a:latin typeface="Calibri"/>
                <a:cs typeface="Calibri"/>
              </a:rPr>
              <a:t>wajar</a:t>
            </a:r>
            <a:r>
              <a:rPr sz="1800" b="1" spc="-2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385622"/>
                </a:solidFill>
                <a:latin typeface="Calibri"/>
                <a:cs typeface="Calibri"/>
              </a:rPr>
              <a:t>dan</a:t>
            </a:r>
            <a:r>
              <a:rPr sz="1800" b="1" spc="-35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385622"/>
                </a:solidFill>
                <a:latin typeface="Calibri"/>
                <a:cs typeface="Calibri"/>
              </a:rPr>
              <a:t>model</a:t>
            </a:r>
            <a:r>
              <a:rPr sz="1800" b="1" spc="-5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385622"/>
                </a:solidFill>
                <a:latin typeface="Calibri"/>
                <a:cs typeface="Calibri"/>
              </a:rPr>
              <a:t>biaya</a:t>
            </a:r>
            <a:r>
              <a:rPr sz="1800" b="1" spc="-40" dirty="0">
                <a:solidFill>
                  <a:srgbClr val="385622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385622"/>
                </a:solidFill>
                <a:latin typeface="Calibri"/>
                <a:cs typeface="Calibri"/>
              </a:rPr>
              <a:t>perolehan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485140" y="2773679"/>
            <a:ext cx="3953510" cy="3959860"/>
          </a:xfrm>
          <a:custGeom>
            <a:avLst/>
            <a:gdLst/>
            <a:ahLst/>
            <a:cxnLst/>
            <a:rect l="l" t="t" r="r" b="b"/>
            <a:pathLst>
              <a:path w="3953510" h="3959859">
                <a:moveTo>
                  <a:pt x="0" y="0"/>
                </a:moveTo>
                <a:lnTo>
                  <a:pt x="0" y="14478"/>
                </a:lnTo>
                <a:lnTo>
                  <a:pt x="3953256" y="14478"/>
                </a:lnTo>
                <a:lnTo>
                  <a:pt x="3953256" y="3959616"/>
                </a:lnTo>
              </a:path>
            </a:pathLst>
          </a:custGeom>
          <a:ln w="38100">
            <a:solidFill>
              <a:srgbClr val="385622"/>
            </a:solidFill>
            <a:prstDash val="sysDash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465772" y="2916554"/>
            <a:ext cx="35369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C00000"/>
                </a:solidFill>
                <a:latin typeface="Calibri"/>
                <a:cs typeface="Calibri"/>
              </a:rPr>
              <a:t>Pertimbangan</a:t>
            </a:r>
            <a:r>
              <a:rPr sz="1800" b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alibri"/>
                <a:cs typeface="Calibri"/>
              </a:rPr>
              <a:t>dalam</a:t>
            </a:r>
            <a:r>
              <a:rPr sz="1800" b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C00000"/>
                </a:solidFill>
                <a:latin typeface="Calibri"/>
                <a:cs typeface="Calibri"/>
              </a:rPr>
              <a:t>penentuan</a:t>
            </a:r>
            <a:r>
              <a:rPr sz="1800" b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Calibri"/>
                <a:cs typeface="Calibri"/>
              </a:rPr>
              <a:t>nilai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spc="-10" dirty="0">
                <a:solidFill>
                  <a:srgbClr val="C00000"/>
                </a:solidFill>
                <a:latin typeface="Calibri"/>
                <a:cs typeface="Calibri"/>
              </a:rPr>
              <a:t>wajar: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65772" y="3466845"/>
            <a:ext cx="3782060" cy="3195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265" marR="1849120" indent="-342265" algn="r">
              <a:lnSpc>
                <a:spcPct val="100000"/>
              </a:lnSpc>
              <a:spcBef>
                <a:spcPts val="100"/>
              </a:spcBef>
              <a:buAutoNum type="alphaLcPeriod"/>
              <a:tabLst>
                <a:tab pos="342265" algn="l"/>
              </a:tabLst>
            </a:pPr>
            <a:r>
              <a:rPr sz="1600" dirty="0">
                <a:solidFill>
                  <a:srgbClr val="C00000"/>
                </a:solidFill>
                <a:latin typeface="Calibri"/>
                <a:cs typeface="Calibri"/>
              </a:rPr>
              <a:t>Pasar</a:t>
            </a:r>
            <a:r>
              <a:rPr sz="1600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C00000"/>
                </a:solidFill>
                <a:latin typeface="Calibri"/>
                <a:cs typeface="Calibri"/>
              </a:rPr>
              <a:t>aktif</a:t>
            </a:r>
            <a:r>
              <a:rPr sz="1600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C00000"/>
                </a:solidFill>
                <a:latin typeface="Calibri"/>
                <a:cs typeface="Calibri"/>
              </a:rPr>
              <a:t>tersedia</a:t>
            </a:r>
            <a:endParaRPr sz="1600">
              <a:latin typeface="Calibri"/>
              <a:cs typeface="Calibri"/>
            </a:endParaRPr>
          </a:p>
          <a:p>
            <a:pPr marL="273685" marR="1906905" lvl="1" indent="-273685" algn="r">
              <a:lnSpc>
                <a:spcPct val="100000"/>
              </a:lnSpc>
              <a:buFont typeface="Wingdings"/>
              <a:buChar char=""/>
              <a:tabLst>
                <a:tab pos="273685" algn="l"/>
              </a:tabLst>
            </a:pPr>
            <a:r>
              <a:rPr sz="1600" dirty="0">
                <a:solidFill>
                  <a:srgbClr val="C00000"/>
                </a:solidFill>
                <a:latin typeface="Calibri"/>
                <a:cs typeface="Calibri"/>
              </a:rPr>
              <a:t>harga</a:t>
            </a:r>
            <a:r>
              <a:rPr sz="1600" spc="-7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C00000"/>
                </a:solidFill>
                <a:latin typeface="Calibri"/>
                <a:cs typeface="Calibri"/>
              </a:rPr>
              <a:t>kuotasian</a:t>
            </a:r>
            <a:endParaRPr sz="1600">
              <a:latin typeface="Calibri"/>
              <a:cs typeface="Calibri"/>
            </a:endParaRPr>
          </a:p>
          <a:p>
            <a:pPr marL="561340" marR="816610" lvl="1" indent="-274320">
              <a:lnSpc>
                <a:spcPct val="100000"/>
              </a:lnSpc>
              <a:buFont typeface="Wingdings"/>
              <a:buChar char=""/>
              <a:tabLst>
                <a:tab pos="561340" algn="l"/>
              </a:tabLst>
            </a:pPr>
            <a:r>
              <a:rPr sz="1600" dirty="0">
                <a:solidFill>
                  <a:srgbClr val="C00000"/>
                </a:solidFill>
                <a:latin typeface="Calibri"/>
                <a:cs typeface="Calibri"/>
              </a:rPr>
              <a:t>pasar</a:t>
            </a:r>
            <a:r>
              <a:rPr sz="1600" spc="-5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C00000"/>
                </a:solidFill>
                <a:latin typeface="Calibri"/>
                <a:cs typeface="Calibri"/>
              </a:rPr>
              <a:t>yang</a:t>
            </a:r>
            <a:r>
              <a:rPr sz="1600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C00000"/>
                </a:solidFill>
                <a:latin typeface="Calibri"/>
                <a:cs typeface="Calibri"/>
              </a:rPr>
              <a:t>diperkirakan</a:t>
            </a:r>
            <a:r>
              <a:rPr sz="1600" spc="-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C00000"/>
                </a:solidFill>
                <a:latin typeface="Calibri"/>
                <a:cs typeface="Calibri"/>
              </a:rPr>
              <a:t>akan </a:t>
            </a:r>
            <a:r>
              <a:rPr sz="1600" spc="-10" dirty="0">
                <a:solidFill>
                  <a:srgbClr val="C00000"/>
                </a:solidFill>
                <a:latin typeface="Calibri"/>
                <a:cs typeface="Calibri"/>
              </a:rPr>
              <a:t>digunakan</a:t>
            </a:r>
            <a:endParaRPr sz="1600">
              <a:latin typeface="Calibri"/>
              <a:cs typeface="Calibri"/>
            </a:endParaRPr>
          </a:p>
          <a:p>
            <a:pPr marL="355600" marR="74295" indent="-342900">
              <a:lnSpc>
                <a:spcPct val="100000"/>
              </a:lnSpc>
              <a:buAutoNum type="alphaLcPeriod"/>
              <a:tabLst>
                <a:tab pos="355600" algn="l"/>
              </a:tabLst>
            </a:pPr>
            <a:r>
              <a:rPr sz="1600" dirty="0">
                <a:solidFill>
                  <a:srgbClr val="C00000"/>
                </a:solidFill>
                <a:latin typeface="Calibri"/>
                <a:cs typeface="Calibri"/>
              </a:rPr>
              <a:t>Pasar</a:t>
            </a:r>
            <a:r>
              <a:rPr sz="1600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C00000"/>
                </a:solidFill>
                <a:latin typeface="Calibri"/>
                <a:cs typeface="Calibri"/>
              </a:rPr>
              <a:t>aktif</a:t>
            </a:r>
            <a:r>
              <a:rPr sz="1600" spc="-5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C00000"/>
                </a:solidFill>
                <a:latin typeface="Calibri"/>
                <a:cs typeface="Calibri"/>
              </a:rPr>
              <a:t>tidak</a:t>
            </a:r>
            <a:r>
              <a:rPr sz="1600" spc="-6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C00000"/>
                </a:solidFill>
                <a:latin typeface="Calibri"/>
                <a:cs typeface="Calibri"/>
              </a:rPr>
              <a:t>tersedia</a:t>
            </a:r>
            <a:r>
              <a:rPr sz="1600" spc="-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C00000"/>
                </a:solidFill>
                <a:latin typeface="Calibri"/>
                <a:cs typeface="Calibri"/>
              </a:rPr>
              <a:t>(satu</a:t>
            </a:r>
            <a:r>
              <a:rPr sz="1600" spc="-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C00000"/>
                </a:solidFill>
                <a:latin typeface="Calibri"/>
                <a:cs typeface="Calibri"/>
              </a:rPr>
              <a:t>atau</a:t>
            </a:r>
            <a:r>
              <a:rPr sz="1600" spc="-5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C00000"/>
                </a:solidFill>
                <a:latin typeface="Calibri"/>
                <a:cs typeface="Calibri"/>
              </a:rPr>
              <a:t>lebih </a:t>
            </a:r>
            <a:r>
              <a:rPr sz="1600" spc="-10" dirty="0">
                <a:solidFill>
                  <a:srgbClr val="C00000"/>
                </a:solidFill>
                <a:latin typeface="Calibri"/>
                <a:cs typeface="Calibri"/>
              </a:rPr>
              <a:t>ketentuan</a:t>
            </a:r>
            <a:r>
              <a:rPr sz="1600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C00000"/>
                </a:solidFill>
                <a:latin typeface="Calibri"/>
                <a:cs typeface="Calibri"/>
              </a:rPr>
              <a:t>berikut):</a:t>
            </a:r>
            <a:endParaRPr sz="1600">
              <a:latin typeface="Calibri"/>
              <a:cs typeface="Calibri"/>
            </a:endParaRPr>
          </a:p>
          <a:p>
            <a:pPr marL="560705" lvl="1" indent="-273685">
              <a:lnSpc>
                <a:spcPct val="100000"/>
              </a:lnSpc>
              <a:buFont typeface="Wingdings"/>
              <a:buChar char=""/>
              <a:tabLst>
                <a:tab pos="560705" algn="l"/>
              </a:tabLst>
            </a:pPr>
            <a:r>
              <a:rPr sz="1600" dirty="0">
                <a:solidFill>
                  <a:srgbClr val="C00000"/>
                </a:solidFill>
                <a:latin typeface="Calibri"/>
                <a:cs typeface="Calibri"/>
              </a:rPr>
              <a:t>harga</a:t>
            </a:r>
            <a:r>
              <a:rPr sz="1600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C00000"/>
                </a:solidFill>
                <a:latin typeface="Calibri"/>
                <a:cs typeface="Calibri"/>
              </a:rPr>
              <a:t>transaksi</a:t>
            </a:r>
            <a:r>
              <a:rPr sz="1600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C00000"/>
                </a:solidFill>
                <a:latin typeface="Calibri"/>
                <a:cs typeface="Calibri"/>
              </a:rPr>
              <a:t>pasar</a:t>
            </a:r>
            <a:r>
              <a:rPr sz="1600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C00000"/>
                </a:solidFill>
                <a:latin typeface="Calibri"/>
                <a:cs typeface="Calibri"/>
              </a:rPr>
              <a:t>paling</a:t>
            </a:r>
            <a:r>
              <a:rPr sz="1600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C00000"/>
                </a:solidFill>
                <a:latin typeface="Calibri"/>
                <a:cs typeface="Calibri"/>
              </a:rPr>
              <a:t>kini</a:t>
            </a:r>
            <a:endParaRPr sz="1600">
              <a:latin typeface="Calibri"/>
              <a:cs typeface="Calibri"/>
            </a:endParaRPr>
          </a:p>
          <a:p>
            <a:pPr marL="560705" lvl="1" indent="-273685">
              <a:lnSpc>
                <a:spcPct val="100000"/>
              </a:lnSpc>
              <a:buFont typeface="Wingdings"/>
              <a:buChar char=""/>
              <a:tabLst>
                <a:tab pos="560705" algn="l"/>
              </a:tabLst>
            </a:pPr>
            <a:r>
              <a:rPr sz="1600" dirty="0">
                <a:solidFill>
                  <a:srgbClr val="C00000"/>
                </a:solidFill>
                <a:latin typeface="Calibri"/>
                <a:cs typeface="Calibri"/>
              </a:rPr>
              <a:t>harga</a:t>
            </a:r>
            <a:r>
              <a:rPr sz="1600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C00000"/>
                </a:solidFill>
                <a:latin typeface="Calibri"/>
                <a:cs typeface="Calibri"/>
              </a:rPr>
              <a:t>pasar</a:t>
            </a:r>
            <a:r>
              <a:rPr sz="1600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C00000"/>
                </a:solidFill>
                <a:latin typeface="Calibri"/>
                <a:cs typeface="Calibri"/>
              </a:rPr>
              <a:t>aset</a:t>
            </a:r>
            <a:r>
              <a:rPr sz="1600" spc="-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C00000"/>
                </a:solidFill>
                <a:latin typeface="Calibri"/>
                <a:cs typeface="Calibri"/>
              </a:rPr>
              <a:t>serupa</a:t>
            </a:r>
            <a:endParaRPr sz="1600">
              <a:latin typeface="Calibri"/>
              <a:cs typeface="Calibri"/>
            </a:endParaRPr>
          </a:p>
          <a:p>
            <a:pPr marL="560705" lvl="1" indent="-273685">
              <a:lnSpc>
                <a:spcPct val="100000"/>
              </a:lnSpc>
              <a:buFont typeface="Wingdings"/>
              <a:buChar char=""/>
              <a:tabLst>
                <a:tab pos="560705" algn="l"/>
              </a:tabLst>
            </a:pPr>
            <a:r>
              <a:rPr sz="1600" i="1" spc="-10" dirty="0">
                <a:solidFill>
                  <a:srgbClr val="C00000"/>
                </a:solidFill>
                <a:latin typeface="Calibri"/>
                <a:cs typeface="Calibri"/>
              </a:rPr>
              <a:t>Benchmark</a:t>
            </a:r>
            <a:endParaRPr sz="16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AutoNum type="alphaLcPeriod"/>
              <a:tabLst>
                <a:tab pos="354965" algn="l"/>
              </a:tabLst>
            </a:pPr>
            <a:r>
              <a:rPr sz="1600" dirty="0">
                <a:solidFill>
                  <a:srgbClr val="C00000"/>
                </a:solidFill>
                <a:latin typeface="Calibri"/>
                <a:cs typeface="Calibri"/>
              </a:rPr>
              <a:t>Alasan</a:t>
            </a:r>
            <a:r>
              <a:rPr sz="1600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C00000"/>
                </a:solidFill>
                <a:latin typeface="Calibri"/>
                <a:cs typeface="Calibri"/>
              </a:rPr>
              <a:t>jika</a:t>
            </a:r>
            <a:r>
              <a:rPr sz="1600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C00000"/>
                </a:solidFill>
                <a:latin typeface="Calibri"/>
                <a:cs typeface="Calibri"/>
              </a:rPr>
              <a:t>nilai</a:t>
            </a:r>
            <a:r>
              <a:rPr sz="1600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C00000"/>
                </a:solidFill>
                <a:latin typeface="Calibri"/>
                <a:cs typeface="Calibri"/>
              </a:rPr>
              <a:t>pada</a:t>
            </a:r>
            <a:r>
              <a:rPr sz="1600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C00000"/>
                </a:solidFill>
                <a:latin typeface="Calibri"/>
                <a:cs typeface="Calibri"/>
              </a:rPr>
              <a:t>(a)</a:t>
            </a:r>
            <a:r>
              <a:rPr sz="1600" spc="-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C00000"/>
                </a:solidFill>
                <a:latin typeface="Calibri"/>
                <a:cs typeface="Calibri"/>
              </a:rPr>
              <a:t>dan</a:t>
            </a:r>
            <a:r>
              <a:rPr sz="1600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C00000"/>
                </a:solidFill>
                <a:latin typeface="Calibri"/>
                <a:cs typeface="Calibri"/>
              </a:rPr>
              <a:t>(b)</a:t>
            </a:r>
            <a:r>
              <a:rPr sz="1600" spc="-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C00000"/>
                </a:solidFill>
                <a:latin typeface="Calibri"/>
                <a:cs typeface="Calibri"/>
              </a:rPr>
              <a:t>berbeda</a:t>
            </a:r>
            <a:endParaRPr sz="1600">
              <a:latin typeface="Calibri"/>
              <a:cs typeface="Calibri"/>
            </a:endParaRPr>
          </a:p>
          <a:p>
            <a:pPr marL="360680" marR="5080" indent="-347980">
              <a:lnSpc>
                <a:spcPct val="100000"/>
              </a:lnSpc>
              <a:buAutoNum type="alphaLcPeriod"/>
              <a:tabLst>
                <a:tab pos="360680" algn="l"/>
              </a:tabLst>
            </a:pPr>
            <a:r>
              <a:rPr sz="1600" dirty="0">
                <a:solidFill>
                  <a:srgbClr val="C00000"/>
                </a:solidFill>
                <a:latin typeface="Calibri"/>
                <a:cs typeface="Calibri"/>
              </a:rPr>
              <a:t>Nilai</a:t>
            </a:r>
            <a:r>
              <a:rPr sz="1600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C00000"/>
                </a:solidFill>
                <a:latin typeface="Calibri"/>
                <a:cs typeface="Calibri"/>
              </a:rPr>
              <a:t>kini</a:t>
            </a:r>
            <a:r>
              <a:rPr sz="1600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C00000"/>
                </a:solidFill>
                <a:latin typeface="Calibri"/>
                <a:cs typeface="Calibri"/>
              </a:rPr>
              <a:t>arus</a:t>
            </a:r>
            <a:r>
              <a:rPr sz="1600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C00000"/>
                </a:solidFill>
                <a:latin typeface="Calibri"/>
                <a:cs typeface="Calibri"/>
              </a:rPr>
              <a:t>kas</a:t>
            </a:r>
            <a:r>
              <a:rPr sz="1600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C00000"/>
                </a:solidFill>
                <a:latin typeface="Calibri"/>
                <a:cs typeface="Calibri"/>
              </a:rPr>
              <a:t>neto</a:t>
            </a:r>
            <a:r>
              <a:rPr sz="1600" spc="-10" dirty="0">
                <a:solidFill>
                  <a:srgbClr val="C00000"/>
                </a:solidFill>
                <a:latin typeface="Calibri"/>
                <a:cs typeface="Calibri"/>
              </a:rPr>
              <a:t> ekspektasian</a:t>
            </a:r>
            <a:r>
              <a:rPr sz="1600" spc="-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C00000"/>
                </a:solidFill>
                <a:latin typeface="Calibri"/>
                <a:cs typeface="Calibri"/>
              </a:rPr>
              <a:t>dari </a:t>
            </a:r>
            <a:r>
              <a:rPr sz="1600" dirty="0">
                <a:solidFill>
                  <a:srgbClr val="C00000"/>
                </a:solidFill>
                <a:latin typeface="Calibri"/>
                <a:cs typeface="Calibri"/>
              </a:rPr>
              <a:t>aset</a:t>
            </a:r>
            <a:r>
              <a:rPr sz="1600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C00000"/>
                </a:solidFill>
                <a:latin typeface="Calibri"/>
                <a:cs typeface="Calibri"/>
              </a:rPr>
              <a:t>yang</a:t>
            </a:r>
            <a:r>
              <a:rPr sz="1600" spc="-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C00000"/>
                </a:solidFill>
                <a:latin typeface="Calibri"/>
                <a:cs typeface="Calibri"/>
              </a:rPr>
              <a:t>didiskontokan</a:t>
            </a:r>
            <a:r>
              <a:rPr sz="1600" spc="-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C00000"/>
                </a:solidFill>
                <a:latin typeface="Calibri"/>
                <a:cs typeface="Calibri"/>
              </a:rPr>
              <a:t>pada</a:t>
            </a:r>
            <a:r>
              <a:rPr sz="1600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C00000"/>
                </a:solidFill>
                <a:latin typeface="Calibri"/>
                <a:cs typeface="Calibri"/>
              </a:rPr>
              <a:t>suku</a:t>
            </a:r>
            <a:r>
              <a:rPr sz="1600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C00000"/>
                </a:solidFill>
                <a:latin typeface="Calibri"/>
                <a:cs typeface="Calibri"/>
              </a:rPr>
              <a:t>bunga </a:t>
            </a:r>
            <a:r>
              <a:rPr sz="1600" dirty="0">
                <a:solidFill>
                  <a:srgbClr val="C00000"/>
                </a:solidFill>
                <a:latin typeface="Calibri"/>
                <a:cs typeface="Calibri"/>
              </a:rPr>
              <a:t>pasar</a:t>
            </a:r>
            <a:r>
              <a:rPr sz="1600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C00000"/>
                </a:solidFill>
                <a:latin typeface="Calibri"/>
                <a:cs typeface="Calibri"/>
              </a:rPr>
              <a:t>kini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792351" y="350265"/>
            <a:ext cx="66636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BAB</a:t>
            </a:r>
            <a:r>
              <a:rPr sz="3600" spc="-105" dirty="0"/>
              <a:t> </a:t>
            </a:r>
            <a:r>
              <a:rPr sz="3600" dirty="0"/>
              <a:t>34</a:t>
            </a:r>
            <a:r>
              <a:rPr sz="3600" spc="-120" dirty="0"/>
              <a:t> </a:t>
            </a:r>
            <a:r>
              <a:rPr sz="3600" spc="-30" dirty="0"/>
              <a:t>AKTIVITAS</a:t>
            </a:r>
            <a:r>
              <a:rPr sz="3600" spc="-80" dirty="0"/>
              <a:t> </a:t>
            </a:r>
            <a:r>
              <a:rPr sz="3600" dirty="0"/>
              <a:t>KHUSUS</a:t>
            </a:r>
            <a:r>
              <a:rPr sz="3600" spc="-90" dirty="0"/>
              <a:t> </a:t>
            </a:r>
            <a:r>
              <a:rPr sz="2800" spc="-10" dirty="0"/>
              <a:t>(lanjutan)</a:t>
            </a:r>
            <a:endParaRPr sz="2800"/>
          </a:p>
        </p:txBody>
      </p:sp>
      <p:grpSp>
        <p:nvGrpSpPr>
          <p:cNvPr id="3" name="object 3"/>
          <p:cNvGrpSpPr/>
          <p:nvPr/>
        </p:nvGrpSpPr>
        <p:grpSpPr>
          <a:xfrm>
            <a:off x="6072187" y="5678487"/>
            <a:ext cx="6022340" cy="1189355"/>
            <a:chOff x="6072187" y="5678487"/>
            <a:chExt cx="6022340" cy="1189355"/>
          </a:xfrm>
        </p:grpSpPr>
        <p:sp>
          <p:nvSpPr>
            <p:cNvPr id="4" name="object 4"/>
            <p:cNvSpPr/>
            <p:nvPr/>
          </p:nvSpPr>
          <p:spPr>
            <a:xfrm>
              <a:off x="11727815" y="6600825"/>
              <a:ext cx="356870" cy="257175"/>
            </a:xfrm>
            <a:custGeom>
              <a:avLst/>
              <a:gdLst/>
              <a:ahLst/>
              <a:cxnLst/>
              <a:rect l="l" t="t" r="r" b="b"/>
              <a:pathLst>
                <a:path w="356870" h="257175">
                  <a:moveTo>
                    <a:pt x="356870" y="257175"/>
                  </a:moveTo>
                  <a:lnTo>
                    <a:pt x="356870" y="0"/>
                  </a:lnTo>
                  <a:lnTo>
                    <a:pt x="0" y="0"/>
                  </a:lnTo>
                  <a:lnTo>
                    <a:pt x="0" y="257175"/>
                  </a:lnTo>
                </a:path>
              </a:pathLst>
            </a:custGeom>
            <a:ln w="19050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6000" y="5702300"/>
              <a:ext cx="5740400" cy="988060"/>
            </a:xfrm>
            <a:custGeom>
              <a:avLst/>
              <a:gdLst/>
              <a:ahLst/>
              <a:cxnLst/>
              <a:rect l="l" t="t" r="r" b="b"/>
              <a:pathLst>
                <a:path w="5740400" h="988059">
                  <a:moveTo>
                    <a:pt x="0" y="988060"/>
                  </a:moveTo>
                  <a:lnTo>
                    <a:pt x="5740400" y="988060"/>
                  </a:lnTo>
                  <a:lnTo>
                    <a:pt x="5740400" y="0"/>
                  </a:lnTo>
                  <a:lnTo>
                    <a:pt x="0" y="0"/>
                  </a:lnTo>
                  <a:lnTo>
                    <a:pt x="0" y="988060"/>
                  </a:lnTo>
                  <a:close/>
                </a:path>
              </a:pathLst>
            </a:custGeom>
            <a:ln w="47625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419100" y="1765300"/>
            <a:ext cx="5281930" cy="4997450"/>
            <a:chOff x="419100" y="1765300"/>
            <a:chExt cx="5281930" cy="4997450"/>
          </a:xfrm>
        </p:grpSpPr>
        <p:sp>
          <p:nvSpPr>
            <p:cNvPr id="7" name="object 7"/>
            <p:cNvSpPr/>
            <p:nvPr/>
          </p:nvSpPr>
          <p:spPr>
            <a:xfrm>
              <a:off x="425450" y="1771650"/>
              <a:ext cx="5269230" cy="4984750"/>
            </a:xfrm>
            <a:custGeom>
              <a:avLst/>
              <a:gdLst/>
              <a:ahLst/>
              <a:cxnLst/>
              <a:rect l="l" t="t" r="r" b="b"/>
              <a:pathLst>
                <a:path w="5269230" h="4984750">
                  <a:moveTo>
                    <a:pt x="5269230" y="0"/>
                  </a:moveTo>
                  <a:lnTo>
                    <a:pt x="0" y="0"/>
                  </a:lnTo>
                  <a:lnTo>
                    <a:pt x="0" y="4984750"/>
                  </a:lnTo>
                  <a:lnTo>
                    <a:pt x="5269230" y="4984750"/>
                  </a:lnTo>
                  <a:lnTo>
                    <a:pt x="5269230" y="0"/>
                  </a:lnTo>
                  <a:close/>
                </a:path>
              </a:pathLst>
            </a:custGeom>
            <a:solidFill>
              <a:srgbClr val="7B7B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25450" y="1771650"/>
              <a:ext cx="5269230" cy="4984750"/>
            </a:xfrm>
            <a:custGeom>
              <a:avLst/>
              <a:gdLst/>
              <a:ahLst/>
              <a:cxnLst/>
              <a:rect l="l" t="t" r="r" b="b"/>
              <a:pathLst>
                <a:path w="5269230" h="4984750">
                  <a:moveTo>
                    <a:pt x="0" y="4984750"/>
                  </a:moveTo>
                  <a:lnTo>
                    <a:pt x="5269230" y="4984750"/>
                  </a:lnTo>
                  <a:lnTo>
                    <a:pt x="5269230" y="0"/>
                  </a:lnTo>
                  <a:lnTo>
                    <a:pt x="0" y="0"/>
                  </a:lnTo>
                  <a:lnTo>
                    <a:pt x="0" y="4984750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5886450" y="1475739"/>
            <a:ext cx="0" cy="5382260"/>
          </a:xfrm>
          <a:custGeom>
            <a:avLst/>
            <a:gdLst/>
            <a:ahLst/>
            <a:cxnLst/>
            <a:rect l="l" t="t" r="r" b="b"/>
            <a:pathLst>
              <a:path h="5382259">
                <a:moveTo>
                  <a:pt x="0" y="0"/>
                </a:moveTo>
                <a:lnTo>
                  <a:pt x="0" y="5381771"/>
                </a:lnTo>
              </a:path>
            </a:pathLst>
          </a:custGeom>
          <a:ln w="635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07669" y="1219200"/>
            <a:ext cx="5287010" cy="457200"/>
          </a:xfrm>
          <a:custGeom>
            <a:avLst/>
            <a:gdLst/>
            <a:ahLst/>
            <a:cxnLst/>
            <a:rect l="l" t="t" r="r" b="b"/>
            <a:pathLst>
              <a:path w="5287010" h="457200">
                <a:moveTo>
                  <a:pt x="5210809" y="0"/>
                </a:moveTo>
                <a:lnTo>
                  <a:pt x="76200" y="0"/>
                </a:lnTo>
                <a:lnTo>
                  <a:pt x="46537" y="5994"/>
                </a:lnTo>
                <a:lnTo>
                  <a:pt x="22317" y="22336"/>
                </a:lnTo>
                <a:lnTo>
                  <a:pt x="5987" y="46559"/>
                </a:lnTo>
                <a:lnTo>
                  <a:pt x="0" y="76200"/>
                </a:lnTo>
                <a:lnTo>
                  <a:pt x="0" y="381000"/>
                </a:lnTo>
                <a:lnTo>
                  <a:pt x="5987" y="410640"/>
                </a:lnTo>
                <a:lnTo>
                  <a:pt x="22317" y="434863"/>
                </a:lnTo>
                <a:lnTo>
                  <a:pt x="46537" y="451205"/>
                </a:lnTo>
                <a:lnTo>
                  <a:pt x="76200" y="457200"/>
                </a:lnTo>
                <a:lnTo>
                  <a:pt x="5210809" y="457200"/>
                </a:lnTo>
                <a:lnTo>
                  <a:pt x="5240450" y="451205"/>
                </a:lnTo>
                <a:lnTo>
                  <a:pt x="5264673" y="434863"/>
                </a:lnTo>
                <a:lnTo>
                  <a:pt x="5281015" y="410640"/>
                </a:lnTo>
                <a:lnTo>
                  <a:pt x="5287009" y="381000"/>
                </a:lnTo>
                <a:lnTo>
                  <a:pt x="5287009" y="76200"/>
                </a:lnTo>
                <a:lnTo>
                  <a:pt x="5281015" y="46559"/>
                </a:lnTo>
                <a:lnTo>
                  <a:pt x="5264673" y="22336"/>
                </a:lnTo>
                <a:lnTo>
                  <a:pt x="5240450" y="5994"/>
                </a:lnTo>
                <a:lnTo>
                  <a:pt x="5210809" y="0"/>
                </a:lnTo>
                <a:close/>
              </a:path>
            </a:pathLst>
          </a:custGeom>
          <a:solidFill>
            <a:srgbClr val="333E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04507" y="1266571"/>
            <a:ext cx="5107305" cy="54140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Eksplorasi</a:t>
            </a:r>
            <a:r>
              <a:rPr sz="2000" b="1" i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2000" b="1" i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Evaluasi</a:t>
            </a:r>
            <a:r>
              <a:rPr sz="2000" b="1" i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Sumber</a:t>
            </a:r>
            <a:r>
              <a:rPr sz="2000" b="1" i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Daya</a:t>
            </a:r>
            <a:r>
              <a:rPr sz="2000" b="1" i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spc="-10" dirty="0">
                <a:solidFill>
                  <a:srgbClr val="FFFFFF"/>
                </a:solidFill>
                <a:latin typeface="Calibri"/>
                <a:cs typeface="Calibri"/>
              </a:rPr>
              <a:t>Mineral</a:t>
            </a:r>
            <a:endParaRPr sz="2000">
              <a:latin typeface="Calibri"/>
              <a:cs typeface="Calibri"/>
            </a:endParaRPr>
          </a:p>
          <a:p>
            <a:pPr marL="298450" marR="629285" indent="-285750">
              <a:lnSpc>
                <a:spcPct val="100000"/>
              </a:lnSpc>
              <a:spcBef>
                <a:spcPts val="1975"/>
              </a:spcBef>
              <a:buFont typeface="Wingdings"/>
              <a:buChar char=""/>
              <a:tabLst>
                <a:tab pos="298450" algn="l"/>
              </a:tabLst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Kebijakan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akuntansi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(aset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eksplorasi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aset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evaluasi)</a:t>
            </a:r>
            <a:endParaRPr sz="1800">
              <a:latin typeface="Calibri"/>
              <a:cs typeface="Calibri"/>
            </a:endParaRPr>
          </a:p>
          <a:p>
            <a:pPr marL="477520" lvl="1" indent="-285115">
              <a:lnSpc>
                <a:spcPct val="100000"/>
              </a:lnSpc>
              <a:buFont typeface="Wingdings"/>
              <a:buChar char=""/>
              <a:tabLst>
                <a:tab pos="477520" algn="l"/>
              </a:tabLst>
            </a:pP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Pertimbangan</a:t>
            </a:r>
            <a:r>
              <a:rPr sz="17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manajemen</a:t>
            </a:r>
            <a:r>
              <a:rPr sz="17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(kebijakan</a:t>
            </a:r>
            <a:r>
              <a:rPr sz="17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akuntansi</a:t>
            </a:r>
            <a:r>
              <a:rPr sz="17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20" dirty="0">
                <a:solidFill>
                  <a:srgbClr val="FFFFFF"/>
                </a:solidFill>
                <a:latin typeface="Calibri"/>
                <a:cs typeface="Calibri"/>
              </a:rPr>
              <a:t>yang</a:t>
            </a:r>
            <a:endParaRPr sz="1700">
              <a:latin typeface="Calibri"/>
              <a:cs typeface="Calibri"/>
            </a:endParaRPr>
          </a:p>
          <a:p>
            <a:pPr marL="478155">
              <a:lnSpc>
                <a:spcPct val="100000"/>
              </a:lnSpc>
            </a:pP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menghasilkan</a:t>
            </a:r>
            <a:r>
              <a:rPr sz="17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informasi</a:t>
            </a:r>
            <a:r>
              <a:rPr sz="17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yang</a:t>
            </a:r>
            <a:r>
              <a:rPr sz="17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relevan</a:t>
            </a:r>
            <a:r>
              <a:rPr sz="17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17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andal)</a:t>
            </a:r>
            <a:endParaRPr sz="1700">
              <a:latin typeface="Calibri"/>
              <a:cs typeface="Calibri"/>
            </a:endParaRPr>
          </a:p>
          <a:p>
            <a:pPr marL="477520" lvl="1" indent="-285115">
              <a:lnSpc>
                <a:spcPct val="100000"/>
              </a:lnSpc>
              <a:buFont typeface="Wingdings"/>
              <a:buChar char=""/>
              <a:tabLst>
                <a:tab pos="477520" algn="l"/>
              </a:tabLst>
            </a:pP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Diterapkan</a:t>
            </a:r>
            <a:r>
              <a:rPr sz="17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secara</a:t>
            </a:r>
            <a:r>
              <a:rPr sz="17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konsisten</a:t>
            </a:r>
            <a:endParaRPr sz="17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85"/>
              </a:spcBef>
              <a:buClr>
                <a:srgbClr val="FFFFFF"/>
              </a:buClr>
              <a:buFont typeface="Wingdings"/>
              <a:buChar char=""/>
            </a:pPr>
            <a:endParaRPr sz="1700">
              <a:latin typeface="Calibri"/>
              <a:cs typeface="Calibri"/>
            </a:endParaRPr>
          </a:p>
          <a:p>
            <a:pPr marL="297815" indent="-285115">
              <a:lnSpc>
                <a:spcPct val="100000"/>
              </a:lnSpc>
              <a:buFont typeface="Wingdings"/>
              <a:buChar char=""/>
              <a:tabLst>
                <a:tab pos="297815" algn="l"/>
              </a:tabLst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Pengukuran</a:t>
            </a:r>
            <a:endParaRPr sz="1800">
              <a:latin typeface="Calibri"/>
              <a:cs typeface="Calibri"/>
            </a:endParaRPr>
          </a:p>
          <a:p>
            <a:pPr marL="477520" lvl="1" indent="-285115">
              <a:lnSpc>
                <a:spcPct val="100000"/>
              </a:lnSpc>
              <a:buFont typeface="Wingdings"/>
              <a:buChar char=""/>
              <a:tabLst>
                <a:tab pos="477520" algn="l"/>
              </a:tabLst>
            </a:pP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Pengakuan</a:t>
            </a:r>
            <a:r>
              <a:rPr sz="17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awal</a:t>
            </a:r>
            <a:r>
              <a:rPr sz="17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7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biaya</a:t>
            </a:r>
            <a:r>
              <a:rPr sz="17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perolehan</a:t>
            </a:r>
            <a:endParaRPr sz="1700">
              <a:latin typeface="Calibri"/>
              <a:cs typeface="Calibri"/>
            </a:endParaRPr>
          </a:p>
          <a:p>
            <a:pPr marL="477520" lvl="1" indent="-285115">
              <a:lnSpc>
                <a:spcPct val="100000"/>
              </a:lnSpc>
              <a:buFont typeface="Wingdings"/>
              <a:buChar char=""/>
              <a:tabLst>
                <a:tab pos="477520" algn="l"/>
              </a:tabLst>
            </a:pP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Selanjutnya</a:t>
            </a:r>
            <a:endParaRPr sz="1700">
              <a:latin typeface="Calibri"/>
              <a:cs typeface="Calibri"/>
            </a:endParaRPr>
          </a:p>
          <a:p>
            <a:pPr marL="752475" lvl="2" indent="-285115">
              <a:lnSpc>
                <a:spcPct val="100000"/>
              </a:lnSpc>
              <a:spcBef>
                <a:spcPts val="10"/>
              </a:spcBef>
              <a:buFont typeface="Wingdings"/>
              <a:buChar char=""/>
              <a:tabLst>
                <a:tab pos="752475" algn="l"/>
              </a:tabLst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Bab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17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Aset</a:t>
            </a:r>
            <a:r>
              <a:rPr sz="1600" i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spc="-30" dirty="0">
                <a:solidFill>
                  <a:srgbClr val="FFFFFF"/>
                </a:solidFill>
                <a:latin typeface="Calibri"/>
                <a:cs typeface="Calibri"/>
              </a:rPr>
              <a:t>Tetap</a:t>
            </a:r>
            <a:r>
              <a:rPr sz="1600" i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Bab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18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Aset</a:t>
            </a:r>
            <a:r>
              <a:rPr sz="1600" i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spc="-10" dirty="0">
                <a:solidFill>
                  <a:srgbClr val="FFFFFF"/>
                </a:solidFill>
                <a:latin typeface="Calibri"/>
                <a:cs typeface="Calibri"/>
              </a:rPr>
              <a:t>Takberwujud</a:t>
            </a:r>
            <a:endParaRPr sz="1600">
              <a:latin typeface="Calibri"/>
              <a:cs typeface="Calibri"/>
            </a:endParaRPr>
          </a:p>
          <a:p>
            <a:pPr marL="753110">
              <a:lnSpc>
                <a:spcPct val="100000"/>
              </a:lnSpc>
            </a:pP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selain</a:t>
            </a:r>
            <a:r>
              <a:rPr sz="1600" i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spc="-10" dirty="0">
                <a:solidFill>
                  <a:srgbClr val="FFFFFF"/>
                </a:solidFill>
                <a:latin typeface="Calibri"/>
                <a:cs typeface="Calibri"/>
              </a:rPr>
              <a:t>Goodwill</a:t>
            </a:r>
            <a:endParaRPr sz="1600">
              <a:latin typeface="Calibri"/>
              <a:cs typeface="Calibri"/>
            </a:endParaRPr>
          </a:p>
          <a:p>
            <a:pPr marL="753110" marR="74930" lvl="2" indent="-285750">
              <a:lnSpc>
                <a:spcPct val="100000"/>
              </a:lnSpc>
              <a:buFont typeface="Wingdings"/>
              <a:buChar char=""/>
              <a:tabLst>
                <a:tab pos="753110" algn="l"/>
              </a:tabLst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Uji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penurunan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nilai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(pertimbangan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fakta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kondisi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untuk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penurunan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nilai)</a:t>
            </a:r>
            <a:endParaRPr sz="1600">
              <a:latin typeface="Calibri"/>
              <a:cs typeface="Calibri"/>
            </a:endParaRPr>
          </a:p>
          <a:p>
            <a:pPr marL="753110" marR="459740" lvl="2" indent="-285750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753110" algn="l"/>
              </a:tabLst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Pembongkaran/restorasi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kewajiban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biaya dicatat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sesuai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Bab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17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Bab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21 </a:t>
            </a:r>
            <a:r>
              <a:rPr sz="1600" i="1" dirty="0">
                <a:solidFill>
                  <a:srgbClr val="FFFFFF"/>
                </a:solidFill>
                <a:latin typeface="Calibri"/>
                <a:cs typeface="Calibri"/>
              </a:rPr>
              <a:t>Provisi</a:t>
            </a:r>
            <a:r>
              <a:rPr sz="1600" i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i="1" spc="-25" dirty="0">
                <a:solidFill>
                  <a:srgbClr val="FFFFFF"/>
                </a:solidFill>
                <a:latin typeface="Calibri"/>
                <a:cs typeface="Calibri"/>
              </a:rPr>
              <a:t>dan </a:t>
            </a:r>
            <a:r>
              <a:rPr sz="1600" i="1" spc="-10" dirty="0">
                <a:solidFill>
                  <a:srgbClr val="FFFFFF"/>
                </a:solidFill>
                <a:latin typeface="Calibri"/>
                <a:cs typeface="Calibri"/>
              </a:rPr>
              <a:t>Kontinjensi</a:t>
            </a:r>
            <a:endParaRPr sz="1600">
              <a:latin typeface="Calibri"/>
              <a:cs typeface="Calibri"/>
            </a:endParaRPr>
          </a:p>
          <a:p>
            <a:pPr marL="753110" marR="321310" lvl="2" indent="-285750">
              <a:lnSpc>
                <a:spcPct val="100000"/>
              </a:lnSpc>
              <a:buFont typeface="Wingdings"/>
              <a:buChar char=""/>
              <a:tabLst>
                <a:tab pos="753110" algn="l"/>
              </a:tabLst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Kebijakan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akuntansi</a:t>
            </a:r>
            <a:r>
              <a:rPr sz="16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untuk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alokasi</a:t>
            </a:r>
            <a:r>
              <a:rPr sz="16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aset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eksplorasi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evaluasi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ke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unit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penghasil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kas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(UPK)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atau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kelompok</a:t>
            </a:r>
            <a:r>
              <a:rPr sz="16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UPK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014720" y="1098550"/>
            <a:ext cx="2755900" cy="457200"/>
          </a:xfrm>
          <a:custGeom>
            <a:avLst/>
            <a:gdLst/>
            <a:ahLst/>
            <a:cxnLst/>
            <a:rect l="l" t="t" r="r" b="b"/>
            <a:pathLst>
              <a:path w="2755900" h="457200">
                <a:moveTo>
                  <a:pt x="2679700" y="0"/>
                </a:moveTo>
                <a:lnTo>
                  <a:pt x="76200" y="0"/>
                </a:lnTo>
                <a:lnTo>
                  <a:pt x="46559" y="5994"/>
                </a:lnTo>
                <a:lnTo>
                  <a:pt x="22336" y="22336"/>
                </a:lnTo>
                <a:lnTo>
                  <a:pt x="5994" y="46559"/>
                </a:lnTo>
                <a:lnTo>
                  <a:pt x="0" y="76200"/>
                </a:lnTo>
                <a:lnTo>
                  <a:pt x="0" y="381000"/>
                </a:lnTo>
                <a:lnTo>
                  <a:pt x="5994" y="410640"/>
                </a:lnTo>
                <a:lnTo>
                  <a:pt x="22336" y="434863"/>
                </a:lnTo>
                <a:lnTo>
                  <a:pt x="46559" y="451205"/>
                </a:lnTo>
                <a:lnTo>
                  <a:pt x="76200" y="457200"/>
                </a:lnTo>
                <a:lnTo>
                  <a:pt x="2679700" y="457200"/>
                </a:lnTo>
                <a:lnTo>
                  <a:pt x="2709340" y="451205"/>
                </a:lnTo>
                <a:lnTo>
                  <a:pt x="2733563" y="434863"/>
                </a:lnTo>
                <a:lnTo>
                  <a:pt x="2749905" y="410640"/>
                </a:lnTo>
                <a:lnTo>
                  <a:pt x="2755900" y="381000"/>
                </a:lnTo>
                <a:lnTo>
                  <a:pt x="2755900" y="76200"/>
                </a:lnTo>
                <a:lnTo>
                  <a:pt x="2749905" y="46559"/>
                </a:lnTo>
                <a:lnTo>
                  <a:pt x="2733563" y="22336"/>
                </a:lnTo>
                <a:lnTo>
                  <a:pt x="2709340" y="5994"/>
                </a:lnTo>
                <a:lnTo>
                  <a:pt x="2679700" y="0"/>
                </a:lnTo>
                <a:close/>
              </a:path>
            </a:pathLst>
          </a:custGeom>
          <a:solidFill>
            <a:srgbClr val="1F386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6507480" y="1482089"/>
            <a:ext cx="5553710" cy="693420"/>
            <a:chOff x="6507480" y="1482089"/>
            <a:chExt cx="5553710" cy="693420"/>
          </a:xfrm>
        </p:grpSpPr>
        <p:sp>
          <p:nvSpPr>
            <p:cNvPr id="14" name="object 14"/>
            <p:cNvSpPr/>
            <p:nvPr/>
          </p:nvSpPr>
          <p:spPr>
            <a:xfrm>
              <a:off x="9281160" y="1482089"/>
              <a:ext cx="2780030" cy="688340"/>
            </a:xfrm>
            <a:custGeom>
              <a:avLst/>
              <a:gdLst/>
              <a:ahLst/>
              <a:cxnLst/>
              <a:rect l="l" t="t" r="r" b="b"/>
              <a:pathLst>
                <a:path w="2780029" h="688339">
                  <a:moveTo>
                    <a:pt x="2665349" y="0"/>
                  </a:moveTo>
                  <a:lnTo>
                    <a:pt x="114681" y="0"/>
                  </a:lnTo>
                  <a:lnTo>
                    <a:pt x="70026" y="9007"/>
                  </a:lnTo>
                  <a:lnTo>
                    <a:pt x="33575" y="33575"/>
                  </a:lnTo>
                  <a:lnTo>
                    <a:pt x="9007" y="70026"/>
                  </a:lnTo>
                  <a:lnTo>
                    <a:pt x="0" y="114681"/>
                  </a:lnTo>
                  <a:lnTo>
                    <a:pt x="0" y="573659"/>
                  </a:lnTo>
                  <a:lnTo>
                    <a:pt x="9007" y="618313"/>
                  </a:lnTo>
                  <a:lnTo>
                    <a:pt x="33575" y="654764"/>
                  </a:lnTo>
                  <a:lnTo>
                    <a:pt x="70026" y="679332"/>
                  </a:lnTo>
                  <a:lnTo>
                    <a:pt x="114681" y="688339"/>
                  </a:lnTo>
                  <a:lnTo>
                    <a:pt x="2665349" y="688339"/>
                  </a:lnTo>
                  <a:lnTo>
                    <a:pt x="2710003" y="679332"/>
                  </a:lnTo>
                  <a:lnTo>
                    <a:pt x="2746454" y="654764"/>
                  </a:lnTo>
                  <a:lnTo>
                    <a:pt x="2771022" y="618313"/>
                  </a:lnTo>
                  <a:lnTo>
                    <a:pt x="2780030" y="573659"/>
                  </a:lnTo>
                  <a:lnTo>
                    <a:pt x="2780030" y="114681"/>
                  </a:lnTo>
                  <a:lnTo>
                    <a:pt x="2771022" y="70026"/>
                  </a:lnTo>
                  <a:lnTo>
                    <a:pt x="2746454" y="33575"/>
                  </a:lnTo>
                  <a:lnTo>
                    <a:pt x="2710003" y="9007"/>
                  </a:lnTo>
                  <a:lnTo>
                    <a:pt x="2665349" y="0"/>
                  </a:lnTo>
                  <a:close/>
                </a:path>
              </a:pathLst>
            </a:custGeom>
            <a:solidFill>
              <a:srgbClr val="2E54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507480" y="1697989"/>
              <a:ext cx="1963420" cy="477520"/>
            </a:xfrm>
            <a:custGeom>
              <a:avLst/>
              <a:gdLst/>
              <a:ahLst/>
              <a:cxnLst/>
              <a:rect l="l" t="t" r="r" b="b"/>
              <a:pathLst>
                <a:path w="1963420" h="477519">
                  <a:moveTo>
                    <a:pt x="1883791" y="0"/>
                  </a:moveTo>
                  <a:lnTo>
                    <a:pt x="79628" y="0"/>
                  </a:lnTo>
                  <a:lnTo>
                    <a:pt x="48648" y="6262"/>
                  </a:lnTo>
                  <a:lnTo>
                    <a:pt x="23336" y="23336"/>
                  </a:lnTo>
                  <a:lnTo>
                    <a:pt x="6262" y="48648"/>
                  </a:lnTo>
                  <a:lnTo>
                    <a:pt x="0" y="79629"/>
                  </a:lnTo>
                  <a:lnTo>
                    <a:pt x="0" y="397890"/>
                  </a:lnTo>
                  <a:lnTo>
                    <a:pt x="6262" y="428871"/>
                  </a:lnTo>
                  <a:lnTo>
                    <a:pt x="23336" y="454183"/>
                  </a:lnTo>
                  <a:lnTo>
                    <a:pt x="48648" y="471257"/>
                  </a:lnTo>
                  <a:lnTo>
                    <a:pt x="79628" y="477520"/>
                  </a:lnTo>
                  <a:lnTo>
                    <a:pt x="1883791" y="477520"/>
                  </a:lnTo>
                  <a:lnTo>
                    <a:pt x="1914771" y="471257"/>
                  </a:lnTo>
                  <a:lnTo>
                    <a:pt x="1940083" y="454183"/>
                  </a:lnTo>
                  <a:lnTo>
                    <a:pt x="1957157" y="428871"/>
                  </a:lnTo>
                  <a:lnTo>
                    <a:pt x="1963420" y="397890"/>
                  </a:lnTo>
                  <a:lnTo>
                    <a:pt x="1963420" y="79629"/>
                  </a:lnTo>
                  <a:lnTo>
                    <a:pt x="1957157" y="48648"/>
                  </a:lnTo>
                  <a:lnTo>
                    <a:pt x="1940083" y="23336"/>
                  </a:lnTo>
                  <a:lnTo>
                    <a:pt x="1914771" y="6262"/>
                  </a:lnTo>
                  <a:lnTo>
                    <a:pt x="1883791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471535" y="1893315"/>
              <a:ext cx="788035" cy="123825"/>
            </a:xfrm>
            <a:custGeom>
              <a:avLst/>
              <a:gdLst/>
              <a:ahLst/>
              <a:cxnLst/>
              <a:rect l="l" t="t" r="r" b="b"/>
              <a:pathLst>
                <a:path w="788034" h="123825">
                  <a:moveTo>
                    <a:pt x="123825" y="0"/>
                  </a:moveTo>
                  <a:lnTo>
                    <a:pt x="123571" y="0"/>
                  </a:lnTo>
                  <a:lnTo>
                    <a:pt x="0" y="61849"/>
                  </a:lnTo>
                  <a:lnTo>
                    <a:pt x="124079" y="123825"/>
                  </a:lnTo>
                  <a:lnTo>
                    <a:pt x="123825" y="123825"/>
                  </a:lnTo>
                  <a:lnTo>
                    <a:pt x="123825" y="82550"/>
                  </a:lnTo>
                  <a:lnTo>
                    <a:pt x="103124" y="82550"/>
                  </a:lnTo>
                  <a:lnTo>
                    <a:pt x="103124" y="41275"/>
                  </a:lnTo>
                  <a:lnTo>
                    <a:pt x="123825" y="41275"/>
                  </a:lnTo>
                  <a:lnTo>
                    <a:pt x="123825" y="0"/>
                  </a:lnTo>
                  <a:close/>
                </a:path>
                <a:path w="788034" h="123825">
                  <a:moveTo>
                    <a:pt x="663829" y="0"/>
                  </a:moveTo>
                  <a:lnTo>
                    <a:pt x="663829" y="123825"/>
                  </a:lnTo>
                  <a:lnTo>
                    <a:pt x="746294" y="82550"/>
                  </a:lnTo>
                  <a:lnTo>
                    <a:pt x="684403" y="82550"/>
                  </a:lnTo>
                  <a:lnTo>
                    <a:pt x="684403" y="41275"/>
                  </a:lnTo>
                  <a:lnTo>
                    <a:pt x="746463" y="41275"/>
                  </a:lnTo>
                  <a:lnTo>
                    <a:pt x="663829" y="0"/>
                  </a:lnTo>
                  <a:close/>
                </a:path>
                <a:path w="788034" h="123825">
                  <a:moveTo>
                    <a:pt x="123825" y="41275"/>
                  </a:moveTo>
                  <a:lnTo>
                    <a:pt x="103124" y="41275"/>
                  </a:lnTo>
                  <a:lnTo>
                    <a:pt x="103124" y="82550"/>
                  </a:lnTo>
                  <a:lnTo>
                    <a:pt x="123825" y="82550"/>
                  </a:lnTo>
                  <a:lnTo>
                    <a:pt x="123825" y="41275"/>
                  </a:lnTo>
                  <a:close/>
                </a:path>
                <a:path w="788034" h="123825">
                  <a:moveTo>
                    <a:pt x="663829" y="41275"/>
                  </a:moveTo>
                  <a:lnTo>
                    <a:pt x="123825" y="41275"/>
                  </a:lnTo>
                  <a:lnTo>
                    <a:pt x="123825" y="82550"/>
                  </a:lnTo>
                  <a:lnTo>
                    <a:pt x="663829" y="82550"/>
                  </a:lnTo>
                  <a:lnTo>
                    <a:pt x="663829" y="41275"/>
                  </a:lnTo>
                  <a:close/>
                </a:path>
                <a:path w="788034" h="123825">
                  <a:moveTo>
                    <a:pt x="746463" y="41275"/>
                  </a:moveTo>
                  <a:lnTo>
                    <a:pt x="684403" y="41275"/>
                  </a:lnTo>
                  <a:lnTo>
                    <a:pt x="684403" y="82550"/>
                  </a:lnTo>
                  <a:lnTo>
                    <a:pt x="746294" y="82550"/>
                  </a:lnTo>
                  <a:lnTo>
                    <a:pt x="787654" y="61849"/>
                  </a:lnTo>
                  <a:lnTo>
                    <a:pt x="746463" y="41275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9395206" y="1540827"/>
            <a:ext cx="2439670" cy="1617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Pemerintah/badan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sektor</a:t>
            </a:r>
            <a:endParaRPr sz="17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publik</a:t>
            </a:r>
            <a:r>
              <a:rPr sz="17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(pemberi)</a:t>
            </a:r>
            <a:endParaRPr sz="1700">
              <a:latin typeface="Calibri"/>
              <a:cs typeface="Calibri"/>
            </a:endParaRPr>
          </a:p>
          <a:p>
            <a:pPr marL="71120">
              <a:lnSpc>
                <a:spcPct val="100000"/>
              </a:lnSpc>
              <a:spcBef>
                <a:spcPts val="770"/>
              </a:spcBef>
            </a:pPr>
            <a:r>
              <a:rPr sz="1600" spc="-10" dirty="0">
                <a:latin typeface="Calibri"/>
                <a:cs typeface="Calibri"/>
              </a:rPr>
              <a:t>Mengendalikan/meregulasi:</a:t>
            </a:r>
            <a:endParaRPr sz="1600">
              <a:latin typeface="Calibri"/>
              <a:cs typeface="Calibri"/>
            </a:endParaRPr>
          </a:p>
          <a:p>
            <a:pPr marL="356870" marR="5080" indent="-285750">
              <a:lnSpc>
                <a:spcPct val="100000"/>
              </a:lnSpc>
              <a:buFont typeface="Wingdings"/>
              <a:buChar char=""/>
              <a:tabLst>
                <a:tab pos="356870" algn="l"/>
              </a:tabLst>
            </a:pPr>
            <a:r>
              <a:rPr sz="1600" dirty="0">
                <a:latin typeface="Calibri"/>
                <a:cs typeface="Calibri"/>
              </a:rPr>
              <a:t>jasa,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aset,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pelanggan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dan </a:t>
            </a:r>
            <a:r>
              <a:rPr sz="1600" dirty="0">
                <a:latin typeface="Calibri"/>
                <a:cs typeface="Calibri"/>
              </a:rPr>
              <a:t>harga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dan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hak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residual </a:t>
            </a:r>
            <a:r>
              <a:rPr sz="1600" dirty="0">
                <a:latin typeface="Calibri"/>
                <a:cs typeface="Calibri"/>
              </a:rPr>
              <a:t>signifikan</a:t>
            </a:r>
            <a:r>
              <a:rPr sz="1600" spc="-7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aset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111240" y="987993"/>
            <a:ext cx="3080385" cy="1938655"/>
          </a:xfrm>
          <a:prstGeom prst="rect">
            <a:avLst/>
          </a:prstGeom>
        </p:spPr>
        <p:txBody>
          <a:bodyPr vert="horz" wrap="square" lIns="0" tIns="170180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1340"/>
              </a:spcBef>
            </a:pPr>
            <a:r>
              <a:rPr sz="2000" b="1" i="1" spc="-10" dirty="0">
                <a:solidFill>
                  <a:srgbClr val="FFFFFF"/>
                </a:solidFill>
                <a:latin typeface="Calibri"/>
                <a:cs typeface="Calibri"/>
              </a:rPr>
              <a:t>Perjanjian</a:t>
            </a:r>
            <a:r>
              <a:rPr sz="2000" b="1" i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FFFF"/>
                </a:solidFill>
                <a:latin typeface="Calibri"/>
                <a:cs typeface="Calibri"/>
              </a:rPr>
              <a:t>Konsesi</a:t>
            </a:r>
            <a:r>
              <a:rPr sz="2000" b="1" i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i="1" spc="-20" dirty="0">
                <a:solidFill>
                  <a:srgbClr val="FFFFFF"/>
                </a:solidFill>
                <a:latin typeface="Calibri"/>
                <a:cs typeface="Calibri"/>
              </a:rPr>
              <a:t>Jasa</a:t>
            </a:r>
            <a:endParaRPr sz="2000">
              <a:latin typeface="Calibri"/>
              <a:cs typeface="Calibri"/>
            </a:endParaRPr>
          </a:p>
          <a:p>
            <a:pPr marL="2408555">
              <a:lnSpc>
                <a:spcPts val="1795"/>
              </a:lnSpc>
              <a:spcBef>
                <a:spcPts val="1060"/>
              </a:spcBef>
            </a:pPr>
            <a:r>
              <a:rPr sz="1700" spc="-20" dirty="0">
                <a:latin typeface="Calibri"/>
                <a:cs typeface="Calibri"/>
              </a:rPr>
              <a:t>kontrak</a:t>
            </a:r>
            <a:endParaRPr sz="1700">
              <a:latin typeface="Calibri"/>
              <a:cs typeface="Calibri"/>
            </a:endParaRPr>
          </a:p>
          <a:p>
            <a:pPr marL="511809">
              <a:lnSpc>
                <a:spcPts val="1795"/>
              </a:lnSpc>
            </a:pP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Operator</a:t>
            </a:r>
            <a:r>
              <a:rPr sz="17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privat</a:t>
            </a:r>
            <a:endParaRPr sz="1700">
              <a:latin typeface="Calibri"/>
              <a:cs typeface="Calibri"/>
            </a:endParaRPr>
          </a:p>
          <a:p>
            <a:pPr marL="12700" marR="181610" algn="just">
              <a:lnSpc>
                <a:spcPct val="100000"/>
              </a:lnSpc>
              <a:spcBef>
                <a:spcPts val="1015"/>
              </a:spcBef>
            </a:pPr>
            <a:r>
              <a:rPr sz="1600" spc="-10" dirty="0">
                <a:latin typeface="Calibri"/>
                <a:cs typeface="Calibri"/>
              </a:rPr>
              <a:t>Mengembangkan/mengoperasikan </a:t>
            </a:r>
            <a:r>
              <a:rPr sz="1600" dirty="0">
                <a:latin typeface="Calibri"/>
                <a:cs typeface="Calibri"/>
              </a:rPr>
              <a:t>dan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memelihara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aset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infrastruktur </a:t>
            </a:r>
            <a:r>
              <a:rPr sz="1600" dirty="0">
                <a:latin typeface="Calibri"/>
                <a:cs typeface="Calibri"/>
              </a:rPr>
              <a:t>pemberi (jalan,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jembatan,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111240" y="2900934"/>
            <a:ext cx="120142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Calibri"/>
                <a:cs typeface="Calibri"/>
              </a:rPr>
              <a:t>bandara,</a:t>
            </a:r>
            <a:r>
              <a:rPr sz="1600" spc="-7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dlsb)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096000" y="3521709"/>
            <a:ext cx="2203450" cy="476250"/>
          </a:xfrm>
          <a:custGeom>
            <a:avLst/>
            <a:gdLst/>
            <a:ahLst/>
            <a:cxnLst/>
            <a:rect l="l" t="t" r="r" b="b"/>
            <a:pathLst>
              <a:path w="2203450" h="476250">
                <a:moveTo>
                  <a:pt x="2124075" y="0"/>
                </a:moveTo>
                <a:lnTo>
                  <a:pt x="79375" y="0"/>
                </a:lnTo>
                <a:lnTo>
                  <a:pt x="48488" y="6240"/>
                </a:lnTo>
                <a:lnTo>
                  <a:pt x="23256" y="23256"/>
                </a:lnTo>
                <a:lnTo>
                  <a:pt x="6240" y="48488"/>
                </a:lnTo>
                <a:lnTo>
                  <a:pt x="0" y="79375"/>
                </a:lnTo>
                <a:lnTo>
                  <a:pt x="0" y="396875"/>
                </a:lnTo>
                <a:lnTo>
                  <a:pt x="6240" y="427761"/>
                </a:lnTo>
                <a:lnTo>
                  <a:pt x="23256" y="452993"/>
                </a:lnTo>
                <a:lnTo>
                  <a:pt x="48488" y="470009"/>
                </a:lnTo>
                <a:lnTo>
                  <a:pt x="79375" y="476250"/>
                </a:lnTo>
                <a:lnTo>
                  <a:pt x="2124075" y="476250"/>
                </a:lnTo>
                <a:lnTo>
                  <a:pt x="2154961" y="470009"/>
                </a:lnTo>
                <a:lnTo>
                  <a:pt x="2180193" y="452993"/>
                </a:lnTo>
                <a:lnTo>
                  <a:pt x="2197209" y="427761"/>
                </a:lnTo>
                <a:lnTo>
                  <a:pt x="2203450" y="396875"/>
                </a:lnTo>
                <a:lnTo>
                  <a:pt x="2203450" y="79375"/>
                </a:lnTo>
                <a:lnTo>
                  <a:pt x="2197209" y="48488"/>
                </a:lnTo>
                <a:lnTo>
                  <a:pt x="2180193" y="23256"/>
                </a:lnTo>
                <a:lnTo>
                  <a:pt x="2154961" y="6240"/>
                </a:lnTo>
                <a:lnTo>
                  <a:pt x="2124075" y="0"/>
                </a:lnTo>
                <a:close/>
              </a:path>
            </a:pathLst>
          </a:custGeom>
          <a:solidFill>
            <a:srgbClr val="5382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6198870" y="3604259"/>
            <a:ext cx="1901189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Model</a:t>
            </a:r>
            <a:r>
              <a:rPr sz="17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aset</a:t>
            </a:r>
            <a:r>
              <a:rPr sz="17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keuangan</a:t>
            </a:r>
            <a:endParaRPr sz="17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6697027" y="2973704"/>
            <a:ext cx="4992370" cy="1020444"/>
            <a:chOff x="6697027" y="2973704"/>
            <a:chExt cx="4992370" cy="1020444"/>
          </a:xfrm>
        </p:grpSpPr>
        <p:sp>
          <p:nvSpPr>
            <p:cNvPr id="23" name="object 23"/>
            <p:cNvSpPr/>
            <p:nvPr/>
          </p:nvSpPr>
          <p:spPr>
            <a:xfrm>
              <a:off x="9281160" y="3517899"/>
              <a:ext cx="2407920" cy="476250"/>
            </a:xfrm>
            <a:custGeom>
              <a:avLst/>
              <a:gdLst/>
              <a:ahLst/>
              <a:cxnLst/>
              <a:rect l="l" t="t" r="r" b="b"/>
              <a:pathLst>
                <a:path w="2407920" h="476250">
                  <a:moveTo>
                    <a:pt x="2328545" y="0"/>
                  </a:moveTo>
                  <a:lnTo>
                    <a:pt x="79375" y="0"/>
                  </a:lnTo>
                  <a:lnTo>
                    <a:pt x="48488" y="6240"/>
                  </a:lnTo>
                  <a:lnTo>
                    <a:pt x="23256" y="23256"/>
                  </a:lnTo>
                  <a:lnTo>
                    <a:pt x="6240" y="48488"/>
                  </a:lnTo>
                  <a:lnTo>
                    <a:pt x="0" y="79375"/>
                  </a:lnTo>
                  <a:lnTo>
                    <a:pt x="0" y="396875"/>
                  </a:lnTo>
                  <a:lnTo>
                    <a:pt x="6240" y="427761"/>
                  </a:lnTo>
                  <a:lnTo>
                    <a:pt x="23256" y="452993"/>
                  </a:lnTo>
                  <a:lnTo>
                    <a:pt x="48488" y="470009"/>
                  </a:lnTo>
                  <a:lnTo>
                    <a:pt x="79375" y="476250"/>
                  </a:lnTo>
                  <a:lnTo>
                    <a:pt x="2328545" y="476250"/>
                  </a:lnTo>
                  <a:lnTo>
                    <a:pt x="2359431" y="470009"/>
                  </a:lnTo>
                  <a:lnTo>
                    <a:pt x="2384663" y="452993"/>
                  </a:lnTo>
                  <a:lnTo>
                    <a:pt x="2401679" y="427761"/>
                  </a:lnTo>
                  <a:lnTo>
                    <a:pt x="2407920" y="396875"/>
                  </a:lnTo>
                  <a:lnTo>
                    <a:pt x="2407920" y="79375"/>
                  </a:lnTo>
                  <a:lnTo>
                    <a:pt x="2401679" y="48488"/>
                  </a:lnTo>
                  <a:lnTo>
                    <a:pt x="2384663" y="23256"/>
                  </a:lnTo>
                  <a:lnTo>
                    <a:pt x="2359431" y="6240"/>
                  </a:lnTo>
                  <a:lnTo>
                    <a:pt x="2328545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727190" y="3355339"/>
              <a:ext cx="3488690" cy="162560"/>
            </a:xfrm>
            <a:custGeom>
              <a:avLst/>
              <a:gdLst/>
              <a:ahLst/>
              <a:cxnLst/>
              <a:rect l="l" t="t" r="r" b="b"/>
              <a:pathLst>
                <a:path w="3488690" h="162560">
                  <a:moveTo>
                    <a:pt x="0" y="162560"/>
                  </a:moveTo>
                  <a:lnTo>
                    <a:pt x="1069" y="99280"/>
                  </a:lnTo>
                  <a:lnTo>
                    <a:pt x="3984" y="47609"/>
                  </a:lnTo>
                  <a:lnTo>
                    <a:pt x="8304" y="12773"/>
                  </a:lnTo>
                  <a:lnTo>
                    <a:pt x="13588" y="0"/>
                  </a:lnTo>
                  <a:lnTo>
                    <a:pt x="3475101" y="0"/>
                  </a:lnTo>
                  <a:lnTo>
                    <a:pt x="3480385" y="12773"/>
                  </a:lnTo>
                  <a:lnTo>
                    <a:pt x="3484705" y="47609"/>
                  </a:lnTo>
                  <a:lnTo>
                    <a:pt x="3487620" y="99280"/>
                  </a:lnTo>
                  <a:lnTo>
                    <a:pt x="3488689" y="162560"/>
                  </a:lnTo>
                </a:path>
              </a:pathLst>
            </a:custGeom>
            <a:ln w="60325">
              <a:solidFill>
                <a:srgbClr val="85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8133715" y="2973704"/>
              <a:ext cx="0" cy="383540"/>
            </a:xfrm>
            <a:custGeom>
              <a:avLst/>
              <a:gdLst/>
              <a:ahLst/>
              <a:cxnLst/>
              <a:rect l="l" t="t" r="r" b="b"/>
              <a:pathLst>
                <a:path h="383539">
                  <a:moveTo>
                    <a:pt x="0" y="0"/>
                  </a:moveTo>
                  <a:lnTo>
                    <a:pt x="0" y="383413"/>
                  </a:lnTo>
                </a:path>
              </a:pathLst>
            </a:custGeom>
            <a:ln w="53975">
              <a:solidFill>
                <a:srgbClr val="85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9384918" y="3464300"/>
            <a:ext cx="2225040" cy="1227455"/>
          </a:xfrm>
          <a:prstGeom prst="rect">
            <a:avLst/>
          </a:prstGeom>
        </p:spPr>
        <p:txBody>
          <a:bodyPr vert="horz" wrap="square" lIns="0" tIns="14859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170"/>
              </a:spcBef>
            </a:pP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Model</a:t>
            </a:r>
            <a:r>
              <a:rPr sz="17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aset</a:t>
            </a:r>
            <a:r>
              <a:rPr sz="17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takberwujud</a:t>
            </a:r>
            <a:endParaRPr sz="1700">
              <a:latin typeface="Calibri"/>
              <a:cs typeface="Calibri"/>
            </a:endParaRPr>
          </a:p>
          <a:p>
            <a:pPr marL="347980" marR="5080" indent="-285115" algn="just">
              <a:lnSpc>
                <a:spcPct val="100000"/>
              </a:lnSpc>
              <a:spcBef>
                <a:spcPts val="950"/>
              </a:spcBef>
              <a:buFont typeface="Wingdings"/>
              <a:buChar char=""/>
              <a:tabLst>
                <a:tab pos="349250" algn="l"/>
              </a:tabLst>
            </a:pPr>
            <a:r>
              <a:rPr sz="1500" dirty="0">
                <a:latin typeface="Calibri"/>
                <a:cs typeface="Calibri"/>
              </a:rPr>
              <a:t>Hak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untuk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menagih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spc="-20" dirty="0">
                <a:latin typeface="Calibri"/>
                <a:cs typeface="Calibri"/>
              </a:rPr>
              <a:t>atas 	</a:t>
            </a:r>
            <a:r>
              <a:rPr sz="1500" dirty="0">
                <a:latin typeface="Calibri"/>
                <a:cs typeface="Calibri"/>
              </a:rPr>
              <a:t>penggunaan</a:t>
            </a:r>
            <a:r>
              <a:rPr sz="1500" spc="-6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aset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sektor 	publik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027165" y="4034790"/>
            <a:ext cx="3012440" cy="1626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080" indent="-286385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298450" algn="l"/>
              </a:tabLst>
            </a:pPr>
            <a:r>
              <a:rPr sz="1500" dirty="0">
                <a:latin typeface="Calibri"/>
                <a:cs typeface="Calibri"/>
              </a:rPr>
              <a:t>Hak</a:t>
            </a:r>
            <a:r>
              <a:rPr sz="1500" spc="-10" dirty="0">
                <a:latin typeface="Calibri"/>
                <a:cs typeface="Calibri"/>
              </a:rPr>
              <a:t> kontraktual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tanpa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spc="-20" dirty="0">
                <a:latin typeface="Calibri"/>
                <a:cs typeface="Calibri"/>
              </a:rPr>
              <a:t>syarat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untuk </a:t>
            </a:r>
            <a:r>
              <a:rPr sz="1500" dirty="0">
                <a:latin typeface="Calibri"/>
                <a:cs typeface="Calibri"/>
              </a:rPr>
              <a:t>menerima</a:t>
            </a:r>
            <a:r>
              <a:rPr sz="1500" spc="-55" dirty="0">
                <a:latin typeface="Calibri"/>
                <a:cs typeface="Calibri"/>
              </a:rPr>
              <a:t> </a:t>
            </a:r>
            <a:r>
              <a:rPr sz="1500" spc="-25" dirty="0">
                <a:latin typeface="Calibri"/>
                <a:cs typeface="Calibri"/>
              </a:rPr>
              <a:t>kas</a:t>
            </a:r>
            <a:endParaRPr sz="15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"/>
              <a:tabLst>
                <a:tab pos="298450" algn="l"/>
              </a:tabLst>
            </a:pPr>
            <a:r>
              <a:rPr sz="1500" dirty="0">
                <a:latin typeface="Calibri"/>
                <a:cs typeface="Calibri"/>
              </a:rPr>
              <a:t>Jaminan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pemerintah</a:t>
            </a:r>
            <a:endParaRPr sz="15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"/>
              <a:tabLst>
                <a:tab pos="298450" algn="l"/>
              </a:tabLst>
            </a:pPr>
            <a:r>
              <a:rPr sz="1500" dirty="0">
                <a:latin typeface="Calibri"/>
                <a:cs typeface="Calibri"/>
              </a:rPr>
              <a:t>Aset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keuangan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–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nilai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spc="-20" dirty="0">
                <a:latin typeface="Calibri"/>
                <a:cs typeface="Calibri"/>
              </a:rPr>
              <a:t>wajar</a:t>
            </a:r>
            <a:endParaRPr sz="1500">
              <a:latin typeface="Calibri"/>
              <a:cs typeface="Calibri"/>
            </a:endParaRPr>
          </a:p>
          <a:p>
            <a:pPr marL="298450" marR="34290" indent="-286385">
              <a:lnSpc>
                <a:spcPct val="100000"/>
              </a:lnSpc>
              <a:buFont typeface="Wingdings"/>
              <a:buChar char=""/>
              <a:tabLst>
                <a:tab pos="298450" algn="l"/>
              </a:tabLst>
            </a:pPr>
            <a:r>
              <a:rPr sz="1500" dirty="0">
                <a:latin typeface="Calibri"/>
                <a:cs typeface="Calibri"/>
              </a:rPr>
              <a:t>Bab</a:t>
            </a:r>
            <a:r>
              <a:rPr sz="1500" spc="-5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11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Instrumen</a:t>
            </a:r>
            <a:r>
              <a:rPr sz="1500" i="1" spc="-25" dirty="0">
                <a:latin typeface="Calibri"/>
                <a:cs typeface="Calibri"/>
              </a:rPr>
              <a:t> </a:t>
            </a:r>
            <a:r>
              <a:rPr sz="1500" i="1" spc="-10" dirty="0">
                <a:latin typeface="Calibri"/>
                <a:cs typeface="Calibri"/>
              </a:rPr>
              <a:t>Keuangan</a:t>
            </a:r>
            <a:r>
              <a:rPr sz="1500" i="1" spc="-25" dirty="0">
                <a:latin typeface="Calibri"/>
                <a:cs typeface="Calibri"/>
              </a:rPr>
              <a:t> </a:t>
            </a:r>
            <a:r>
              <a:rPr sz="1500" i="1" spc="-20" dirty="0">
                <a:latin typeface="Calibri"/>
                <a:cs typeface="Calibri"/>
              </a:rPr>
              <a:t>Dasar </a:t>
            </a:r>
            <a:r>
              <a:rPr sz="1500" dirty="0">
                <a:latin typeface="Calibri"/>
                <a:cs typeface="Calibri"/>
              </a:rPr>
              <a:t>dan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Bab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12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Isu</a:t>
            </a:r>
            <a:r>
              <a:rPr sz="1500" i="1" spc="-25" dirty="0">
                <a:latin typeface="Calibri"/>
                <a:cs typeface="Calibri"/>
              </a:rPr>
              <a:t> Terkait</a:t>
            </a:r>
            <a:r>
              <a:rPr sz="1500" i="1" spc="-10" dirty="0">
                <a:latin typeface="Calibri"/>
                <a:cs typeface="Calibri"/>
              </a:rPr>
              <a:t> Instrumen Keuangan</a:t>
            </a:r>
            <a:r>
              <a:rPr sz="1500" i="1" spc="-30" dirty="0">
                <a:latin typeface="Calibri"/>
                <a:cs typeface="Calibri"/>
              </a:rPr>
              <a:t> </a:t>
            </a:r>
            <a:r>
              <a:rPr sz="1500" i="1" spc="-20" dirty="0">
                <a:latin typeface="Calibri"/>
                <a:cs typeface="Calibri"/>
              </a:rPr>
              <a:t>Lain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175375" y="5714682"/>
            <a:ext cx="542607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080" indent="-285750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298450" algn="l"/>
              </a:tabLst>
            </a:pPr>
            <a:r>
              <a:rPr sz="1500" spc="-20" dirty="0">
                <a:latin typeface="Calibri"/>
                <a:cs typeface="Calibri"/>
              </a:rPr>
              <a:t>Terkadang</a:t>
            </a:r>
            <a:r>
              <a:rPr sz="1500" spc="-5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suatu</a:t>
            </a:r>
            <a:r>
              <a:rPr sz="1500" spc="-6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kontrak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tunggal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dapat</a:t>
            </a:r>
            <a:r>
              <a:rPr sz="1500" spc="-7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mencakup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kedua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jenis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spc="-20" dirty="0">
                <a:latin typeface="Calibri"/>
                <a:cs typeface="Calibri"/>
              </a:rPr>
              <a:t>aset </a:t>
            </a:r>
            <a:r>
              <a:rPr sz="1500" spc="-10" dirty="0">
                <a:latin typeface="Calibri"/>
                <a:cs typeface="Calibri"/>
              </a:rPr>
              <a:t>keuangan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dan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aset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takberwujud</a:t>
            </a:r>
            <a:endParaRPr sz="1500">
              <a:latin typeface="Calibri"/>
              <a:cs typeface="Calibri"/>
            </a:endParaRPr>
          </a:p>
          <a:p>
            <a:pPr marL="297815" indent="-285115">
              <a:lnSpc>
                <a:spcPct val="100000"/>
              </a:lnSpc>
              <a:buFont typeface="Wingdings"/>
              <a:buChar char=""/>
              <a:tabLst>
                <a:tab pos="297815" algn="l"/>
              </a:tabLst>
            </a:pPr>
            <a:r>
              <a:rPr sz="1500" spc="-10" dirty="0">
                <a:latin typeface="Calibri"/>
                <a:cs typeface="Calibri"/>
              </a:rPr>
              <a:t>Pendapatan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operasi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diakui,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diukur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dan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diungkapkan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sesuai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Bab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spc="-25" dirty="0">
                <a:latin typeface="Calibri"/>
                <a:cs typeface="Calibri"/>
              </a:rPr>
              <a:t>23</a:t>
            </a:r>
            <a:endParaRPr sz="1500">
              <a:latin typeface="Calibri"/>
              <a:cs typeface="Calibri"/>
            </a:endParaRPr>
          </a:p>
          <a:p>
            <a:pPr marL="298450">
              <a:lnSpc>
                <a:spcPct val="100000"/>
              </a:lnSpc>
            </a:pPr>
            <a:r>
              <a:rPr sz="1500" i="1" spc="-10" dirty="0">
                <a:latin typeface="Calibri"/>
                <a:cs typeface="Calibri"/>
              </a:rPr>
              <a:t>Pendapatan</a:t>
            </a:r>
            <a:endParaRPr sz="1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9845040" y="6425565"/>
            <a:ext cx="17151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solidFill>
                  <a:srgbClr val="001F5F"/>
                </a:solidFill>
                <a:latin typeface="Calibri"/>
                <a:cs typeface="Calibri"/>
              </a:rPr>
              <a:t>SAK</a:t>
            </a:r>
            <a:r>
              <a:rPr sz="1800" b="1" i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001F5F"/>
                </a:solidFill>
                <a:latin typeface="Calibri"/>
                <a:cs typeface="Calibri"/>
              </a:rPr>
              <a:t>Entitas</a:t>
            </a:r>
            <a:r>
              <a:rPr sz="1800" b="1" i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b="1" i="1" spc="-10" dirty="0">
                <a:solidFill>
                  <a:srgbClr val="001F5F"/>
                </a:solidFill>
                <a:latin typeface="Calibri"/>
                <a:cs typeface="Calibri"/>
              </a:rPr>
              <a:t>Privat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1935860" y="74040"/>
            <a:ext cx="6490335" cy="1022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635885" algn="ctr">
              <a:lnSpc>
                <a:spcPts val="3925"/>
              </a:lnSpc>
              <a:spcBef>
                <a:spcPts val="100"/>
              </a:spcBef>
            </a:pPr>
            <a:r>
              <a:rPr sz="3600" spc="-35" dirty="0"/>
              <a:t>TANGGAL</a:t>
            </a:r>
            <a:r>
              <a:rPr sz="3600" spc="-55" dirty="0"/>
              <a:t> </a:t>
            </a:r>
            <a:r>
              <a:rPr sz="3600" dirty="0"/>
              <a:t>EFEKTIF</a:t>
            </a:r>
            <a:r>
              <a:rPr sz="3600" spc="-90" dirty="0"/>
              <a:t> </a:t>
            </a:r>
            <a:r>
              <a:rPr sz="3600" spc="-50" dirty="0"/>
              <a:t>&amp;</a:t>
            </a:r>
            <a:endParaRPr sz="3600"/>
          </a:p>
          <a:p>
            <a:pPr marL="859155" algn="ctr">
              <a:lnSpc>
                <a:spcPts val="3925"/>
              </a:lnSpc>
            </a:pPr>
            <a:r>
              <a:rPr sz="3600" i="0" dirty="0">
                <a:latin typeface="Calibri"/>
                <a:cs typeface="Calibri"/>
              </a:rPr>
              <a:t>BAB</a:t>
            </a:r>
            <a:r>
              <a:rPr sz="3600" i="0" spc="-110" dirty="0">
                <a:latin typeface="Calibri"/>
                <a:cs typeface="Calibri"/>
              </a:rPr>
              <a:t> </a:t>
            </a:r>
            <a:r>
              <a:rPr sz="3600" i="0" dirty="0">
                <a:latin typeface="Calibri"/>
                <a:cs typeface="Calibri"/>
              </a:rPr>
              <a:t>35</a:t>
            </a:r>
            <a:r>
              <a:rPr sz="3600" i="0" spc="-114" dirty="0">
                <a:latin typeface="Calibri"/>
                <a:cs typeface="Calibri"/>
              </a:rPr>
              <a:t> </a:t>
            </a:r>
            <a:r>
              <a:rPr sz="3600" dirty="0"/>
              <a:t>KETENTUAN</a:t>
            </a:r>
            <a:r>
              <a:rPr sz="3600" spc="-95" dirty="0"/>
              <a:t> </a:t>
            </a:r>
            <a:r>
              <a:rPr sz="3600" spc="-10" dirty="0"/>
              <a:t>TRANSISI</a:t>
            </a:r>
            <a:endParaRPr sz="36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688137" y="1571625"/>
            <a:ext cx="4972050" cy="902969"/>
            <a:chOff x="6688137" y="1571625"/>
            <a:chExt cx="4972050" cy="902969"/>
          </a:xfrm>
        </p:grpSpPr>
        <p:sp>
          <p:nvSpPr>
            <p:cNvPr id="7" name="object 7"/>
            <p:cNvSpPr/>
            <p:nvPr/>
          </p:nvSpPr>
          <p:spPr>
            <a:xfrm>
              <a:off x="9636760" y="1756410"/>
              <a:ext cx="2023110" cy="521970"/>
            </a:xfrm>
            <a:custGeom>
              <a:avLst/>
              <a:gdLst/>
              <a:ahLst/>
              <a:cxnLst/>
              <a:rect l="l" t="t" r="r" b="b"/>
              <a:pathLst>
                <a:path w="2023109" h="521969">
                  <a:moveTo>
                    <a:pt x="1762125" y="0"/>
                  </a:moveTo>
                  <a:lnTo>
                    <a:pt x="1762125" y="130555"/>
                  </a:lnTo>
                  <a:lnTo>
                    <a:pt x="0" y="130555"/>
                  </a:lnTo>
                  <a:lnTo>
                    <a:pt x="0" y="391540"/>
                  </a:lnTo>
                  <a:lnTo>
                    <a:pt x="1762125" y="391540"/>
                  </a:lnTo>
                  <a:lnTo>
                    <a:pt x="1762125" y="521969"/>
                  </a:lnTo>
                  <a:lnTo>
                    <a:pt x="2023110" y="260985"/>
                  </a:lnTo>
                  <a:lnTo>
                    <a:pt x="1762125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688137" y="1571624"/>
              <a:ext cx="2935605" cy="902969"/>
            </a:xfrm>
            <a:custGeom>
              <a:avLst/>
              <a:gdLst/>
              <a:ahLst/>
              <a:cxnLst/>
              <a:rect l="l" t="t" r="r" b="b"/>
              <a:pathLst>
                <a:path w="2935604" h="902969">
                  <a:moveTo>
                    <a:pt x="180975" y="13970"/>
                  </a:moveTo>
                  <a:lnTo>
                    <a:pt x="0" y="13970"/>
                  </a:lnTo>
                  <a:lnTo>
                    <a:pt x="0" y="902970"/>
                  </a:lnTo>
                  <a:lnTo>
                    <a:pt x="180975" y="902970"/>
                  </a:lnTo>
                  <a:lnTo>
                    <a:pt x="180975" y="13970"/>
                  </a:lnTo>
                  <a:close/>
                </a:path>
                <a:path w="2935604" h="902969">
                  <a:moveTo>
                    <a:pt x="2935605" y="0"/>
                  </a:moveTo>
                  <a:lnTo>
                    <a:pt x="2754630" y="0"/>
                  </a:lnTo>
                  <a:lnTo>
                    <a:pt x="2754630" y="889000"/>
                  </a:lnTo>
                  <a:lnTo>
                    <a:pt x="2935605" y="889000"/>
                  </a:lnTo>
                  <a:lnTo>
                    <a:pt x="2935605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893559" y="1868170"/>
              <a:ext cx="2560320" cy="281940"/>
            </a:xfrm>
            <a:custGeom>
              <a:avLst/>
              <a:gdLst/>
              <a:ahLst/>
              <a:cxnLst/>
              <a:rect l="l" t="t" r="r" b="b"/>
              <a:pathLst>
                <a:path w="2560320" h="281939">
                  <a:moveTo>
                    <a:pt x="2560320" y="0"/>
                  </a:moveTo>
                  <a:lnTo>
                    <a:pt x="0" y="0"/>
                  </a:lnTo>
                  <a:lnTo>
                    <a:pt x="0" y="281939"/>
                  </a:lnTo>
                  <a:lnTo>
                    <a:pt x="2560320" y="281939"/>
                  </a:lnTo>
                  <a:lnTo>
                    <a:pt x="256032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3713479" y="2015489"/>
            <a:ext cx="1421130" cy="0"/>
          </a:xfrm>
          <a:custGeom>
            <a:avLst/>
            <a:gdLst/>
            <a:ahLst/>
            <a:cxnLst/>
            <a:rect l="l" t="t" r="r" b="b"/>
            <a:pathLst>
              <a:path w="1421129">
                <a:moveTo>
                  <a:pt x="0" y="0"/>
                </a:moveTo>
                <a:lnTo>
                  <a:pt x="1420876" y="0"/>
                </a:lnTo>
              </a:path>
            </a:pathLst>
          </a:custGeom>
          <a:ln w="266700">
            <a:solidFill>
              <a:srgbClr val="5B9BD4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813678" y="1110234"/>
            <a:ext cx="192976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C00000"/>
                </a:solidFill>
                <a:latin typeface="Calibri"/>
                <a:cs typeface="Calibri"/>
              </a:rPr>
              <a:t>Penerapan</a:t>
            </a:r>
            <a:r>
              <a:rPr sz="2400" b="1" spc="-114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C00000"/>
                </a:solidFill>
                <a:latin typeface="Calibri"/>
                <a:cs typeface="Calibri"/>
              </a:rPr>
              <a:t>dini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699500" y="1105915"/>
            <a:ext cx="187578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C00000"/>
                </a:solidFill>
                <a:latin typeface="Calibri"/>
                <a:cs typeface="Calibri"/>
              </a:rPr>
              <a:t>Berlaku</a:t>
            </a:r>
            <a:r>
              <a:rPr sz="2400" b="1" spc="-1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C00000"/>
                </a:solidFill>
                <a:latin typeface="Calibri"/>
                <a:cs typeface="Calibri"/>
              </a:rPr>
              <a:t>efektif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02679" y="2450465"/>
            <a:ext cx="152209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1</a:t>
            </a:r>
            <a:r>
              <a:rPr sz="20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Januari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2022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876030" y="2503170"/>
            <a:ext cx="152146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1</a:t>
            </a:r>
            <a:r>
              <a:rPr sz="20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Januari</a:t>
            </a: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 2025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219700" y="1883410"/>
            <a:ext cx="1506220" cy="266700"/>
          </a:xfrm>
          <a:custGeom>
            <a:avLst/>
            <a:gdLst/>
            <a:ahLst/>
            <a:cxnLst/>
            <a:rect l="l" t="t" r="r" b="b"/>
            <a:pathLst>
              <a:path w="1506220" h="266700">
                <a:moveTo>
                  <a:pt x="1506220" y="0"/>
                </a:moveTo>
                <a:lnTo>
                  <a:pt x="0" y="0"/>
                </a:lnTo>
                <a:lnTo>
                  <a:pt x="0" y="266700"/>
                </a:lnTo>
                <a:lnTo>
                  <a:pt x="1506220" y="266700"/>
                </a:lnTo>
                <a:lnTo>
                  <a:pt x="1506220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93065" y="1157859"/>
            <a:ext cx="290576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i="1" spc="-20" dirty="0">
                <a:solidFill>
                  <a:srgbClr val="001F5F"/>
                </a:solidFill>
                <a:latin typeface="Calibri"/>
                <a:cs typeface="Calibri"/>
              </a:rPr>
              <a:t>Tanggal</a:t>
            </a:r>
            <a:r>
              <a:rPr sz="1800" i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transisi</a:t>
            </a:r>
            <a:r>
              <a:rPr sz="1800" i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=</a:t>
            </a:r>
            <a:r>
              <a:rPr sz="1800" i="1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awal</a:t>
            </a:r>
            <a:r>
              <a:rPr sz="1800" i="1" spc="-10" dirty="0">
                <a:solidFill>
                  <a:srgbClr val="001F5F"/>
                </a:solidFill>
                <a:latin typeface="Calibri"/>
                <a:cs typeface="Calibri"/>
              </a:rPr>
              <a:t> periode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paling</a:t>
            </a:r>
            <a:r>
              <a:rPr sz="1800" i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awal</a:t>
            </a:r>
            <a:r>
              <a:rPr sz="1800" i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entitas</a:t>
            </a:r>
            <a:r>
              <a:rPr sz="1800" i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001F5F"/>
                </a:solidFill>
                <a:latin typeface="Calibri"/>
                <a:cs typeface="Calibri"/>
              </a:rPr>
              <a:t>menyajikan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informasi</a:t>
            </a:r>
            <a:r>
              <a:rPr sz="1800" i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001F5F"/>
                </a:solidFill>
                <a:latin typeface="Calibri"/>
                <a:cs typeface="Calibri"/>
              </a:rPr>
              <a:t>komparatif</a:t>
            </a:r>
            <a:r>
              <a:rPr sz="1800" i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dalam</a:t>
            </a:r>
            <a:r>
              <a:rPr sz="1800" i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25" dirty="0">
                <a:solidFill>
                  <a:srgbClr val="001F5F"/>
                </a:solidFill>
                <a:latin typeface="Calibri"/>
                <a:cs typeface="Calibri"/>
              </a:rPr>
              <a:t>LK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pertama</a:t>
            </a:r>
            <a:r>
              <a:rPr sz="1800" i="1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sesuai</a:t>
            </a:r>
            <a:r>
              <a:rPr sz="1800" i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dengan</a:t>
            </a:r>
            <a:r>
              <a:rPr sz="1800" i="1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25" dirty="0">
                <a:solidFill>
                  <a:srgbClr val="001F5F"/>
                </a:solidFill>
                <a:latin typeface="Calibri"/>
                <a:cs typeface="Calibri"/>
              </a:rPr>
              <a:t>SAK </a:t>
            </a:r>
            <a:r>
              <a:rPr sz="1800" i="1" dirty="0">
                <a:solidFill>
                  <a:srgbClr val="001F5F"/>
                </a:solidFill>
                <a:latin typeface="Calibri"/>
                <a:cs typeface="Calibri"/>
              </a:rPr>
              <a:t>Entitas</a:t>
            </a:r>
            <a:r>
              <a:rPr sz="1800" i="1" spc="-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001F5F"/>
                </a:solidFill>
                <a:latin typeface="Calibri"/>
                <a:cs typeface="Calibri"/>
              </a:rPr>
              <a:t>Privat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39102" y="3025775"/>
            <a:ext cx="55194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Pengadopsi</a:t>
            </a:r>
            <a:r>
              <a:rPr sz="2400" b="1" spc="-1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pertama</a:t>
            </a:r>
            <a:r>
              <a:rPr sz="2400" b="1" spc="-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kali</a:t>
            </a:r>
            <a:r>
              <a:rPr sz="2400" b="1" spc="-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SAK</a:t>
            </a:r>
            <a:r>
              <a:rPr sz="2400" b="1" spc="-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Entitas</a:t>
            </a:r>
            <a:r>
              <a:rPr sz="2400" b="1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Privat: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83209" y="4034790"/>
            <a:ext cx="7472680" cy="777240"/>
          </a:xfrm>
          <a:custGeom>
            <a:avLst/>
            <a:gdLst/>
            <a:ahLst/>
            <a:cxnLst/>
            <a:rect l="l" t="t" r="r" b="b"/>
            <a:pathLst>
              <a:path w="7472680" h="777239">
                <a:moveTo>
                  <a:pt x="0" y="129540"/>
                </a:moveTo>
                <a:lnTo>
                  <a:pt x="10180" y="79134"/>
                </a:lnTo>
                <a:lnTo>
                  <a:pt x="37942" y="37957"/>
                </a:lnTo>
                <a:lnTo>
                  <a:pt x="79118" y="10185"/>
                </a:lnTo>
                <a:lnTo>
                  <a:pt x="129539" y="0"/>
                </a:lnTo>
                <a:lnTo>
                  <a:pt x="7343140" y="0"/>
                </a:lnTo>
                <a:lnTo>
                  <a:pt x="7393545" y="10185"/>
                </a:lnTo>
                <a:lnTo>
                  <a:pt x="7434722" y="37957"/>
                </a:lnTo>
                <a:lnTo>
                  <a:pt x="7462494" y="79134"/>
                </a:lnTo>
                <a:lnTo>
                  <a:pt x="7472680" y="129540"/>
                </a:lnTo>
                <a:lnTo>
                  <a:pt x="7472680" y="647700"/>
                </a:lnTo>
                <a:lnTo>
                  <a:pt x="7462494" y="698105"/>
                </a:lnTo>
                <a:lnTo>
                  <a:pt x="7434722" y="739282"/>
                </a:lnTo>
                <a:lnTo>
                  <a:pt x="7393545" y="767054"/>
                </a:lnTo>
                <a:lnTo>
                  <a:pt x="7343140" y="777240"/>
                </a:lnTo>
                <a:lnTo>
                  <a:pt x="129539" y="777240"/>
                </a:lnTo>
                <a:lnTo>
                  <a:pt x="79118" y="767054"/>
                </a:lnTo>
                <a:lnTo>
                  <a:pt x="37942" y="739282"/>
                </a:lnTo>
                <a:lnTo>
                  <a:pt x="10180" y="698105"/>
                </a:lnTo>
                <a:lnTo>
                  <a:pt x="0" y="647700"/>
                </a:lnTo>
                <a:lnTo>
                  <a:pt x="0" y="129540"/>
                </a:lnTo>
                <a:close/>
              </a:path>
            </a:pathLst>
          </a:custGeom>
          <a:ln w="12700">
            <a:solidFill>
              <a:srgbClr val="4170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99732" y="4026916"/>
            <a:ext cx="71259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2.</a:t>
            </a:r>
            <a:r>
              <a:rPr sz="2400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Entitas</a:t>
            </a:r>
            <a:r>
              <a:rPr sz="24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24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sebelumnya</a:t>
            </a:r>
            <a:r>
              <a:rPr sz="24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menyajikan</a:t>
            </a:r>
            <a:r>
              <a:rPr sz="24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laporan</a:t>
            </a:r>
            <a:r>
              <a:rPr sz="2400" spc="-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keuangan berdasarkan</a:t>
            </a:r>
            <a:r>
              <a:rPr sz="2400" spc="-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kerangka</a:t>
            </a:r>
            <a:r>
              <a:rPr sz="2400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pelaporan</a:t>
            </a:r>
            <a:r>
              <a:rPr sz="2400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001F5F"/>
                </a:solidFill>
                <a:latin typeface="Calibri"/>
                <a:cs typeface="Calibri"/>
              </a:rPr>
              <a:t>keuangan</a:t>
            </a:r>
            <a:r>
              <a:rPr sz="2400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lainnya</a:t>
            </a:r>
            <a:endParaRPr sz="2400" dirty="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94673" y="3272742"/>
            <a:ext cx="8534225" cy="2223220"/>
            <a:chOff x="294640" y="3273425"/>
            <a:chExt cx="8490584" cy="2280966"/>
          </a:xfrm>
        </p:grpSpPr>
        <p:sp>
          <p:nvSpPr>
            <p:cNvPr id="21" name="object 21"/>
            <p:cNvSpPr/>
            <p:nvPr/>
          </p:nvSpPr>
          <p:spPr>
            <a:xfrm>
              <a:off x="294640" y="4851400"/>
              <a:ext cx="7390130" cy="676910"/>
            </a:xfrm>
            <a:custGeom>
              <a:avLst/>
              <a:gdLst/>
              <a:ahLst/>
              <a:cxnLst/>
              <a:rect l="l" t="t" r="r" b="b"/>
              <a:pathLst>
                <a:path w="7390130" h="676910">
                  <a:moveTo>
                    <a:pt x="0" y="112775"/>
                  </a:moveTo>
                  <a:lnTo>
                    <a:pt x="8865" y="68901"/>
                  </a:lnTo>
                  <a:lnTo>
                    <a:pt x="33042" y="33051"/>
                  </a:lnTo>
                  <a:lnTo>
                    <a:pt x="68901" y="8870"/>
                  </a:lnTo>
                  <a:lnTo>
                    <a:pt x="112814" y="0"/>
                  </a:lnTo>
                  <a:lnTo>
                    <a:pt x="7277354" y="0"/>
                  </a:lnTo>
                  <a:lnTo>
                    <a:pt x="7321228" y="8870"/>
                  </a:lnTo>
                  <a:lnTo>
                    <a:pt x="7357078" y="33051"/>
                  </a:lnTo>
                  <a:lnTo>
                    <a:pt x="7381259" y="68901"/>
                  </a:lnTo>
                  <a:lnTo>
                    <a:pt x="7390130" y="112775"/>
                  </a:lnTo>
                  <a:lnTo>
                    <a:pt x="7390130" y="564134"/>
                  </a:lnTo>
                  <a:lnTo>
                    <a:pt x="7381259" y="608008"/>
                  </a:lnTo>
                  <a:lnTo>
                    <a:pt x="7357078" y="643858"/>
                  </a:lnTo>
                  <a:lnTo>
                    <a:pt x="7321228" y="668039"/>
                  </a:lnTo>
                  <a:lnTo>
                    <a:pt x="7277354" y="676910"/>
                  </a:lnTo>
                  <a:lnTo>
                    <a:pt x="112814" y="676910"/>
                  </a:lnTo>
                  <a:lnTo>
                    <a:pt x="68901" y="668039"/>
                  </a:lnTo>
                  <a:lnTo>
                    <a:pt x="33042" y="643858"/>
                  </a:lnTo>
                  <a:lnTo>
                    <a:pt x="8865" y="608008"/>
                  </a:lnTo>
                  <a:lnTo>
                    <a:pt x="0" y="564134"/>
                  </a:lnTo>
                  <a:lnTo>
                    <a:pt x="0" y="112775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555993" y="4982891"/>
              <a:ext cx="717550" cy="571500"/>
            </a:xfrm>
            <a:custGeom>
              <a:avLst/>
              <a:gdLst/>
              <a:ahLst/>
              <a:cxnLst/>
              <a:rect l="l" t="t" r="r" b="b"/>
              <a:pathLst>
                <a:path w="717550" h="571500">
                  <a:moveTo>
                    <a:pt x="358939" y="0"/>
                  </a:moveTo>
                  <a:lnTo>
                    <a:pt x="358656" y="0"/>
                  </a:lnTo>
                  <a:lnTo>
                    <a:pt x="305402" y="3109"/>
                  </a:lnTo>
                  <a:lnTo>
                    <a:pt x="305573" y="3109"/>
                  </a:lnTo>
                  <a:lnTo>
                    <a:pt x="254984" y="12111"/>
                  </a:lnTo>
                  <a:lnTo>
                    <a:pt x="207377" y="26563"/>
                  </a:lnTo>
                  <a:lnTo>
                    <a:pt x="163298" y="46025"/>
                  </a:lnTo>
                  <a:lnTo>
                    <a:pt x="123300" y="70054"/>
                  </a:lnTo>
                  <a:lnTo>
                    <a:pt x="87935" y="98209"/>
                  </a:lnTo>
                  <a:lnTo>
                    <a:pt x="57759" y="130049"/>
                  </a:lnTo>
                  <a:lnTo>
                    <a:pt x="33323" y="165132"/>
                  </a:lnTo>
                  <a:lnTo>
                    <a:pt x="15182" y="203016"/>
                  </a:lnTo>
                  <a:lnTo>
                    <a:pt x="3889" y="243260"/>
                  </a:lnTo>
                  <a:lnTo>
                    <a:pt x="0" y="285453"/>
                  </a:lnTo>
                  <a:lnTo>
                    <a:pt x="3889" y="327635"/>
                  </a:lnTo>
                  <a:lnTo>
                    <a:pt x="15185" y="367894"/>
                  </a:lnTo>
                  <a:lnTo>
                    <a:pt x="33335" y="405791"/>
                  </a:lnTo>
                  <a:lnTo>
                    <a:pt x="57783" y="440882"/>
                  </a:lnTo>
                  <a:lnTo>
                    <a:pt x="87974" y="472727"/>
                  </a:lnTo>
                  <a:lnTo>
                    <a:pt x="123353" y="500884"/>
                  </a:lnTo>
                  <a:lnTo>
                    <a:pt x="163367" y="524911"/>
                  </a:lnTo>
                  <a:lnTo>
                    <a:pt x="207459" y="544367"/>
                  </a:lnTo>
                  <a:lnTo>
                    <a:pt x="255077" y="558810"/>
                  </a:lnTo>
                  <a:lnTo>
                    <a:pt x="305673" y="567799"/>
                  </a:lnTo>
                  <a:lnTo>
                    <a:pt x="358637" y="570892"/>
                  </a:lnTo>
                  <a:lnTo>
                    <a:pt x="411636" y="567799"/>
                  </a:lnTo>
                  <a:lnTo>
                    <a:pt x="462221" y="558810"/>
                  </a:lnTo>
                  <a:lnTo>
                    <a:pt x="509835" y="544367"/>
                  </a:lnTo>
                  <a:lnTo>
                    <a:pt x="553926" y="524911"/>
                  </a:lnTo>
                  <a:lnTo>
                    <a:pt x="593939" y="500884"/>
                  </a:lnTo>
                  <a:lnTo>
                    <a:pt x="629317" y="472727"/>
                  </a:lnTo>
                  <a:lnTo>
                    <a:pt x="659508" y="440882"/>
                  </a:lnTo>
                  <a:lnTo>
                    <a:pt x="678942" y="412987"/>
                  </a:lnTo>
                  <a:lnTo>
                    <a:pt x="243611" y="412987"/>
                  </a:lnTo>
                  <a:lnTo>
                    <a:pt x="198464" y="377054"/>
                  </a:lnTo>
                  <a:lnTo>
                    <a:pt x="313433" y="285453"/>
                  </a:lnTo>
                  <a:lnTo>
                    <a:pt x="198397" y="193814"/>
                  </a:lnTo>
                  <a:lnTo>
                    <a:pt x="243592" y="157882"/>
                  </a:lnTo>
                  <a:lnTo>
                    <a:pt x="678986" y="157882"/>
                  </a:lnTo>
                  <a:lnTo>
                    <a:pt x="659612" y="130049"/>
                  </a:lnTo>
                  <a:lnTo>
                    <a:pt x="629450" y="98209"/>
                  </a:lnTo>
                  <a:lnTo>
                    <a:pt x="594100" y="70054"/>
                  </a:lnTo>
                  <a:lnTo>
                    <a:pt x="554117" y="46025"/>
                  </a:lnTo>
                  <a:lnTo>
                    <a:pt x="510055" y="26563"/>
                  </a:lnTo>
                  <a:lnTo>
                    <a:pt x="462468" y="12111"/>
                  </a:lnTo>
                  <a:lnTo>
                    <a:pt x="411911" y="3109"/>
                  </a:lnTo>
                  <a:lnTo>
                    <a:pt x="358939" y="0"/>
                  </a:lnTo>
                  <a:close/>
                </a:path>
                <a:path w="717550" h="571500">
                  <a:moveTo>
                    <a:pt x="358656" y="321363"/>
                  </a:moveTo>
                  <a:lnTo>
                    <a:pt x="243573" y="412987"/>
                  </a:lnTo>
                  <a:lnTo>
                    <a:pt x="473758" y="412987"/>
                  </a:lnTo>
                  <a:lnTo>
                    <a:pt x="358656" y="321363"/>
                  </a:lnTo>
                  <a:close/>
                </a:path>
                <a:path w="717550" h="571500">
                  <a:moveTo>
                    <a:pt x="678986" y="157882"/>
                  </a:moveTo>
                  <a:lnTo>
                    <a:pt x="473758" y="157882"/>
                  </a:lnTo>
                  <a:lnTo>
                    <a:pt x="518905" y="193814"/>
                  </a:lnTo>
                  <a:lnTo>
                    <a:pt x="403841" y="285453"/>
                  </a:lnTo>
                  <a:lnTo>
                    <a:pt x="518905" y="377054"/>
                  </a:lnTo>
                  <a:lnTo>
                    <a:pt x="473758" y="412987"/>
                  </a:lnTo>
                  <a:lnTo>
                    <a:pt x="678942" y="412987"/>
                  </a:lnTo>
                  <a:lnTo>
                    <a:pt x="683956" y="405791"/>
                  </a:lnTo>
                  <a:lnTo>
                    <a:pt x="702106" y="367894"/>
                  </a:lnTo>
                  <a:lnTo>
                    <a:pt x="713404" y="327635"/>
                  </a:lnTo>
                  <a:lnTo>
                    <a:pt x="717295" y="285453"/>
                  </a:lnTo>
                  <a:lnTo>
                    <a:pt x="713428" y="243260"/>
                  </a:lnTo>
                  <a:lnTo>
                    <a:pt x="702156" y="203016"/>
                  </a:lnTo>
                  <a:lnTo>
                    <a:pt x="684032" y="165132"/>
                  </a:lnTo>
                  <a:lnTo>
                    <a:pt x="678986" y="157882"/>
                  </a:lnTo>
                  <a:close/>
                </a:path>
                <a:path w="717550" h="571500">
                  <a:moveTo>
                    <a:pt x="473758" y="157882"/>
                  </a:moveTo>
                  <a:lnTo>
                    <a:pt x="243592" y="157882"/>
                  </a:lnTo>
                  <a:lnTo>
                    <a:pt x="358656" y="249521"/>
                  </a:lnTo>
                  <a:lnTo>
                    <a:pt x="473758" y="15788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330565" y="3273425"/>
              <a:ext cx="454659" cy="1630680"/>
            </a:xfrm>
            <a:custGeom>
              <a:avLst/>
              <a:gdLst/>
              <a:ahLst/>
              <a:cxnLst/>
              <a:rect l="l" t="t" r="r" b="b"/>
              <a:pathLst>
                <a:path w="454659" h="1630679">
                  <a:moveTo>
                    <a:pt x="0" y="0"/>
                  </a:moveTo>
                  <a:lnTo>
                    <a:pt x="71873" y="1936"/>
                  </a:lnTo>
                  <a:lnTo>
                    <a:pt x="134280" y="7323"/>
                  </a:lnTo>
                  <a:lnTo>
                    <a:pt x="183483" y="15526"/>
                  </a:lnTo>
                  <a:lnTo>
                    <a:pt x="227329" y="37846"/>
                  </a:lnTo>
                  <a:lnTo>
                    <a:pt x="227329" y="777494"/>
                  </a:lnTo>
                  <a:lnTo>
                    <a:pt x="238914" y="789427"/>
                  </a:lnTo>
                  <a:lnTo>
                    <a:pt x="271176" y="799813"/>
                  </a:lnTo>
                  <a:lnTo>
                    <a:pt x="320379" y="808016"/>
                  </a:lnTo>
                  <a:lnTo>
                    <a:pt x="382786" y="813403"/>
                  </a:lnTo>
                  <a:lnTo>
                    <a:pt x="454659" y="815339"/>
                  </a:lnTo>
                  <a:lnTo>
                    <a:pt x="382786" y="817276"/>
                  </a:lnTo>
                  <a:lnTo>
                    <a:pt x="320379" y="822663"/>
                  </a:lnTo>
                  <a:lnTo>
                    <a:pt x="271176" y="830866"/>
                  </a:lnTo>
                  <a:lnTo>
                    <a:pt x="238914" y="841252"/>
                  </a:lnTo>
                  <a:lnTo>
                    <a:pt x="227329" y="853186"/>
                  </a:lnTo>
                  <a:lnTo>
                    <a:pt x="227329" y="1592833"/>
                  </a:lnTo>
                  <a:lnTo>
                    <a:pt x="215745" y="1604767"/>
                  </a:lnTo>
                  <a:lnTo>
                    <a:pt x="183483" y="1615153"/>
                  </a:lnTo>
                  <a:lnTo>
                    <a:pt x="134280" y="1623356"/>
                  </a:lnTo>
                  <a:lnTo>
                    <a:pt x="71873" y="1628743"/>
                  </a:lnTo>
                  <a:lnTo>
                    <a:pt x="0" y="1630680"/>
                  </a:lnTo>
                </a:path>
              </a:pathLst>
            </a:custGeom>
            <a:ln w="53975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94640" y="3473450"/>
              <a:ext cx="7472680" cy="519430"/>
            </a:xfrm>
            <a:custGeom>
              <a:avLst/>
              <a:gdLst/>
              <a:ahLst/>
              <a:cxnLst/>
              <a:rect l="l" t="t" r="r" b="b"/>
              <a:pathLst>
                <a:path w="7472680" h="519429">
                  <a:moveTo>
                    <a:pt x="0" y="86613"/>
                  </a:moveTo>
                  <a:lnTo>
                    <a:pt x="6803" y="52881"/>
                  </a:lnTo>
                  <a:lnTo>
                    <a:pt x="25357" y="25352"/>
                  </a:lnTo>
                  <a:lnTo>
                    <a:pt x="52876" y="6800"/>
                  </a:lnTo>
                  <a:lnTo>
                    <a:pt x="86575" y="0"/>
                  </a:lnTo>
                  <a:lnTo>
                    <a:pt x="7386065" y="0"/>
                  </a:lnTo>
                  <a:lnTo>
                    <a:pt x="7419798" y="6800"/>
                  </a:lnTo>
                  <a:lnTo>
                    <a:pt x="7447327" y="25352"/>
                  </a:lnTo>
                  <a:lnTo>
                    <a:pt x="7465879" y="52881"/>
                  </a:lnTo>
                  <a:lnTo>
                    <a:pt x="7472680" y="86613"/>
                  </a:lnTo>
                  <a:lnTo>
                    <a:pt x="7472680" y="432816"/>
                  </a:lnTo>
                  <a:lnTo>
                    <a:pt x="7465879" y="466548"/>
                  </a:lnTo>
                  <a:lnTo>
                    <a:pt x="7447327" y="494077"/>
                  </a:lnTo>
                  <a:lnTo>
                    <a:pt x="7419798" y="512629"/>
                  </a:lnTo>
                  <a:lnTo>
                    <a:pt x="7386065" y="519430"/>
                  </a:lnTo>
                  <a:lnTo>
                    <a:pt x="86575" y="519430"/>
                  </a:lnTo>
                  <a:lnTo>
                    <a:pt x="52876" y="512629"/>
                  </a:lnTo>
                  <a:lnTo>
                    <a:pt x="25357" y="494077"/>
                  </a:lnTo>
                  <a:lnTo>
                    <a:pt x="6803" y="466548"/>
                  </a:lnTo>
                  <a:lnTo>
                    <a:pt x="0" y="432816"/>
                  </a:lnTo>
                  <a:lnTo>
                    <a:pt x="0" y="86613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/>
          <p:nvPr/>
        </p:nvSpPr>
        <p:spPr>
          <a:xfrm>
            <a:off x="9079230" y="3272790"/>
            <a:ext cx="2724150" cy="1630680"/>
          </a:xfrm>
          <a:custGeom>
            <a:avLst/>
            <a:gdLst/>
            <a:ahLst/>
            <a:cxnLst/>
            <a:rect l="l" t="t" r="r" b="b"/>
            <a:pathLst>
              <a:path w="2724150" h="1630679">
                <a:moveTo>
                  <a:pt x="0" y="271780"/>
                </a:moveTo>
                <a:lnTo>
                  <a:pt x="4378" y="222923"/>
                </a:lnTo>
                <a:lnTo>
                  <a:pt x="17001" y="176941"/>
                </a:lnTo>
                <a:lnTo>
                  <a:pt x="37102" y="134601"/>
                </a:lnTo>
                <a:lnTo>
                  <a:pt x="63914" y="96669"/>
                </a:lnTo>
                <a:lnTo>
                  <a:pt x="96669" y="63914"/>
                </a:lnTo>
                <a:lnTo>
                  <a:pt x="134601" y="37102"/>
                </a:lnTo>
                <a:lnTo>
                  <a:pt x="176941" y="17001"/>
                </a:lnTo>
                <a:lnTo>
                  <a:pt x="222923" y="4378"/>
                </a:lnTo>
                <a:lnTo>
                  <a:pt x="271779" y="0"/>
                </a:lnTo>
                <a:lnTo>
                  <a:pt x="2452370" y="0"/>
                </a:lnTo>
                <a:lnTo>
                  <a:pt x="2501226" y="4378"/>
                </a:lnTo>
                <a:lnTo>
                  <a:pt x="2547208" y="17001"/>
                </a:lnTo>
                <a:lnTo>
                  <a:pt x="2589548" y="37102"/>
                </a:lnTo>
                <a:lnTo>
                  <a:pt x="2627480" y="63914"/>
                </a:lnTo>
                <a:lnTo>
                  <a:pt x="2660235" y="96669"/>
                </a:lnTo>
                <a:lnTo>
                  <a:pt x="2687047" y="134601"/>
                </a:lnTo>
                <a:lnTo>
                  <a:pt x="2707148" y="176941"/>
                </a:lnTo>
                <a:lnTo>
                  <a:pt x="2719771" y="222923"/>
                </a:lnTo>
                <a:lnTo>
                  <a:pt x="2724150" y="271780"/>
                </a:lnTo>
                <a:lnTo>
                  <a:pt x="2724150" y="1358900"/>
                </a:lnTo>
                <a:lnTo>
                  <a:pt x="2719771" y="1407756"/>
                </a:lnTo>
                <a:lnTo>
                  <a:pt x="2707148" y="1453738"/>
                </a:lnTo>
                <a:lnTo>
                  <a:pt x="2687047" y="1496078"/>
                </a:lnTo>
                <a:lnTo>
                  <a:pt x="2660235" y="1534010"/>
                </a:lnTo>
                <a:lnTo>
                  <a:pt x="2627480" y="1566765"/>
                </a:lnTo>
                <a:lnTo>
                  <a:pt x="2589548" y="1593577"/>
                </a:lnTo>
                <a:lnTo>
                  <a:pt x="2547208" y="1613678"/>
                </a:lnTo>
                <a:lnTo>
                  <a:pt x="2501226" y="1626301"/>
                </a:lnTo>
                <a:lnTo>
                  <a:pt x="2452370" y="1630680"/>
                </a:lnTo>
                <a:lnTo>
                  <a:pt x="271779" y="1630680"/>
                </a:lnTo>
                <a:lnTo>
                  <a:pt x="222923" y="1626301"/>
                </a:lnTo>
                <a:lnTo>
                  <a:pt x="176941" y="1613678"/>
                </a:lnTo>
                <a:lnTo>
                  <a:pt x="134601" y="1593577"/>
                </a:lnTo>
                <a:lnTo>
                  <a:pt x="96669" y="1566765"/>
                </a:lnTo>
                <a:lnTo>
                  <a:pt x="63914" y="1534010"/>
                </a:lnTo>
                <a:lnTo>
                  <a:pt x="37102" y="1496078"/>
                </a:lnTo>
                <a:lnTo>
                  <a:pt x="17001" y="1453738"/>
                </a:lnTo>
                <a:lnTo>
                  <a:pt x="4378" y="1407756"/>
                </a:lnTo>
                <a:lnTo>
                  <a:pt x="0" y="1358900"/>
                </a:lnTo>
                <a:lnTo>
                  <a:pt x="0" y="271780"/>
                </a:lnTo>
                <a:close/>
              </a:path>
            </a:pathLst>
          </a:custGeom>
          <a:ln w="12700">
            <a:solidFill>
              <a:srgbClr val="4170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9238868" y="3449954"/>
            <a:ext cx="115824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Memenuhi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873740" y="3449954"/>
            <a:ext cx="7708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definisi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238868" y="3754754"/>
            <a:ext cx="240411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61720" algn="l"/>
                <a:tab pos="2001520" algn="l"/>
              </a:tabLst>
            </a:pP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entitas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	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privat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	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238868" y="4059237"/>
            <a:ext cx="240474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0" dirty="0">
                <a:solidFill>
                  <a:srgbClr val="001F5F"/>
                </a:solidFill>
                <a:latin typeface="Calibri"/>
                <a:cs typeface="Calibri"/>
              </a:rPr>
              <a:t>persyaratan</a:t>
            </a:r>
            <a:r>
              <a:rPr sz="20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dalam</a:t>
            </a:r>
            <a:r>
              <a:rPr sz="20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001F5F"/>
                </a:solidFill>
                <a:latin typeface="Calibri"/>
                <a:cs typeface="Calibri"/>
              </a:rPr>
              <a:t>Bab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1</a:t>
            </a:r>
            <a:r>
              <a:rPr sz="20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SAK</a:t>
            </a:r>
            <a:r>
              <a:rPr sz="20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1F5F"/>
                </a:solidFill>
                <a:latin typeface="Calibri"/>
                <a:cs typeface="Calibri"/>
              </a:rPr>
              <a:t>Entitas</a:t>
            </a:r>
            <a:r>
              <a:rPr sz="20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Calibri"/>
                <a:cs typeface="Calibri"/>
              </a:rPr>
              <a:t>Privat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98779" y="3519423"/>
            <a:ext cx="716660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1.</a:t>
            </a:r>
            <a:r>
              <a:rPr sz="2400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Entitas</a:t>
            </a:r>
            <a:r>
              <a:rPr sz="24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24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belum</a:t>
            </a:r>
            <a:r>
              <a:rPr sz="24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pernah</a:t>
            </a:r>
            <a:r>
              <a:rPr sz="24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membuat</a:t>
            </a:r>
            <a:r>
              <a:rPr sz="2400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1F5F"/>
                </a:solidFill>
                <a:latin typeface="Calibri"/>
                <a:cs typeface="Calibri"/>
              </a:rPr>
              <a:t>laporan</a:t>
            </a:r>
            <a:r>
              <a:rPr sz="2400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Calibri"/>
                <a:cs typeface="Calibri"/>
              </a:rPr>
              <a:t>keuangan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93700" y="4824348"/>
            <a:ext cx="7585075" cy="1360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8300" marR="853440" indent="-343535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368300" algn="l"/>
              </a:tabLst>
            </a:pPr>
            <a:r>
              <a:rPr sz="2200" dirty="0">
                <a:solidFill>
                  <a:srgbClr val="C00000"/>
                </a:solidFill>
                <a:latin typeface="Calibri"/>
                <a:cs typeface="Calibri"/>
              </a:rPr>
              <a:t>Kecuali</a:t>
            </a:r>
            <a:r>
              <a:rPr sz="2200" spc="-7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C00000"/>
                </a:solidFill>
                <a:latin typeface="Calibri"/>
                <a:cs typeface="Calibri"/>
              </a:rPr>
              <a:t>pelaporan</a:t>
            </a:r>
            <a:r>
              <a:rPr sz="2200" spc="-7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C00000"/>
                </a:solidFill>
                <a:latin typeface="Calibri"/>
                <a:cs typeface="Calibri"/>
              </a:rPr>
              <a:t>keuangan</a:t>
            </a:r>
            <a:r>
              <a:rPr sz="2200" spc="-6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C00000"/>
                </a:solidFill>
                <a:latin typeface="Calibri"/>
                <a:cs typeface="Calibri"/>
              </a:rPr>
              <a:t>sebelumnya</a:t>
            </a:r>
            <a:r>
              <a:rPr sz="2200" spc="-6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C00000"/>
                </a:solidFill>
                <a:latin typeface="Calibri"/>
                <a:cs typeface="Calibri"/>
              </a:rPr>
              <a:t>lebih</a:t>
            </a:r>
            <a:r>
              <a:rPr sz="2200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C00000"/>
                </a:solidFill>
                <a:latin typeface="Calibri"/>
                <a:cs typeface="Calibri"/>
              </a:rPr>
              <a:t>kompleks </a:t>
            </a:r>
            <a:r>
              <a:rPr sz="2200" dirty="0">
                <a:solidFill>
                  <a:srgbClr val="C00000"/>
                </a:solidFill>
                <a:latin typeface="Calibri"/>
                <a:cs typeface="Calibri"/>
              </a:rPr>
              <a:t>dari</a:t>
            </a:r>
            <a:r>
              <a:rPr sz="2200" spc="-6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C00000"/>
                </a:solidFill>
                <a:latin typeface="Calibri"/>
                <a:cs typeface="Calibri"/>
              </a:rPr>
              <a:t>SAK</a:t>
            </a:r>
            <a:r>
              <a:rPr sz="2200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C00000"/>
                </a:solidFill>
                <a:latin typeface="Calibri"/>
                <a:cs typeface="Calibri"/>
              </a:rPr>
              <a:t>Entitas</a:t>
            </a:r>
            <a:r>
              <a:rPr sz="2200" spc="-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C00000"/>
                </a:solidFill>
                <a:latin typeface="Calibri"/>
                <a:cs typeface="Calibri"/>
              </a:rPr>
              <a:t>Privat</a:t>
            </a:r>
            <a:endParaRPr sz="2200" dirty="0">
              <a:latin typeface="Calibri"/>
              <a:cs typeface="Calibri"/>
            </a:endParaRPr>
          </a:p>
          <a:p>
            <a:pPr marL="263525">
              <a:lnSpc>
                <a:spcPct val="100000"/>
              </a:lnSpc>
              <a:spcBef>
                <a:spcPts val="905"/>
              </a:spcBef>
            </a:pPr>
            <a:r>
              <a:rPr sz="5400" b="1" baseline="-7716" dirty="0">
                <a:solidFill>
                  <a:srgbClr val="FF0000"/>
                </a:solidFill>
                <a:latin typeface="Calibri"/>
                <a:cs typeface="Calibri"/>
              </a:rPr>
              <a:t>?</a:t>
            </a:r>
            <a:r>
              <a:rPr sz="5400" b="1" spc="-615" baseline="-7716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PENGGUNA</a:t>
            </a:r>
            <a:r>
              <a:rPr sz="1800"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SAK</a:t>
            </a:r>
            <a:r>
              <a:rPr sz="18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FF0000"/>
                </a:solidFill>
                <a:latin typeface="Calibri"/>
                <a:cs typeface="Calibri"/>
              </a:rPr>
              <a:t>ETAP</a:t>
            </a:r>
            <a:r>
              <a:rPr sz="18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35" dirty="0">
                <a:solidFill>
                  <a:srgbClr val="FF0000"/>
                </a:solidFill>
                <a:latin typeface="Calibri"/>
                <a:cs typeface="Calibri"/>
              </a:rPr>
              <a:t>SAAT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INI</a:t>
            </a:r>
            <a:r>
              <a:rPr sz="18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FF0000"/>
                </a:solidFill>
                <a:latin typeface="Calibri"/>
                <a:cs typeface="Calibri"/>
              </a:rPr>
              <a:t>APAKAH</a:t>
            </a:r>
            <a:r>
              <a:rPr sz="18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BISA</a:t>
            </a:r>
            <a:r>
              <a:rPr sz="18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TURUN</a:t>
            </a:r>
            <a:r>
              <a:rPr sz="18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KELAS</a:t>
            </a:r>
            <a:r>
              <a:rPr sz="18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KE</a:t>
            </a:r>
            <a:r>
              <a:rPr sz="18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SAK</a:t>
            </a:r>
            <a:r>
              <a:rPr sz="18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FF0000"/>
                </a:solidFill>
                <a:latin typeface="Calibri"/>
                <a:cs typeface="Calibri"/>
              </a:rPr>
              <a:t>EMKM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20750" y="6113462"/>
            <a:ext cx="71882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Tidak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Bisa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(Lihat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Ketentuan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Transisi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SAK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EMKM).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Opsi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ini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hanya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diberikan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saat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SAK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EMKM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berlaku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efektif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pertama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kali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Januari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2018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5" name="object 27">
            <a:extLst>
              <a:ext uri="{FF2B5EF4-FFF2-40B4-BE49-F238E27FC236}">
                <a16:creationId xmlns:a16="http://schemas.microsoft.com/office/drawing/2014/main" id="{1C89D3A0-AA85-421C-A7B8-09DA9C5F9C5C}"/>
              </a:ext>
            </a:extLst>
          </p:cNvPr>
          <p:cNvSpPr/>
          <p:nvPr/>
        </p:nvSpPr>
        <p:spPr>
          <a:xfrm>
            <a:off x="7539380" y="2985582"/>
            <a:ext cx="691515" cy="936625"/>
          </a:xfrm>
          <a:custGeom>
            <a:avLst/>
            <a:gdLst/>
            <a:ahLst/>
            <a:cxnLst/>
            <a:rect l="l" t="t" r="r" b="b"/>
            <a:pathLst>
              <a:path w="691515" h="936625">
                <a:moveTo>
                  <a:pt x="345952" y="0"/>
                </a:moveTo>
                <a:lnTo>
                  <a:pt x="345688" y="0"/>
                </a:lnTo>
                <a:lnTo>
                  <a:pt x="305156" y="3167"/>
                </a:lnTo>
                <a:lnTo>
                  <a:pt x="305302" y="3167"/>
                </a:lnTo>
                <a:lnTo>
                  <a:pt x="266348" y="12398"/>
                </a:lnTo>
                <a:lnTo>
                  <a:pt x="229029" y="27342"/>
                </a:lnTo>
                <a:lnTo>
                  <a:pt x="193598" y="47646"/>
                </a:lnTo>
                <a:lnTo>
                  <a:pt x="160313" y="72960"/>
                </a:lnTo>
                <a:lnTo>
                  <a:pt x="129431" y="102932"/>
                </a:lnTo>
                <a:lnTo>
                  <a:pt x="101213" y="137211"/>
                </a:lnTo>
                <a:lnTo>
                  <a:pt x="75917" y="175445"/>
                </a:lnTo>
                <a:lnTo>
                  <a:pt x="53801" y="217284"/>
                </a:lnTo>
                <a:lnTo>
                  <a:pt x="35125" y="262375"/>
                </a:lnTo>
                <a:lnTo>
                  <a:pt x="20148" y="310368"/>
                </a:lnTo>
                <a:lnTo>
                  <a:pt x="9129" y="360910"/>
                </a:lnTo>
                <a:lnTo>
                  <a:pt x="2325" y="413666"/>
                </a:lnTo>
                <a:lnTo>
                  <a:pt x="0" y="468276"/>
                </a:lnTo>
                <a:lnTo>
                  <a:pt x="2216" y="520321"/>
                </a:lnTo>
                <a:lnTo>
                  <a:pt x="9130" y="575647"/>
                </a:lnTo>
                <a:lnTo>
                  <a:pt x="20153" y="626206"/>
                </a:lnTo>
                <a:lnTo>
                  <a:pt x="35136" y="674211"/>
                </a:lnTo>
                <a:lnTo>
                  <a:pt x="53820" y="719313"/>
                </a:lnTo>
                <a:lnTo>
                  <a:pt x="75944" y="761158"/>
                </a:lnTo>
                <a:lnTo>
                  <a:pt x="101250" y="799397"/>
                </a:lnTo>
                <a:lnTo>
                  <a:pt x="129479" y="833677"/>
                </a:lnTo>
                <a:lnTo>
                  <a:pt x="160370" y="863647"/>
                </a:lnTo>
                <a:lnTo>
                  <a:pt x="193664" y="888956"/>
                </a:lnTo>
                <a:lnTo>
                  <a:pt x="229103" y="909253"/>
                </a:lnTo>
                <a:lnTo>
                  <a:pt x="266426" y="924185"/>
                </a:lnTo>
                <a:lnTo>
                  <a:pt x="305374" y="933403"/>
                </a:lnTo>
                <a:lnTo>
                  <a:pt x="345688" y="936553"/>
                </a:lnTo>
                <a:lnTo>
                  <a:pt x="386002" y="933403"/>
                </a:lnTo>
                <a:lnTo>
                  <a:pt x="424951" y="924185"/>
                </a:lnTo>
                <a:lnTo>
                  <a:pt x="462274" y="909253"/>
                </a:lnTo>
                <a:lnTo>
                  <a:pt x="497712" y="888956"/>
                </a:lnTo>
                <a:lnTo>
                  <a:pt x="531007" y="863647"/>
                </a:lnTo>
                <a:lnTo>
                  <a:pt x="561898" y="833677"/>
                </a:lnTo>
                <a:lnTo>
                  <a:pt x="590126" y="799397"/>
                </a:lnTo>
                <a:lnTo>
                  <a:pt x="615432" y="761158"/>
                </a:lnTo>
                <a:lnTo>
                  <a:pt x="637557" y="719313"/>
                </a:lnTo>
                <a:lnTo>
                  <a:pt x="646899" y="696762"/>
                </a:lnTo>
                <a:lnTo>
                  <a:pt x="277422" y="696761"/>
                </a:lnTo>
                <a:lnTo>
                  <a:pt x="147171" y="520321"/>
                </a:lnTo>
                <a:lnTo>
                  <a:pt x="190688" y="461371"/>
                </a:lnTo>
                <a:lnTo>
                  <a:pt x="363019" y="461372"/>
                </a:lnTo>
                <a:lnTo>
                  <a:pt x="431355" y="367862"/>
                </a:lnTo>
                <a:lnTo>
                  <a:pt x="456340" y="334226"/>
                </a:lnTo>
                <a:lnTo>
                  <a:pt x="481614" y="300691"/>
                </a:lnTo>
                <a:lnTo>
                  <a:pt x="510793" y="262375"/>
                </a:lnTo>
                <a:lnTo>
                  <a:pt x="512020" y="260715"/>
                </a:lnTo>
                <a:lnTo>
                  <a:pt x="513321" y="259087"/>
                </a:lnTo>
                <a:lnTo>
                  <a:pt x="514732" y="257423"/>
                </a:lnTo>
                <a:lnTo>
                  <a:pt x="516097" y="255857"/>
                </a:lnTo>
                <a:lnTo>
                  <a:pt x="517326" y="254069"/>
                </a:lnTo>
                <a:lnTo>
                  <a:pt x="518373" y="252096"/>
                </a:lnTo>
                <a:lnTo>
                  <a:pt x="652051" y="252096"/>
                </a:lnTo>
                <a:lnTo>
                  <a:pt x="637641" y="217284"/>
                </a:lnTo>
                <a:lnTo>
                  <a:pt x="615537" y="175446"/>
                </a:lnTo>
                <a:lnTo>
                  <a:pt x="590251" y="137211"/>
                </a:lnTo>
                <a:lnTo>
                  <a:pt x="562043" y="102932"/>
                </a:lnTo>
                <a:lnTo>
                  <a:pt x="531173" y="72960"/>
                </a:lnTo>
                <a:lnTo>
                  <a:pt x="497899" y="47646"/>
                </a:lnTo>
                <a:lnTo>
                  <a:pt x="462481" y="27342"/>
                </a:lnTo>
                <a:lnTo>
                  <a:pt x="425177" y="12398"/>
                </a:lnTo>
                <a:lnTo>
                  <a:pt x="386248" y="3167"/>
                </a:lnTo>
                <a:lnTo>
                  <a:pt x="345952" y="0"/>
                </a:lnTo>
                <a:close/>
              </a:path>
              <a:path w="691515" h="936625">
                <a:moveTo>
                  <a:pt x="652051" y="252096"/>
                </a:moveTo>
                <a:lnTo>
                  <a:pt x="518373" y="252096"/>
                </a:lnTo>
                <a:lnTo>
                  <a:pt x="562500" y="311046"/>
                </a:lnTo>
                <a:lnTo>
                  <a:pt x="277422" y="696761"/>
                </a:lnTo>
                <a:lnTo>
                  <a:pt x="646899" y="696762"/>
                </a:lnTo>
                <a:lnTo>
                  <a:pt x="671223" y="626206"/>
                </a:lnTo>
                <a:lnTo>
                  <a:pt x="682247" y="575647"/>
                </a:lnTo>
                <a:lnTo>
                  <a:pt x="689051" y="522887"/>
                </a:lnTo>
                <a:lnTo>
                  <a:pt x="691376" y="468276"/>
                </a:lnTo>
                <a:lnTo>
                  <a:pt x="689066" y="413666"/>
                </a:lnTo>
                <a:lnTo>
                  <a:pt x="682277" y="360910"/>
                </a:lnTo>
                <a:lnTo>
                  <a:pt x="671271" y="310368"/>
                </a:lnTo>
                <a:lnTo>
                  <a:pt x="656306" y="262375"/>
                </a:lnTo>
                <a:lnTo>
                  <a:pt x="652051" y="252096"/>
                </a:lnTo>
                <a:close/>
              </a:path>
              <a:path w="691515" h="936625">
                <a:moveTo>
                  <a:pt x="363019" y="461372"/>
                </a:moveTo>
                <a:lnTo>
                  <a:pt x="190688" y="461371"/>
                </a:lnTo>
                <a:lnTo>
                  <a:pt x="277422" y="578863"/>
                </a:lnTo>
                <a:lnTo>
                  <a:pt x="363019" y="461372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27">
            <a:extLst>
              <a:ext uri="{FF2B5EF4-FFF2-40B4-BE49-F238E27FC236}">
                <a16:creationId xmlns:a16="http://schemas.microsoft.com/office/drawing/2014/main" id="{7DEF0D7D-1B1F-4B17-A603-80E1E9769522}"/>
              </a:ext>
            </a:extLst>
          </p:cNvPr>
          <p:cNvSpPr/>
          <p:nvPr/>
        </p:nvSpPr>
        <p:spPr>
          <a:xfrm>
            <a:off x="7581500" y="3983995"/>
            <a:ext cx="691515" cy="936625"/>
          </a:xfrm>
          <a:custGeom>
            <a:avLst/>
            <a:gdLst/>
            <a:ahLst/>
            <a:cxnLst/>
            <a:rect l="l" t="t" r="r" b="b"/>
            <a:pathLst>
              <a:path w="691515" h="936625">
                <a:moveTo>
                  <a:pt x="345952" y="0"/>
                </a:moveTo>
                <a:lnTo>
                  <a:pt x="345688" y="0"/>
                </a:lnTo>
                <a:lnTo>
                  <a:pt x="305156" y="3167"/>
                </a:lnTo>
                <a:lnTo>
                  <a:pt x="305302" y="3167"/>
                </a:lnTo>
                <a:lnTo>
                  <a:pt x="266348" y="12398"/>
                </a:lnTo>
                <a:lnTo>
                  <a:pt x="229029" y="27342"/>
                </a:lnTo>
                <a:lnTo>
                  <a:pt x="193598" y="47646"/>
                </a:lnTo>
                <a:lnTo>
                  <a:pt x="160313" y="72960"/>
                </a:lnTo>
                <a:lnTo>
                  <a:pt x="129431" y="102932"/>
                </a:lnTo>
                <a:lnTo>
                  <a:pt x="101213" y="137211"/>
                </a:lnTo>
                <a:lnTo>
                  <a:pt x="75917" y="175445"/>
                </a:lnTo>
                <a:lnTo>
                  <a:pt x="53801" y="217284"/>
                </a:lnTo>
                <a:lnTo>
                  <a:pt x="35125" y="262375"/>
                </a:lnTo>
                <a:lnTo>
                  <a:pt x="20148" y="310368"/>
                </a:lnTo>
                <a:lnTo>
                  <a:pt x="9129" y="360910"/>
                </a:lnTo>
                <a:lnTo>
                  <a:pt x="2325" y="413666"/>
                </a:lnTo>
                <a:lnTo>
                  <a:pt x="0" y="468276"/>
                </a:lnTo>
                <a:lnTo>
                  <a:pt x="2216" y="520321"/>
                </a:lnTo>
                <a:lnTo>
                  <a:pt x="9130" y="575647"/>
                </a:lnTo>
                <a:lnTo>
                  <a:pt x="20153" y="626206"/>
                </a:lnTo>
                <a:lnTo>
                  <a:pt x="35136" y="674211"/>
                </a:lnTo>
                <a:lnTo>
                  <a:pt x="53820" y="719313"/>
                </a:lnTo>
                <a:lnTo>
                  <a:pt x="75944" y="761158"/>
                </a:lnTo>
                <a:lnTo>
                  <a:pt x="101250" y="799397"/>
                </a:lnTo>
                <a:lnTo>
                  <a:pt x="129479" y="833677"/>
                </a:lnTo>
                <a:lnTo>
                  <a:pt x="160370" y="863647"/>
                </a:lnTo>
                <a:lnTo>
                  <a:pt x="193664" y="888956"/>
                </a:lnTo>
                <a:lnTo>
                  <a:pt x="229103" y="909253"/>
                </a:lnTo>
                <a:lnTo>
                  <a:pt x="266426" y="924185"/>
                </a:lnTo>
                <a:lnTo>
                  <a:pt x="305374" y="933403"/>
                </a:lnTo>
                <a:lnTo>
                  <a:pt x="345688" y="936553"/>
                </a:lnTo>
                <a:lnTo>
                  <a:pt x="386002" y="933403"/>
                </a:lnTo>
                <a:lnTo>
                  <a:pt x="424951" y="924185"/>
                </a:lnTo>
                <a:lnTo>
                  <a:pt x="462274" y="909253"/>
                </a:lnTo>
                <a:lnTo>
                  <a:pt x="497712" y="888956"/>
                </a:lnTo>
                <a:lnTo>
                  <a:pt x="531007" y="863647"/>
                </a:lnTo>
                <a:lnTo>
                  <a:pt x="561898" y="833677"/>
                </a:lnTo>
                <a:lnTo>
                  <a:pt x="590126" y="799397"/>
                </a:lnTo>
                <a:lnTo>
                  <a:pt x="615432" y="761158"/>
                </a:lnTo>
                <a:lnTo>
                  <a:pt x="637557" y="719313"/>
                </a:lnTo>
                <a:lnTo>
                  <a:pt x="646899" y="696762"/>
                </a:lnTo>
                <a:lnTo>
                  <a:pt x="277422" y="696761"/>
                </a:lnTo>
                <a:lnTo>
                  <a:pt x="147171" y="520321"/>
                </a:lnTo>
                <a:lnTo>
                  <a:pt x="190688" y="461371"/>
                </a:lnTo>
                <a:lnTo>
                  <a:pt x="363019" y="461372"/>
                </a:lnTo>
                <a:lnTo>
                  <a:pt x="431355" y="367862"/>
                </a:lnTo>
                <a:lnTo>
                  <a:pt x="456340" y="334226"/>
                </a:lnTo>
                <a:lnTo>
                  <a:pt x="481614" y="300691"/>
                </a:lnTo>
                <a:lnTo>
                  <a:pt x="510793" y="262375"/>
                </a:lnTo>
                <a:lnTo>
                  <a:pt x="512020" y="260715"/>
                </a:lnTo>
                <a:lnTo>
                  <a:pt x="513321" y="259087"/>
                </a:lnTo>
                <a:lnTo>
                  <a:pt x="514732" y="257423"/>
                </a:lnTo>
                <a:lnTo>
                  <a:pt x="516097" y="255857"/>
                </a:lnTo>
                <a:lnTo>
                  <a:pt x="517326" y="254069"/>
                </a:lnTo>
                <a:lnTo>
                  <a:pt x="518373" y="252096"/>
                </a:lnTo>
                <a:lnTo>
                  <a:pt x="652051" y="252096"/>
                </a:lnTo>
                <a:lnTo>
                  <a:pt x="637641" y="217284"/>
                </a:lnTo>
                <a:lnTo>
                  <a:pt x="615537" y="175446"/>
                </a:lnTo>
                <a:lnTo>
                  <a:pt x="590251" y="137211"/>
                </a:lnTo>
                <a:lnTo>
                  <a:pt x="562043" y="102932"/>
                </a:lnTo>
                <a:lnTo>
                  <a:pt x="531173" y="72960"/>
                </a:lnTo>
                <a:lnTo>
                  <a:pt x="497899" y="47646"/>
                </a:lnTo>
                <a:lnTo>
                  <a:pt x="462481" y="27342"/>
                </a:lnTo>
                <a:lnTo>
                  <a:pt x="425177" y="12398"/>
                </a:lnTo>
                <a:lnTo>
                  <a:pt x="386248" y="3167"/>
                </a:lnTo>
                <a:lnTo>
                  <a:pt x="345952" y="0"/>
                </a:lnTo>
                <a:close/>
              </a:path>
              <a:path w="691515" h="936625">
                <a:moveTo>
                  <a:pt x="652051" y="252096"/>
                </a:moveTo>
                <a:lnTo>
                  <a:pt x="518373" y="252096"/>
                </a:lnTo>
                <a:lnTo>
                  <a:pt x="562500" y="311046"/>
                </a:lnTo>
                <a:lnTo>
                  <a:pt x="277422" y="696761"/>
                </a:lnTo>
                <a:lnTo>
                  <a:pt x="646899" y="696762"/>
                </a:lnTo>
                <a:lnTo>
                  <a:pt x="671223" y="626206"/>
                </a:lnTo>
                <a:lnTo>
                  <a:pt x="682247" y="575647"/>
                </a:lnTo>
                <a:lnTo>
                  <a:pt x="689051" y="522887"/>
                </a:lnTo>
                <a:lnTo>
                  <a:pt x="691376" y="468276"/>
                </a:lnTo>
                <a:lnTo>
                  <a:pt x="689066" y="413666"/>
                </a:lnTo>
                <a:lnTo>
                  <a:pt x="682277" y="360910"/>
                </a:lnTo>
                <a:lnTo>
                  <a:pt x="671271" y="310368"/>
                </a:lnTo>
                <a:lnTo>
                  <a:pt x="656306" y="262375"/>
                </a:lnTo>
                <a:lnTo>
                  <a:pt x="652051" y="252096"/>
                </a:lnTo>
                <a:close/>
              </a:path>
              <a:path w="691515" h="936625">
                <a:moveTo>
                  <a:pt x="363019" y="461372"/>
                </a:moveTo>
                <a:lnTo>
                  <a:pt x="190688" y="461371"/>
                </a:lnTo>
                <a:lnTo>
                  <a:pt x="277422" y="578863"/>
                </a:lnTo>
                <a:lnTo>
                  <a:pt x="363019" y="461372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483864-A819-4AF4-825C-603859EA0A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81000"/>
            <a:ext cx="115062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4745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09B634-0AB5-4CB6-83B2-ECA6454481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8600"/>
            <a:ext cx="116586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4192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8692" y="2858770"/>
            <a:ext cx="10232708" cy="3074035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6600" b="1" dirty="0"/>
              <a:t>TERIMA  KASIH</a:t>
            </a:r>
          </a:p>
        </p:txBody>
      </p:sp>
    </p:spTree>
    <p:extLst>
      <p:ext uri="{BB962C8B-B14F-4D97-AF65-F5344CB8AC3E}">
        <p14:creationId xmlns:p14="http://schemas.microsoft.com/office/powerpoint/2010/main" val="29250107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1171</TotalTime>
  <Words>3124</Words>
  <Application>Microsoft Office PowerPoint</Application>
  <PresentationFormat>Widescreen</PresentationFormat>
  <Paragraphs>500</Paragraphs>
  <Slides>49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6" baseType="lpstr">
      <vt:lpstr>Arial MT</vt:lpstr>
      <vt:lpstr>Calibri</vt:lpstr>
      <vt:lpstr>Calibri Light</vt:lpstr>
      <vt:lpstr>Segoe UI</vt:lpstr>
      <vt:lpstr>Times New Roman</vt:lpstr>
      <vt:lpstr>Wingdings</vt:lpstr>
      <vt:lpstr>Office Theme</vt:lpstr>
      <vt:lpstr>PowerPoint Presentation</vt:lpstr>
      <vt:lpstr>LATAR BELAKANG</vt:lpstr>
      <vt:lpstr>PILAR SAK</vt:lpstr>
      <vt:lpstr>Apa itu SAK Entitas Privat?</vt:lpstr>
      <vt:lpstr>Mengapa SAK Entitas Privat diterbitkan?</vt:lpstr>
      <vt:lpstr>Mengapa Menggunakan Judul Entitas Privat?</vt:lpstr>
      <vt:lpstr>Apa beda SAK Entitas Privat dengan SAK?</vt:lpstr>
      <vt:lpstr>Bagaimana simplifikasi SAK Entitas Privat dari SAK?</vt:lpstr>
      <vt:lpstr>Mengapa entitas privat perlu menerapkan SAK Entitas Privat?</vt:lpstr>
      <vt:lpstr>Siapa Pengadopsi Pertama Kali SAK Entitas Privat?</vt:lpstr>
      <vt:lpstr>PowerPoint Presentation</vt:lpstr>
      <vt:lpstr>PowerPoint Presentation</vt:lpstr>
      <vt:lpstr>JUDUL DAN PENGATURAN DALAM SAK ENTITAS PRIVAT</vt:lpstr>
      <vt:lpstr>STANDAR AKUNTANSI KEUANGAN  ENTITAS PRIVAT  </vt:lpstr>
      <vt:lpstr>HIGHLIGHT SAK ENTITAS PRIVAT</vt:lpstr>
      <vt:lpstr>JUDUL DAN BAB 1 ENTITAS PRIVAT</vt:lpstr>
      <vt:lpstr>PowerPoint Presentation</vt:lpstr>
      <vt:lpstr>PowerPoint Presentation</vt:lpstr>
      <vt:lpstr>BAB 3 PENYAJIAN LAPORAN KEUANGAN</vt:lpstr>
      <vt:lpstr>BAB 4 – BAB 8 LAPORAN KEUANGAN</vt:lpstr>
      <vt:lpstr>PowerPoint Presentation</vt:lpstr>
      <vt:lpstr>PowerPoint Presentation</vt:lpstr>
      <vt:lpstr>BAB 9 LAPORAN KEUANGAN KONSOLIDASIAN DAN LAPORAN KEUANGAN TERSENDIRI</vt:lpstr>
      <vt:lpstr>PowerPoint Presentation</vt:lpstr>
      <vt:lpstr>PowerPoint Presentation</vt:lpstr>
      <vt:lpstr>PowerPoint Presentation</vt:lpstr>
      <vt:lpstr>PowerPoint Presentation</vt:lpstr>
      <vt:lpstr>BAB 11 INSTRUMEN KEUANGAN DASAR</vt:lpstr>
      <vt:lpstr>PowerPoint Presentation</vt:lpstr>
      <vt:lpstr>PowerPoint Presentation</vt:lpstr>
      <vt:lpstr>PowerPoint Presentation</vt:lpstr>
      <vt:lpstr>PowerPoint Presentation</vt:lpstr>
      <vt:lpstr>BAB 12 ISU TERKAIT INSTRUMEN KEUANGAN LAIN</vt:lpstr>
      <vt:lpstr>PowerPoint Presentation</vt:lpstr>
      <vt:lpstr>PowerPoint Presentation</vt:lpstr>
      <vt:lpstr>BAB 14 INVESTASI PADA ENTITAS ASOSIASI</vt:lpstr>
      <vt:lpstr>PowerPoint Presentation</vt:lpstr>
      <vt:lpstr>PowerPoint Presentation</vt:lpstr>
      <vt:lpstr>PowerPoint Presentation</vt:lpstr>
      <vt:lpstr>PowerPoint Presentation</vt:lpstr>
      <vt:lpstr>BAB 28 IMBALAN KERJA</vt:lpstr>
      <vt:lpstr>PowerPoint Presentation</vt:lpstr>
      <vt:lpstr>BAB 29 PAJAK PENGHASILAN</vt:lpstr>
      <vt:lpstr>BAB 34 AKTIVITAS KHUSUS</vt:lpstr>
      <vt:lpstr>BAB 34 AKTIVITAS KHUSUS (lanjutan)</vt:lpstr>
      <vt:lpstr>TANGGAL EFEKTIF &amp; BAB 35 KETENTUAN TRANSISI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Rifky Firdaus</dc:creator>
  <cp:lastModifiedBy>FX_BUDHY</cp:lastModifiedBy>
  <cp:revision>14</cp:revision>
  <dcterms:created xsi:type="dcterms:W3CDTF">2026-09-16T04:19:11Z</dcterms:created>
  <dcterms:modified xsi:type="dcterms:W3CDTF">2026-09-24T01:06:40Z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2026-08-10T00:00:00Z</vt:filetime>
  </property>
  <property fmtid="{D5CDD505-2E9C-101B-9397-08002B2CF9AE}" pid="4" name="Creator">
    <vt:lpwstr>Microsoft® PowerPoint® 2021</vt:lpwstr>
  </property>
  <property fmtid="{D5CDD505-2E9C-101B-9397-08002B2CF9AE}" pid="5" name="LastSaved">
    <vt:filetime>2026-09-16T00:00:00Z</vt:filetime>
  </property>
  <property fmtid="{D5CDD505-2E9C-101B-9397-08002B2CF9AE}" pid="6" name="Producer">
    <vt:lpwstr>Microsoft® PowerPoint® 2021</vt:lpwstr>
  </property>
</Properties>
</file>