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317" r:id="rId5"/>
    <p:sldId id="324" r:id="rId6"/>
    <p:sldId id="326" r:id="rId7"/>
    <p:sldId id="307" r:id="rId8"/>
    <p:sldId id="308" r:id="rId9"/>
    <p:sldId id="332" r:id="rId10"/>
    <p:sldId id="318" r:id="rId11"/>
    <p:sldId id="319" r:id="rId12"/>
    <p:sldId id="278" r:id="rId13"/>
    <p:sldId id="320" r:id="rId14"/>
    <p:sldId id="309" r:id="rId15"/>
    <p:sldId id="321" r:id="rId16"/>
    <p:sldId id="334" r:id="rId17"/>
    <p:sldId id="333" r:id="rId18"/>
    <p:sldId id="335" r:id="rId19"/>
    <p:sldId id="325" r:id="rId20"/>
    <p:sldId id="314" r:id="rId21"/>
    <p:sldId id="327" r:id="rId22"/>
    <p:sldId id="328" r:id="rId23"/>
    <p:sldId id="329" r:id="rId24"/>
    <p:sldId id="330" r:id="rId25"/>
    <p:sldId id="331" r:id="rId26"/>
    <p:sldId id="322" r:id="rId27"/>
    <p:sldId id="311" r:id="rId28"/>
    <p:sldId id="30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5A47"/>
    <a:srgbClr val="D1D8B7"/>
    <a:srgbClr val="636A58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405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913024-4032-4B4F-8680-09D5E08EDB6E}" type="datetimeFigureOut">
              <a:rPr lang="en-US" smtClean="0"/>
              <a:t>6/25/2026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357A0-8177-46BC-BFCE-19D99E3453C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E225E-43E0-7047-8ADB-DD9EBB41B4D0}" type="datetimeFigureOut">
              <a:rPr lang="en-US" noProof="0" smtClean="0"/>
              <a:t>6/25/2026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366290-4595-5745-A50F-D5EC13BAC60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EDCAC-83CD-BD06-5384-056EBC71A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3A4939-4A35-D5FD-61A2-87BFAC1226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015877-73F9-C346-31BA-50EC99ECE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E5784-98DB-1817-FAEC-A3E3206C58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646815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2DBCEC-A120-0F7B-8E8A-051BD09E3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EC491-89F2-0D2B-182A-4183FEA41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481CE4-8DDD-CC53-D5E3-6D243FCCB2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C4AEE-B583-6B5E-9A94-A42BAE8AE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630291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EA4AB-C01C-31B8-3CCB-AFF3923F8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D13E8C-7E0C-1D20-1333-A6C0CDFBDE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C45109-EF4F-8088-0CD3-B7C4991424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4F758A-F5C9-AF5F-F5E5-6F11CE72B0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01970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9F95EA-3CE0-C827-2C8A-19EC89FC2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D8AA52-2E62-EF1F-9460-7FC01AB617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E1A263-0558-6672-F6DD-CBF9F8DB2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6526E2-181C-858E-71A9-B7FFE44E9A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60149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BE271-E687-B311-3DA6-3754B1AEF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F2EBB9-D644-7EC6-CC39-F2D892DD4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9F52E3-88B0-024D-8A6E-15B7AF697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F098F-23E8-E833-3EA2-ADE210FFB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57389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9986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7DFFB-716C-3287-4E28-6729FE087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E648CC-507B-4B4E-F4F0-10E6291E6F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57B14A-F199-2C69-3216-AAC01B6C39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3A96C-E640-028B-F1C6-2344476685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584233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D01A22-A113-436F-0447-72839178F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F72AD2-59AB-6EEB-2065-EAA366076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50D1A2-BE8E-EAE6-D550-54359D01C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5A9D0-5515-A6B5-1BFF-594845185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313292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65A6E-B48C-A261-2817-4889BDBDE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D4F42-5D76-3D2C-1056-B12190351D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D04E96-C475-2E41-7E99-30591EC4E5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B8E89-C5A5-F592-2C76-98345845C3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76963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F064A-A7B5-831D-8D41-5420438B0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5F2344-268B-5FA8-72FA-9428F32744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61273C-BD30-F1FF-A9CA-37973BE66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08212-892D-F72F-4B1C-00111A272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06053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93E3B-143A-63AF-5D52-54990FA5E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500E4B-7F6E-2CB6-2F74-8D26C1829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C63B1-640A-4B34-0228-D56A21FBE9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5F5513-0E04-CE72-562E-8EB5BFB1C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947546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583AA-4128-7FA9-E5E4-0238334431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7B444E-F721-2716-B36A-DB2CFD6BE2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1A1214-3FC3-6E4A-659A-99B7A56BE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68086E-31EB-4973-F518-EE790E148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233919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F9D57-D864-7B36-5A5C-40E6D6642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B3FD53-A92B-2E64-1ABE-8B4AD8863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93D68-B209-27BC-5928-594976715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097AF-8F3B-2119-FC1B-89E3D916F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5892947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08936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05550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86D56-1A0A-699B-75D7-CDA8A93E0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54C1D1-8D8D-F2BB-9F69-FEEDA528CF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8815E-13B0-409C-E238-069A679D9E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E13C8-9160-8D3F-C0B1-B60A068F3B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775225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4869AD-0F43-0B26-2077-C5BE541207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D33648-19FA-046C-B4BA-7ED7CBDC03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88EC0-ABD4-40AC-07D4-658401CC64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FF4226-5985-64CF-7502-AB7C0C01C5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382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A8D6D-D7F1-1C58-1181-00B34B1FE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461D3F-8E8B-58C2-B3A1-C29B7D5915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309BAE-E116-A646-10BF-53A89F7FE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C9176-1B00-BC0A-BD69-D7EA1F21EF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0659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74091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89EB9-4BE1-EACA-7DE2-969D89617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8BC325-235E-01FC-BFA2-C4DAAF4555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97D3D4-0B2B-9CFA-D19A-62E8EC1C89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9D85A-5D1F-DFD4-47D6-062A52CED4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366290-4595-5745-A50F-D5EC13BAC604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88242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anchor="ctr"/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Freeform: Shape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Table Placeholder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 algn="l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anchor="ctr" anchorCtr="0"/>
          <a:lstStyle>
            <a:lvl1pPr algn="l"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/>
          <a:lstStyle>
            <a:lvl1pPr marL="0" indent="0" algn="r">
              <a:buNone/>
              <a:defRPr sz="2400" cap="all" baseline="0"/>
            </a:lvl1pPr>
            <a:lvl2pPr marL="457200" indent="0" algn="r">
              <a:buNone/>
              <a:defRPr sz="1800">
                <a:latin typeface="+mj-lt"/>
              </a:defRPr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 with Caption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anchor="ctr"/>
          <a:lstStyle>
            <a:lvl1pPr>
              <a:lnSpc>
                <a:spcPct val="75000"/>
              </a:lnSpc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anchor="t">
            <a:no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anchor="b"/>
          <a:lstStyle>
            <a:lvl1pPr>
              <a:lnSpc>
                <a:spcPct val="75000"/>
              </a:lnSpc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>
            <a:noAutofit/>
          </a:bodyPr>
          <a:lstStyle>
            <a:lvl1pPr marL="0" indent="0">
              <a:buFont typeface="Courier New" panose="02070309020205020404" pitchFamily="49" charset="0"/>
              <a:buNone/>
              <a:defRPr sz="2400" b="0" cap="all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/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anchor="b" anchorCtr="0"/>
          <a:lstStyle>
            <a:lvl1pPr algn="ctr">
              <a:defRPr sz="4800" cap="none" baseline="0">
                <a:latin typeface="+mj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cap="all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>
            <a:normAutofit/>
          </a:bodyPr>
          <a:lstStyle>
            <a:lvl1pPr marL="228600" indent="-228600">
              <a:buFont typeface="+mj-lt"/>
              <a:buAutoNum type="arabicPeriod"/>
              <a:defRPr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Content and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fld id="{58FB4751-880F-D840-AAA9-3A15815CC996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6143" y="412956"/>
            <a:ext cx="11454580" cy="5029200"/>
          </a:xfrm>
        </p:spPr>
        <p:txBody>
          <a:bodyPr anchor="ctr"/>
          <a:lstStyle/>
          <a:p>
            <a:r>
              <a:rPr lang="en-US" dirty="0"/>
              <a:t>PP 20 </a:t>
            </a:r>
            <a:r>
              <a:rPr lang="en-US" dirty="0" err="1"/>
              <a:t>tahun</a:t>
            </a:r>
            <a:r>
              <a:rPr lang="en-US" dirty="0"/>
              <a:t> 2026</a:t>
            </a:r>
            <a:br>
              <a:rPr lang="en-US" dirty="0"/>
            </a:br>
            <a:br>
              <a:rPr lang="en-US" dirty="0"/>
            </a:br>
            <a:r>
              <a:rPr lang="en-US" dirty="0"/>
              <a:t>era </a:t>
            </a:r>
            <a:r>
              <a:rPr lang="en-US" dirty="0" err="1"/>
              <a:t>baru</a:t>
            </a:r>
            <a:r>
              <a:rPr lang="en-US" dirty="0"/>
              <a:t> </a:t>
            </a:r>
            <a:r>
              <a:rPr lang="en-US" dirty="0" err="1"/>
              <a:t>tarif</a:t>
            </a:r>
            <a:r>
              <a:rPr lang="en-US" dirty="0"/>
              <a:t> </a:t>
            </a:r>
            <a:r>
              <a:rPr lang="en-US" dirty="0" err="1"/>
              <a:t>PPh</a:t>
            </a:r>
            <a:r>
              <a:rPr lang="en-US" dirty="0"/>
              <a:t> final UMKM</a:t>
            </a:r>
            <a:br>
              <a:rPr lang="en-US" dirty="0"/>
            </a:br>
            <a:r>
              <a:rPr lang="en-US" dirty="0" err="1"/>
              <a:t>antisipasi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</a:t>
            </a:r>
            <a:r>
              <a:rPr lang="en-US" dirty="0" err="1"/>
              <a:t>penggabungan</a:t>
            </a:r>
            <a:r>
              <a:rPr lang="en-US" dirty="0"/>
              <a:t> </a:t>
            </a:r>
            <a:r>
              <a:rPr lang="en-US" dirty="0" err="1"/>
              <a:t>omzet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EF7435-21CA-2555-7153-2225D7ED0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3">
            <a:extLst>
              <a:ext uri="{FF2B5EF4-FFF2-40B4-BE49-F238E27FC236}">
                <a16:creationId xmlns:a16="http://schemas.microsoft.com/office/drawing/2014/main" id="{FCCC310A-E9F4-32F7-98FF-1DAC28E78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3" y="137657"/>
            <a:ext cx="10677832" cy="648924"/>
          </a:xfrm>
        </p:spPr>
        <p:txBody>
          <a:bodyPr/>
          <a:lstStyle/>
          <a:p>
            <a:r>
              <a:rPr lang="en-ID" sz="3600" b="1" dirty="0" err="1"/>
              <a:t>Penjelasan</a:t>
            </a:r>
            <a:r>
              <a:rPr lang="en-ID" sz="3600" b="1" dirty="0"/>
              <a:t> </a:t>
            </a:r>
            <a:r>
              <a:rPr lang="en-ID" sz="3600" b="1" dirty="0" err="1"/>
              <a:t>PPh</a:t>
            </a:r>
            <a:r>
              <a:rPr lang="en-ID" sz="3600" b="1" dirty="0"/>
              <a:t> Final 0,5%</a:t>
            </a:r>
            <a:endParaRPr lang="en-ID" sz="35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599744-75A1-2BED-BB82-191C96A09AF3}"/>
              </a:ext>
            </a:extLst>
          </p:cNvPr>
          <p:cNvSpPr txBox="1"/>
          <p:nvPr/>
        </p:nvSpPr>
        <p:spPr>
          <a:xfrm>
            <a:off x="943897" y="1125224"/>
            <a:ext cx="1067783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200" dirty="0" err="1">
                <a:latin typeface="+mj-lt"/>
              </a:rPr>
              <a:t>PPh</a:t>
            </a:r>
            <a:r>
              <a:rPr lang="en-ID" sz="2200" dirty="0">
                <a:latin typeface="+mj-lt"/>
              </a:rPr>
              <a:t> Final 0,5% </a:t>
            </a:r>
            <a:r>
              <a:rPr lang="en-ID" sz="2200" dirty="0" err="1">
                <a:latin typeface="+mj-lt"/>
              </a:rPr>
              <a:t>adalah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skema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penghitungan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PPh</a:t>
            </a:r>
            <a:r>
              <a:rPr lang="en-ID" sz="2200" dirty="0">
                <a:latin typeface="+mj-lt"/>
              </a:rPr>
              <a:t> yang </a:t>
            </a:r>
            <a:r>
              <a:rPr lang="en-ID" sz="2200" dirty="0" err="1">
                <a:latin typeface="+mj-lt"/>
              </a:rPr>
              <a:t>sederhana</a:t>
            </a:r>
            <a:r>
              <a:rPr lang="en-ID" sz="2200" dirty="0">
                <a:latin typeface="+mj-lt"/>
              </a:rPr>
              <a:t>, </a:t>
            </a:r>
            <a:r>
              <a:rPr lang="en-ID" sz="2200" dirty="0" err="1">
                <a:latin typeface="+mj-lt"/>
              </a:rPr>
              <a:t>sbb</a:t>
            </a:r>
            <a:r>
              <a:rPr lang="en-ID" sz="2200" dirty="0">
                <a:latin typeface="+mj-lt"/>
              </a:rPr>
              <a:t> : </a:t>
            </a:r>
            <a:br>
              <a:rPr lang="en-ID" sz="2200" dirty="0">
                <a:latin typeface="+mj-lt"/>
              </a:rPr>
            </a:br>
            <a:r>
              <a:rPr lang="en-ID" sz="2200" dirty="0">
                <a:latin typeface="+mj-lt"/>
              </a:rPr>
              <a:t>   1. Pajak </a:t>
            </a:r>
            <a:r>
              <a:rPr lang="en-ID" sz="2200" dirty="0" err="1">
                <a:latin typeface="+mj-lt"/>
              </a:rPr>
              <a:t>dihitung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dari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peredaran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bruto</a:t>
            </a:r>
            <a:r>
              <a:rPr lang="en-ID" sz="2200" dirty="0">
                <a:latin typeface="+mj-lt"/>
              </a:rPr>
              <a:t>, </a:t>
            </a:r>
            <a:r>
              <a:rPr lang="en-ID" sz="2200" dirty="0" err="1">
                <a:latin typeface="+mj-lt"/>
              </a:rPr>
              <a:t>bukan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dari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laba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bersih</a:t>
            </a:r>
            <a:r>
              <a:rPr lang="en-ID" sz="2200" dirty="0">
                <a:latin typeface="+mj-lt"/>
              </a:rPr>
              <a:t>. </a:t>
            </a:r>
            <a:br>
              <a:rPr lang="en-ID" sz="2200" dirty="0">
                <a:latin typeface="+mj-lt"/>
              </a:rPr>
            </a:br>
            <a:r>
              <a:rPr lang="en-ID" sz="2200" dirty="0">
                <a:latin typeface="+mj-lt"/>
              </a:rPr>
              <a:t>   2. </a:t>
            </a:r>
            <a:r>
              <a:rPr lang="en-ID" sz="2200" dirty="0" err="1">
                <a:latin typeface="+mj-lt"/>
              </a:rPr>
              <a:t>Untuk</a:t>
            </a:r>
            <a:r>
              <a:rPr lang="en-ID" sz="2200" dirty="0">
                <a:latin typeface="+mj-lt"/>
              </a:rPr>
              <a:t> Wajib Pajak </a:t>
            </a:r>
            <a:r>
              <a:rPr lang="en-ID" sz="2200" dirty="0" err="1">
                <a:latin typeface="+mj-lt"/>
              </a:rPr>
              <a:t>tertentu</a:t>
            </a:r>
            <a:r>
              <a:rPr lang="en-ID" sz="2200" dirty="0">
                <a:latin typeface="+mj-lt"/>
              </a:rPr>
              <a:t> yang </a:t>
            </a:r>
            <a:r>
              <a:rPr lang="en-ID" sz="2200" dirty="0" err="1">
                <a:latin typeface="+mj-lt"/>
              </a:rPr>
              <a:t>memiliki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peredaran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bruto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tidak</a:t>
            </a:r>
            <a:br>
              <a:rPr lang="en-ID" sz="2200" dirty="0">
                <a:latin typeface="+mj-lt"/>
              </a:rPr>
            </a:br>
            <a:r>
              <a:rPr lang="en-ID" sz="2200" dirty="0">
                <a:latin typeface="+mj-lt"/>
              </a:rPr>
              <a:t>             </a:t>
            </a:r>
            <a:r>
              <a:rPr lang="en-ID" sz="2200" dirty="0" err="1">
                <a:latin typeface="+mj-lt"/>
              </a:rPr>
              <a:t>melebihi</a:t>
            </a:r>
            <a:r>
              <a:rPr lang="en-ID" sz="2200" dirty="0">
                <a:latin typeface="+mj-lt"/>
              </a:rPr>
              <a:t> Rp. 4.800.000.000,- </a:t>
            </a:r>
            <a:r>
              <a:rPr lang="en-ID" sz="2200" dirty="0" err="1">
                <a:latin typeface="+mj-lt"/>
              </a:rPr>
              <a:t>dalam</a:t>
            </a:r>
            <a:r>
              <a:rPr lang="en-ID" sz="2200" dirty="0">
                <a:latin typeface="+mj-lt"/>
              </a:rPr>
              <a:t> 1 </a:t>
            </a:r>
            <a:r>
              <a:rPr lang="en-ID" sz="2200" dirty="0" err="1">
                <a:latin typeface="+mj-lt"/>
              </a:rPr>
              <a:t>tahun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pajak</a:t>
            </a:r>
            <a:r>
              <a:rPr lang="en-ID" sz="2200" dirty="0">
                <a:latin typeface="+mj-lt"/>
              </a:rPr>
              <a:t>. </a:t>
            </a:r>
            <a:br>
              <a:rPr lang="en-ID" sz="2200" dirty="0">
                <a:latin typeface="+mj-lt"/>
              </a:rPr>
            </a:br>
            <a:endParaRPr lang="en-ID" sz="2200" dirty="0">
              <a:latin typeface="+mj-lt"/>
            </a:endParaRPr>
          </a:p>
          <a:p>
            <a:pPr algn="ctr"/>
            <a:r>
              <a:rPr lang="en-ID" sz="2200" dirty="0" err="1">
                <a:latin typeface="+mj-lt"/>
              </a:rPr>
              <a:t>Rumus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Sederhana</a:t>
            </a:r>
            <a:r>
              <a:rPr lang="en-ID" sz="2200" dirty="0">
                <a:latin typeface="+mj-lt"/>
              </a:rPr>
              <a:t> </a:t>
            </a:r>
            <a:br>
              <a:rPr lang="en-ID" sz="2200" dirty="0">
                <a:latin typeface="+mj-lt"/>
              </a:rPr>
            </a:br>
            <a:r>
              <a:rPr lang="en-ID" sz="2200" dirty="0" err="1">
                <a:latin typeface="+mj-lt"/>
              </a:rPr>
              <a:t>PPh</a:t>
            </a:r>
            <a:r>
              <a:rPr lang="en-ID" sz="2200" dirty="0">
                <a:latin typeface="+mj-lt"/>
              </a:rPr>
              <a:t> Final = 0,5% x </a:t>
            </a:r>
            <a:r>
              <a:rPr lang="en-ID" sz="2200" dirty="0" err="1">
                <a:latin typeface="+mj-lt"/>
              </a:rPr>
              <a:t>Peredaran</a:t>
            </a:r>
            <a:r>
              <a:rPr lang="en-ID" sz="2200" dirty="0">
                <a:latin typeface="+mj-lt"/>
              </a:rPr>
              <a:t> Bruto yang </a:t>
            </a:r>
            <a:r>
              <a:rPr lang="en-ID" sz="2200" dirty="0" err="1">
                <a:latin typeface="+mj-lt"/>
              </a:rPr>
              <a:t>memenuhi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syarat</a:t>
            </a:r>
            <a:r>
              <a:rPr lang="en-ID" sz="2200" dirty="0">
                <a:latin typeface="+mj-lt"/>
              </a:rPr>
              <a:t> </a:t>
            </a:r>
            <a:br>
              <a:rPr lang="en-ID" sz="2200" dirty="0">
                <a:latin typeface="+mj-lt"/>
              </a:rPr>
            </a:br>
            <a:br>
              <a:rPr lang="en-ID" sz="2200" dirty="0">
                <a:latin typeface="+mj-lt"/>
              </a:rPr>
            </a:br>
            <a:r>
              <a:rPr lang="en-ID" sz="2200" dirty="0">
                <a:latin typeface="+mj-lt"/>
              </a:rPr>
              <a:t>Karena </a:t>
            </a:r>
            <a:r>
              <a:rPr lang="en-ID" sz="2200" dirty="0" err="1">
                <a:latin typeface="+mj-lt"/>
              </a:rPr>
              <a:t>sifatnya</a:t>
            </a:r>
            <a:r>
              <a:rPr lang="en-ID" sz="2200" dirty="0">
                <a:latin typeface="+mj-lt"/>
              </a:rPr>
              <a:t> yang </a:t>
            </a:r>
            <a:r>
              <a:rPr lang="en-ID" sz="2200" dirty="0" err="1">
                <a:latin typeface="+mj-lt"/>
              </a:rPr>
              <a:t>sederhana</a:t>
            </a:r>
            <a:r>
              <a:rPr lang="en-ID" sz="2200" dirty="0">
                <a:latin typeface="+mj-lt"/>
              </a:rPr>
              <a:t>, </a:t>
            </a:r>
            <a:br>
              <a:rPr lang="en-ID" sz="2200" dirty="0">
                <a:latin typeface="+mj-lt"/>
              </a:rPr>
            </a:br>
            <a:r>
              <a:rPr lang="en-ID" sz="2200" dirty="0" err="1">
                <a:latin typeface="+mj-lt"/>
              </a:rPr>
              <a:t>skema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ini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tidak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ditujukan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untuk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semua</a:t>
            </a:r>
            <a:r>
              <a:rPr lang="en-ID" sz="2200" dirty="0">
                <a:latin typeface="+mj-lt"/>
              </a:rPr>
              <a:t>  Wajib Pajak </a:t>
            </a:r>
            <a:r>
              <a:rPr lang="en-ID" sz="2200" dirty="0" err="1">
                <a:latin typeface="+mj-lt"/>
              </a:rPr>
              <a:t>atau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semua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jenis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penghasilan</a:t>
            </a:r>
            <a:r>
              <a:rPr lang="en-ID" sz="2200" dirty="0">
                <a:latin typeface="+mj-lt"/>
              </a:rPr>
              <a:t>. </a:t>
            </a:r>
            <a:br>
              <a:rPr lang="en-ID" sz="2200" dirty="0">
                <a:latin typeface="+mj-lt"/>
              </a:rPr>
            </a:br>
            <a:br>
              <a:rPr lang="en-ID" sz="2200" dirty="0">
                <a:latin typeface="+mj-lt"/>
              </a:rPr>
            </a:br>
            <a:r>
              <a:rPr lang="en-ID" sz="2200" i="1" dirty="0">
                <a:latin typeface="+mj-lt"/>
              </a:rPr>
              <a:t>PP 20 </a:t>
            </a:r>
            <a:r>
              <a:rPr lang="en-ID" sz="2200" i="1" dirty="0" err="1">
                <a:latin typeface="+mj-lt"/>
              </a:rPr>
              <a:t>Tahun</a:t>
            </a:r>
            <a:r>
              <a:rPr lang="en-ID" sz="2200" i="1" dirty="0">
                <a:latin typeface="+mj-lt"/>
              </a:rPr>
              <a:t> 2026 </a:t>
            </a:r>
            <a:r>
              <a:rPr lang="en-ID" sz="2200" i="1" dirty="0" err="1">
                <a:latin typeface="+mj-lt"/>
              </a:rPr>
              <a:t>memperjelas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siapa</a:t>
            </a:r>
            <a:r>
              <a:rPr lang="en-ID" sz="2200" i="1" dirty="0">
                <a:latin typeface="+mj-lt"/>
              </a:rPr>
              <a:t> yang </a:t>
            </a:r>
            <a:r>
              <a:rPr lang="en-ID" sz="2200" i="1" dirty="0" err="1">
                <a:latin typeface="+mj-lt"/>
              </a:rPr>
              <a:t>boleh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menggunakan</a:t>
            </a:r>
            <a:r>
              <a:rPr lang="en-ID" sz="2200" i="1" dirty="0">
                <a:latin typeface="+mj-lt"/>
              </a:rPr>
              <a:t> dan </a:t>
            </a:r>
            <a:r>
              <a:rPr lang="en-ID" sz="2200" i="1" dirty="0" err="1">
                <a:latin typeface="+mj-lt"/>
              </a:rPr>
              <a:t>siapa</a:t>
            </a:r>
            <a:r>
              <a:rPr lang="en-ID" sz="2200" i="1" dirty="0">
                <a:latin typeface="+mj-lt"/>
              </a:rPr>
              <a:t> yang </a:t>
            </a:r>
            <a:r>
              <a:rPr lang="en-ID" sz="2200" i="1" dirty="0" err="1">
                <a:latin typeface="+mj-lt"/>
              </a:rPr>
              <a:t>tidak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boleh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menggunakan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tarif</a:t>
            </a:r>
            <a:r>
              <a:rPr lang="en-ID" sz="2200" i="1" dirty="0">
                <a:latin typeface="+mj-lt"/>
              </a:rPr>
              <a:t> </a:t>
            </a:r>
            <a:r>
              <a:rPr lang="en-ID" sz="2200" i="1" dirty="0" err="1">
                <a:latin typeface="+mj-lt"/>
              </a:rPr>
              <a:t>tersebut</a:t>
            </a:r>
            <a:r>
              <a:rPr lang="en-ID" sz="2200" i="1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33642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>
            <a:extLst>
              <a:ext uri="{FF2B5EF4-FFF2-40B4-BE49-F238E27FC236}">
                <a16:creationId xmlns:a16="http://schemas.microsoft.com/office/drawing/2014/main" id="{240D7989-9BF6-3EEB-EEC5-8442E0864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81" y="137657"/>
            <a:ext cx="5201264" cy="648924"/>
          </a:xfrm>
        </p:spPr>
        <p:txBody>
          <a:bodyPr/>
          <a:lstStyle/>
          <a:p>
            <a:pPr algn="ctr"/>
            <a:r>
              <a:rPr lang="en-ID" sz="2800" b="1" dirty="0"/>
              <a:t>Yang </a:t>
            </a:r>
            <a:r>
              <a:rPr lang="en-ID" sz="2800" b="1" dirty="0" err="1"/>
              <a:t>Dapat</a:t>
            </a:r>
            <a:r>
              <a:rPr lang="en-ID" sz="2800" b="1" dirty="0"/>
              <a:t> </a:t>
            </a:r>
            <a:r>
              <a:rPr lang="en-ID" sz="2800" b="1" dirty="0" err="1"/>
              <a:t>Menggunakan</a:t>
            </a:r>
            <a:endParaRPr lang="en-ID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08364C-45CF-4F8D-1B9C-5BB5C3CED801}"/>
              </a:ext>
            </a:extLst>
          </p:cNvPr>
          <p:cNvSpPr txBox="1"/>
          <p:nvPr/>
        </p:nvSpPr>
        <p:spPr>
          <a:xfrm>
            <a:off x="169601" y="1832474"/>
            <a:ext cx="556260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>
                <a:latin typeface="+mj-lt"/>
              </a:rPr>
              <a:t>• Wajib Pajak orang </a:t>
            </a:r>
            <a:r>
              <a:rPr lang="en-ID" sz="2000" dirty="0" err="1">
                <a:latin typeface="+mj-lt"/>
              </a:rPr>
              <a:t>pribadi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Wajib Pajak badan </a:t>
            </a:r>
            <a:r>
              <a:rPr lang="en-ID" sz="2000" dirty="0" err="1">
                <a:latin typeface="+mj-lt"/>
              </a:rPr>
              <a:t>berbentuk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Perseroan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yang   </a:t>
            </a:r>
            <a:r>
              <a:rPr lang="en-ID" sz="2000" dirty="0" err="1">
                <a:latin typeface="+mj-lt"/>
              </a:rPr>
              <a:t>didirikan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oleh 1 orang.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Wajib Pajak badan </a:t>
            </a:r>
            <a:r>
              <a:rPr lang="en-ID" sz="2000" dirty="0" err="1">
                <a:latin typeface="+mj-lt"/>
              </a:rPr>
              <a:t>berbentuk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Koperasi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Memiliki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peredaran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bruto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</a:t>
            </a:r>
            <a:r>
              <a:rPr lang="en-ID" sz="2000" dirty="0" err="1">
                <a:latin typeface="+mj-lt"/>
              </a:rPr>
              <a:t>melebihi</a:t>
            </a:r>
            <a:r>
              <a:rPr lang="en-ID" sz="2000" dirty="0">
                <a:latin typeface="+mj-lt"/>
              </a:rPr>
              <a:t> Rp. 4.800.000.000,- </a:t>
            </a:r>
            <a:r>
              <a:rPr lang="en-ID" sz="2000" dirty="0" err="1">
                <a:latin typeface="+mj-lt"/>
              </a:rPr>
              <a:t>dalam</a:t>
            </a:r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1 </a:t>
            </a:r>
            <a:r>
              <a:rPr lang="en-ID" sz="2000" dirty="0" err="1">
                <a:latin typeface="+mj-lt"/>
              </a:rPr>
              <a:t>tahun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pajak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Memenuhi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syarat</a:t>
            </a:r>
            <a:r>
              <a:rPr lang="en-ID" sz="2000" dirty="0">
                <a:latin typeface="+mj-lt"/>
              </a:rPr>
              <a:t> dan </a:t>
            </a:r>
            <a:r>
              <a:rPr lang="en-ID" sz="2000" dirty="0" err="1">
                <a:latin typeface="+mj-lt"/>
              </a:rPr>
              <a:t>ketentuan</a:t>
            </a:r>
            <a:r>
              <a:rPr lang="en-ID" sz="2000" dirty="0">
                <a:latin typeface="+mj-lt"/>
              </a:rPr>
              <a:t> yang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</a:t>
            </a:r>
            <a:r>
              <a:rPr lang="en-ID" sz="2000" dirty="0" err="1">
                <a:latin typeface="+mj-lt"/>
              </a:rPr>
              <a:t>berlaku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</p:txBody>
      </p:sp>
      <p:sp>
        <p:nvSpPr>
          <p:cNvPr id="5" name="Title 13">
            <a:extLst>
              <a:ext uri="{FF2B5EF4-FFF2-40B4-BE49-F238E27FC236}">
                <a16:creationId xmlns:a16="http://schemas.microsoft.com/office/drawing/2014/main" id="{F7938445-20D1-3B10-14B4-9B9886344699}"/>
              </a:ext>
            </a:extLst>
          </p:cNvPr>
          <p:cNvSpPr txBox="1">
            <a:spLocks/>
          </p:cNvSpPr>
          <p:nvPr/>
        </p:nvSpPr>
        <p:spPr>
          <a:xfrm>
            <a:off x="4104975" y="771839"/>
            <a:ext cx="3338043" cy="64892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ID" sz="2400" b="1" dirty="0"/>
          </a:p>
          <a:p>
            <a:pPr algn="ctr"/>
            <a:r>
              <a:rPr lang="en-ID" sz="2800" b="1" dirty="0" err="1"/>
              <a:t>PPh</a:t>
            </a:r>
            <a:r>
              <a:rPr lang="en-ID" sz="2800" b="1" dirty="0"/>
              <a:t> Final 0,5%</a:t>
            </a:r>
          </a:p>
        </p:txBody>
      </p:sp>
      <p:sp>
        <p:nvSpPr>
          <p:cNvPr id="6" name="Title 13">
            <a:extLst>
              <a:ext uri="{FF2B5EF4-FFF2-40B4-BE49-F238E27FC236}">
                <a16:creationId xmlns:a16="http://schemas.microsoft.com/office/drawing/2014/main" id="{42A510C6-3B83-8F7F-EDB8-D2AF65226570}"/>
              </a:ext>
            </a:extLst>
          </p:cNvPr>
          <p:cNvSpPr txBox="1">
            <a:spLocks/>
          </p:cNvSpPr>
          <p:nvPr/>
        </p:nvSpPr>
        <p:spPr>
          <a:xfrm>
            <a:off x="5732206" y="132741"/>
            <a:ext cx="6282813" cy="64892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2800" b="1" dirty="0">
                <a:solidFill>
                  <a:srgbClr val="FF0000"/>
                </a:solidFill>
              </a:rPr>
              <a:t>Yang Tidak </a:t>
            </a:r>
            <a:r>
              <a:rPr lang="en-ID" sz="2800" b="1" dirty="0" err="1">
                <a:solidFill>
                  <a:srgbClr val="FF0000"/>
                </a:solidFill>
              </a:rPr>
              <a:t>Dapat</a:t>
            </a:r>
            <a:r>
              <a:rPr lang="en-ID" sz="2800" b="1" dirty="0">
                <a:solidFill>
                  <a:srgbClr val="FF0000"/>
                </a:solidFill>
              </a:rPr>
              <a:t> </a:t>
            </a:r>
            <a:r>
              <a:rPr lang="en-ID" sz="2800" b="1" dirty="0" err="1">
                <a:solidFill>
                  <a:srgbClr val="FF0000"/>
                </a:solidFill>
              </a:rPr>
              <a:t>Menggunakan</a:t>
            </a:r>
            <a:endParaRPr lang="en-ID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0D8DE3-4FD2-9C89-3CFD-7F43241FAF05}"/>
              </a:ext>
            </a:extLst>
          </p:cNvPr>
          <p:cNvSpPr txBox="1"/>
          <p:nvPr/>
        </p:nvSpPr>
        <p:spPr>
          <a:xfrm>
            <a:off x="5882164" y="1761100"/>
            <a:ext cx="61009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>
                <a:latin typeface="+mj-lt"/>
              </a:rPr>
              <a:t>• Wajib Pajak yang </a:t>
            </a:r>
            <a:r>
              <a:rPr lang="en-ID" sz="2000" dirty="0" err="1">
                <a:latin typeface="+mj-lt"/>
              </a:rPr>
              <a:t>memilih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tarif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umum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PPh.</a:t>
            </a:r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Bentuk</a:t>
            </a:r>
            <a:r>
              <a:rPr lang="en-ID" sz="2000" dirty="0">
                <a:latin typeface="+mj-lt"/>
              </a:rPr>
              <a:t> Usaha </a:t>
            </a:r>
            <a:r>
              <a:rPr lang="en-ID" sz="2000" dirty="0" err="1">
                <a:latin typeface="+mj-lt"/>
              </a:rPr>
              <a:t>Tetap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Wajib Pajak badan </a:t>
            </a:r>
            <a:r>
              <a:rPr lang="en-ID" sz="2000" dirty="0" err="1">
                <a:latin typeface="+mj-lt"/>
              </a:rPr>
              <a:t>tertentu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memperoleh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</a:t>
            </a:r>
            <a:r>
              <a:rPr lang="en-ID" sz="2000" dirty="0" err="1">
                <a:latin typeface="+mj-lt"/>
              </a:rPr>
              <a:t>fasilitas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tertentu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Koperasi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sudah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melewati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jangka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waktu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4 </a:t>
            </a:r>
            <a:r>
              <a:rPr lang="en-ID" sz="2000" dirty="0" err="1">
                <a:latin typeface="+mj-lt"/>
              </a:rPr>
              <a:t>tahun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pajak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terdaftar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Orang </a:t>
            </a:r>
            <a:r>
              <a:rPr lang="en-ID" sz="2000" dirty="0" err="1">
                <a:latin typeface="+mj-lt"/>
              </a:rPr>
              <a:t>pribadi</a:t>
            </a:r>
            <a:r>
              <a:rPr lang="en-ID" sz="2000" dirty="0">
                <a:latin typeface="+mj-lt"/>
              </a:rPr>
              <a:t> dan </a:t>
            </a:r>
            <a:r>
              <a:rPr lang="en-ID" sz="2000" dirty="0" err="1">
                <a:latin typeface="+mj-lt"/>
              </a:rPr>
              <a:t>seluruh</a:t>
            </a:r>
            <a:r>
              <a:rPr lang="en-ID" sz="2000" dirty="0">
                <a:latin typeface="+mj-lt"/>
              </a:rPr>
              <a:t> Perseroan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miliknya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apabila</a:t>
            </a:r>
            <a:r>
              <a:rPr lang="en-ID" sz="2000" dirty="0">
                <a:latin typeface="+mj-lt"/>
              </a:rPr>
              <a:t> total </a:t>
            </a:r>
            <a:r>
              <a:rPr lang="en-ID" sz="2000" dirty="0" err="1">
                <a:latin typeface="+mj-lt"/>
              </a:rPr>
              <a:t>omzet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keseluruhan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melebihi</a:t>
            </a:r>
            <a:r>
              <a:rPr lang="en-ID" sz="2000" dirty="0">
                <a:latin typeface="+mj-lt"/>
              </a:rPr>
              <a:t> Rp. 4.800.000.000,-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Perseroan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digunakan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untuk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menjalankan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jasa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sama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dengan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pemiliknya</a:t>
            </a:r>
            <a:r>
              <a:rPr lang="en-ID" sz="2000" dirty="0"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C75276-CCCD-0790-E2D6-1C319F3D4C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3">
            <a:extLst>
              <a:ext uri="{FF2B5EF4-FFF2-40B4-BE49-F238E27FC236}">
                <a16:creationId xmlns:a16="http://schemas.microsoft.com/office/drawing/2014/main" id="{0CE3DD7C-398A-0F88-1631-9E1CB9199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3" y="363800"/>
            <a:ext cx="10677832" cy="540769"/>
          </a:xfrm>
        </p:spPr>
        <p:txBody>
          <a:bodyPr/>
          <a:lstStyle/>
          <a:p>
            <a:pPr algn="ctr"/>
            <a:r>
              <a:rPr lang="en-US" sz="3000" b="1" dirty="0"/>
              <a:t>BAGAIMANA DENGAN PEKERJAAN BEBAS  ??</a:t>
            </a:r>
            <a:endParaRPr lang="en-ID" sz="30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CFF7F4-4D3E-157B-4054-47B905C815DB}"/>
              </a:ext>
            </a:extLst>
          </p:cNvPr>
          <p:cNvSpPr txBox="1"/>
          <p:nvPr/>
        </p:nvSpPr>
        <p:spPr>
          <a:xfrm>
            <a:off x="904569" y="1503599"/>
            <a:ext cx="1050085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200" dirty="0" err="1">
                <a:latin typeface="+mj-lt"/>
              </a:rPr>
              <a:t>Penghasilan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dari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pekerjaan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bebas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solidFill>
                  <a:srgbClr val="FF0000"/>
                </a:solidFill>
                <a:latin typeface="+mj-lt"/>
              </a:rPr>
              <a:t>tidak</a:t>
            </a:r>
            <a:r>
              <a:rPr lang="en-ID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200" dirty="0" err="1">
                <a:solidFill>
                  <a:srgbClr val="FF0000"/>
                </a:solidFill>
                <a:latin typeface="+mj-lt"/>
              </a:rPr>
              <a:t>termasuk</a:t>
            </a:r>
            <a:r>
              <a:rPr lang="en-ID" sz="2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penghasilan</a:t>
            </a:r>
            <a:r>
              <a:rPr lang="en-ID" sz="2200" dirty="0">
                <a:latin typeface="+mj-lt"/>
              </a:rPr>
              <a:t> yang </a:t>
            </a:r>
            <a:r>
              <a:rPr lang="en-ID" sz="2200" dirty="0" err="1">
                <a:latin typeface="+mj-lt"/>
              </a:rPr>
              <a:t>dapat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dikenai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PPh</a:t>
            </a:r>
            <a:r>
              <a:rPr lang="en-ID" sz="2200" dirty="0">
                <a:latin typeface="+mj-lt"/>
              </a:rPr>
              <a:t> Final 0,5%. </a:t>
            </a:r>
          </a:p>
          <a:p>
            <a:pPr algn="ctr"/>
            <a:br>
              <a:rPr lang="en-ID" sz="2200" dirty="0">
                <a:latin typeface="+mj-lt"/>
              </a:rPr>
            </a:br>
            <a:r>
              <a:rPr lang="en-ID" sz="2200" dirty="0" err="1">
                <a:latin typeface="+mj-lt"/>
              </a:rPr>
              <a:t>Pekerjaan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bebas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adalah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pekerjaan</a:t>
            </a:r>
            <a:r>
              <a:rPr lang="en-ID" sz="2200" dirty="0">
                <a:latin typeface="+mj-lt"/>
              </a:rPr>
              <a:t> yang </a:t>
            </a:r>
            <a:r>
              <a:rPr lang="en-ID" sz="2200" dirty="0" err="1">
                <a:latin typeface="+mj-lt"/>
              </a:rPr>
              <a:t>dilakukan</a:t>
            </a:r>
            <a:r>
              <a:rPr lang="en-ID" sz="2200" dirty="0">
                <a:latin typeface="+mj-lt"/>
              </a:rPr>
              <a:t> oleh orang </a:t>
            </a:r>
            <a:r>
              <a:rPr lang="en-ID" sz="2200" dirty="0" err="1">
                <a:latin typeface="+mj-lt"/>
              </a:rPr>
              <a:t>pribadi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berdasarkan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keahlian</a:t>
            </a:r>
            <a:r>
              <a:rPr lang="en-ID" sz="2200" dirty="0">
                <a:latin typeface="+mj-lt"/>
              </a:rPr>
              <a:t>, </a:t>
            </a:r>
            <a:r>
              <a:rPr lang="en-ID" sz="2200" dirty="0" err="1">
                <a:latin typeface="+mj-lt"/>
              </a:rPr>
              <a:t>profesi</a:t>
            </a:r>
            <a:r>
              <a:rPr lang="en-ID" sz="2200" dirty="0">
                <a:latin typeface="+mj-lt"/>
              </a:rPr>
              <a:t>, </a:t>
            </a:r>
            <a:r>
              <a:rPr lang="en-ID" sz="2200" dirty="0" err="1">
                <a:latin typeface="+mj-lt"/>
              </a:rPr>
              <a:t>atau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kemampuan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khusus</a:t>
            </a:r>
            <a:r>
              <a:rPr lang="en-ID" sz="2200" dirty="0">
                <a:latin typeface="+mj-lt"/>
              </a:rPr>
              <a:t>, dan </a:t>
            </a:r>
            <a:r>
              <a:rPr lang="en-ID" sz="2200" dirty="0" err="1">
                <a:latin typeface="+mj-lt"/>
              </a:rPr>
              <a:t>tidak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terikat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hubungan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kerja</a:t>
            </a:r>
            <a:r>
              <a:rPr lang="en-ID" sz="2200" dirty="0">
                <a:latin typeface="+mj-lt"/>
              </a:rPr>
              <a:t>.</a:t>
            </a:r>
            <a:br>
              <a:rPr lang="en-ID" sz="2200" dirty="0">
                <a:latin typeface="+mj-lt"/>
              </a:rPr>
            </a:br>
            <a:endParaRPr lang="en-ID" sz="2200" dirty="0">
              <a:latin typeface="+mj-lt"/>
            </a:endParaRPr>
          </a:p>
          <a:p>
            <a:pPr algn="ctr"/>
            <a:r>
              <a:rPr lang="en-ID" sz="2200" dirty="0" err="1">
                <a:latin typeface="+mj-lt"/>
              </a:rPr>
              <a:t>Omzet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Pekerjaan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Bebas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digunakan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sebagai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penambah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perhitungan</a:t>
            </a:r>
            <a:r>
              <a:rPr lang="en-ID" sz="2200" dirty="0">
                <a:latin typeface="+mj-lt"/>
              </a:rPr>
              <a:t> batas </a:t>
            </a:r>
            <a:r>
              <a:rPr lang="en-ID" sz="2200" dirty="0" err="1">
                <a:latin typeface="+mj-lt"/>
              </a:rPr>
              <a:t>Peredaran</a:t>
            </a:r>
            <a:r>
              <a:rPr lang="en-ID" sz="2200" dirty="0">
                <a:latin typeface="+mj-lt"/>
              </a:rPr>
              <a:t> Bruto </a:t>
            </a:r>
            <a:r>
              <a:rPr lang="en-ID" sz="2200" dirty="0" err="1">
                <a:latin typeface="+mj-lt"/>
              </a:rPr>
              <a:t>atas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Penghasilan</a:t>
            </a:r>
            <a:r>
              <a:rPr lang="en-ID" sz="2200" dirty="0">
                <a:latin typeface="+mj-lt"/>
              </a:rPr>
              <a:t> </a:t>
            </a:r>
            <a:r>
              <a:rPr lang="en-ID" sz="2200" dirty="0" err="1">
                <a:latin typeface="+mj-lt"/>
              </a:rPr>
              <a:t>dari</a:t>
            </a:r>
            <a:r>
              <a:rPr lang="en-ID" sz="2200" dirty="0">
                <a:latin typeface="+mj-lt"/>
              </a:rPr>
              <a:t> Usaha</a:t>
            </a:r>
            <a:br>
              <a:rPr lang="en-ID" sz="2200" dirty="0">
                <a:latin typeface="+mj-lt"/>
              </a:rPr>
            </a:br>
            <a:endParaRPr lang="en-ID" sz="2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0884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E41A-D38E-B9CF-7872-A4E380699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91726E-CA8E-0CB9-3FB0-54F5C9B4943A}"/>
              </a:ext>
            </a:extLst>
          </p:cNvPr>
          <p:cNvSpPr txBox="1"/>
          <p:nvPr/>
        </p:nvSpPr>
        <p:spPr>
          <a:xfrm>
            <a:off x="393291" y="932644"/>
            <a:ext cx="567321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55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2022                                                   </a:t>
            </a:r>
            <a:r>
              <a:rPr lang="en-ID" sz="2400" b="1" dirty="0">
                <a:solidFill>
                  <a:srgbClr val="FF0000"/>
                </a:solidFill>
                <a:latin typeface="+mj-lt"/>
              </a:rPr>
              <a:t> &gt;&gt;&gt;</a:t>
            </a:r>
            <a:br>
              <a:rPr lang="en-ID" sz="2400" dirty="0">
                <a:latin typeface="+mj-lt"/>
              </a:rPr>
            </a:br>
            <a:br>
              <a:rPr lang="en-ID" sz="2400" dirty="0">
                <a:latin typeface="+mj-lt"/>
              </a:rPr>
            </a:br>
            <a:r>
              <a:rPr lang="en-ID" sz="2000" dirty="0">
                <a:latin typeface="+mj-lt"/>
              </a:rPr>
              <a:t>a. </a:t>
            </a:r>
            <a:r>
              <a:rPr lang="en-ID" sz="2000" dirty="0" err="1">
                <a:latin typeface="+mj-lt"/>
              </a:rPr>
              <a:t>tenaga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ahli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melakukan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, yang </a:t>
            </a:r>
            <a:r>
              <a:rPr lang="en-ID" sz="2000" dirty="0" err="1">
                <a:latin typeface="+mj-lt"/>
              </a:rPr>
              <a:t>terdiri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atas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pengacara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akuntan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arsitek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dokter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konsultan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notaris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pejabat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pembuat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akta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tanah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penilai</a:t>
            </a:r>
            <a:r>
              <a:rPr lang="en-ID" sz="2000" dirty="0">
                <a:latin typeface="+mj-lt"/>
              </a:rPr>
              <a:t>, dan </a:t>
            </a:r>
            <a:r>
              <a:rPr lang="en-ID" sz="2000" dirty="0" err="1">
                <a:latin typeface="+mj-lt"/>
              </a:rPr>
              <a:t>aktuaris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b. </a:t>
            </a:r>
            <a:r>
              <a:rPr lang="en-ID" sz="2000" dirty="0" err="1">
                <a:latin typeface="+mj-lt"/>
              </a:rPr>
              <a:t>pemain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musik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pembawa</a:t>
            </a:r>
            <a:r>
              <a:rPr lang="en-ID" sz="2000" dirty="0">
                <a:latin typeface="+mj-lt"/>
              </a:rPr>
              <a:t> acara, </a:t>
            </a:r>
            <a:r>
              <a:rPr lang="en-ID" sz="2000" dirty="0" err="1">
                <a:latin typeface="+mj-lt"/>
              </a:rPr>
              <a:t>penyanyi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pelawak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film,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sinetron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iklan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sutradara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kru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lilm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foto</a:t>
            </a:r>
            <a:r>
              <a:rPr lang="en-ID" sz="2000" dirty="0">
                <a:latin typeface="+mj-lt"/>
              </a:rPr>
              <a:t> model, </a:t>
            </a:r>
            <a:r>
              <a:rPr lang="en-ID" sz="2000" dirty="0" err="1">
                <a:latin typeface="+mj-lt"/>
              </a:rPr>
              <a:t>peragawan</a:t>
            </a:r>
            <a:r>
              <a:rPr lang="en-ID" sz="2000" dirty="0">
                <a:latin typeface="+mj-lt"/>
              </a:rPr>
              <a:t>/ </a:t>
            </a:r>
            <a:r>
              <a:rPr lang="en-ID" sz="2000" dirty="0" err="1">
                <a:latin typeface="+mj-lt"/>
              </a:rPr>
              <a:t>peragawati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pemain</a:t>
            </a:r>
            <a:r>
              <a:rPr lang="en-ID" sz="2000" dirty="0">
                <a:latin typeface="+mj-lt"/>
              </a:rPr>
              <a:t> drama, dan </a:t>
            </a:r>
            <a:r>
              <a:rPr lang="en-ID" sz="2000" dirty="0" err="1">
                <a:latin typeface="+mj-lt"/>
              </a:rPr>
              <a:t>penari</a:t>
            </a:r>
            <a:r>
              <a:rPr lang="en-ID" sz="2000" dirty="0">
                <a:latin typeface="+mj-lt"/>
              </a:rPr>
              <a:t>; 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D6B9963-7ABE-995D-84EC-9BDD7C084695}"/>
              </a:ext>
            </a:extLst>
          </p:cNvPr>
          <p:cNvSpPr txBox="1"/>
          <p:nvPr/>
        </p:nvSpPr>
        <p:spPr>
          <a:xfrm>
            <a:off x="6189424" y="941059"/>
            <a:ext cx="56732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20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2026</a:t>
            </a:r>
            <a:br>
              <a:rPr lang="en-ID" sz="2400" dirty="0"/>
            </a:br>
            <a:br>
              <a:rPr lang="en-ID" sz="2400" dirty="0"/>
            </a:br>
            <a:r>
              <a:rPr lang="en-ID" sz="2000" dirty="0">
                <a:latin typeface="+mj-lt"/>
              </a:rPr>
              <a:t>a, </a:t>
            </a:r>
            <a:r>
              <a:rPr lang="en-ID" sz="2000" dirty="0" err="1">
                <a:latin typeface="+mj-lt"/>
              </a:rPr>
              <a:t>tenaga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ahli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melakukan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, yang </a:t>
            </a:r>
            <a:r>
              <a:rPr lang="en-ID" sz="2000" dirty="0" err="1">
                <a:latin typeface="+mj-lt"/>
              </a:rPr>
              <a:t>terdiri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pengacara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akuntan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arsitek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dokter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konsultan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notaris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pejabat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pembuat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akta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tanah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penilai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aktuaris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dan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tenaga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ahli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sejenis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lainnya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; 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endParaRPr lang="en-ID" sz="2000" dirty="0">
              <a:solidFill>
                <a:srgbClr val="FF0000"/>
              </a:solidFill>
              <a:latin typeface="+mj-lt"/>
            </a:endParaRPr>
          </a:p>
          <a:p>
            <a:r>
              <a:rPr lang="en-ID" sz="2000" dirty="0">
                <a:latin typeface="+mj-lt"/>
              </a:rPr>
              <a:t>b. </a:t>
            </a:r>
            <a:r>
              <a:rPr lang="en-ID" sz="2000" dirty="0" err="1">
                <a:latin typeface="+mj-lt"/>
              </a:rPr>
              <a:t>pemain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musik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pembawa</a:t>
            </a:r>
            <a:r>
              <a:rPr lang="en-ID" sz="2000" dirty="0">
                <a:latin typeface="+mj-lt"/>
              </a:rPr>
              <a:t> acara, </a:t>
            </a:r>
            <a:r>
              <a:rPr lang="en-ID" sz="2000" dirty="0" err="1">
                <a:latin typeface="+mj-lt"/>
              </a:rPr>
              <a:t>penyanyi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pelawak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film,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sinetron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bintang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iklan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sutradara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kru</a:t>
            </a:r>
            <a:r>
              <a:rPr lang="en-ID" sz="2000" dirty="0">
                <a:latin typeface="+mj-lt"/>
              </a:rPr>
              <a:t> film, </a:t>
            </a:r>
            <a:r>
              <a:rPr lang="en-ID" sz="2000" dirty="0" err="1">
                <a:latin typeface="+mj-lt"/>
              </a:rPr>
              <a:t>foto</a:t>
            </a:r>
            <a:r>
              <a:rPr lang="en-ID" sz="2000" dirty="0">
                <a:latin typeface="+mj-lt"/>
              </a:rPr>
              <a:t> model, </a:t>
            </a:r>
            <a:r>
              <a:rPr lang="en-ID" sz="2000" dirty="0" err="1">
                <a:latin typeface="+mj-lt"/>
              </a:rPr>
              <a:t>peragawan</a:t>
            </a:r>
            <a:r>
              <a:rPr lang="en-ID" sz="2000" dirty="0">
                <a:latin typeface="+mj-lt"/>
              </a:rPr>
              <a:t>/</a:t>
            </a:r>
            <a:r>
              <a:rPr lang="en-ID" sz="2000" dirty="0" err="1">
                <a:latin typeface="+mj-lt"/>
              </a:rPr>
              <a:t>peragawati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pemain</a:t>
            </a:r>
            <a:r>
              <a:rPr lang="en-ID" sz="2000" dirty="0">
                <a:latin typeface="+mj-lt"/>
              </a:rPr>
              <a:t> drama, </a:t>
            </a:r>
            <a:r>
              <a:rPr lang="en-ID" sz="2000" dirty="0" err="1">
                <a:latin typeface="+mj-lt"/>
              </a:rPr>
              <a:t>penari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pemahat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pelukis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pembuat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pencipta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konten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pada media yang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dibagikan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secara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daring (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influener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atau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pemengaruh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selebgram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bloger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vloger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dan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sejenis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lainnya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), dan </a:t>
            </a:r>
            <a:r>
              <a:rPr lang="en-ID" sz="2000" b="1" dirty="0" err="1">
                <a:solidFill>
                  <a:srgbClr val="FF0000"/>
                </a:solidFill>
                <a:latin typeface="+mj-lt"/>
              </a:rPr>
              <a:t>seniman</a:t>
            </a:r>
            <a:r>
              <a:rPr lang="en-ID" sz="20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b="1" dirty="0" err="1">
                <a:solidFill>
                  <a:srgbClr val="FF0000"/>
                </a:solidFill>
                <a:latin typeface="+mj-lt"/>
              </a:rPr>
              <a:t>lainnya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; 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endParaRPr lang="en-ID" sz="2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Title 13">
            <a:extLst>
              <a:ext uri="{FF2B5EF4-FFF2-40B4-BE49-F238E27FC236}">
                <a16:creationId xmlns:a16="http://schemas.microsoft.com/office/drawing/2014/main" id="{3D04C45E-1BE3-8450-B1F9-3A6AFA511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3" y="176986"/>
            <a:ext cx="10677832" cy="540769"/>
          </a:xfrm>
        </p:spPr>
        <p:txBody>
          <a:bodyPr/>
          <a:lstStyle/>
          <a:p>
            <a:pPr algn="ctr"/>
            <a:r>
              <a:rPr lang="en-US" sz="3000" b="1" dirty="0"/>
              <a:t>daftar </a:t>
            </a:r>
            <a:r>
              <a:rPr lang="en-US" sz="3000" b="1" dirty="0" err="1"/>
              <a:t>pekerjaan</a:t>
            </a:r>
            <a:r>
              <a:rPr lang="en-US" sz="3000" b="1" dirty="0"/>
              <a:t> </a:t>
            </a:r>
            <a:r>
              <a:rPr lang="en-US" sz="3000" b="1" dirty="0" err="1"/>
              <a:t>bebas</a:t>
            </a:r>
            <a:endParaRPr lang="en-ID" sz="3000" b="1" dirty="0"/>
          </a:p>
        </p:txBody>
      </p:sp>
    </p:spTree>
    <p:extLst>
      <p:ext uri="{BB962C8B-B14F-4D97-AF65-F5344CB8AC3E}">
        <p14:creationId xmlns:p14="http://schemas.microsoft.com/office/powerpoint/2010/main" val="1631232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D2C1D-C02E-CF5E-D3A7-91A8612A9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51C6CBD-AAC4-71DC-7A3F-A70AE2056E8D}"/>
              </a:ext>
            </a:extLst>
          </p:cNvPr>
          <p:cNvSpPr txBox="1"/>
          <p:nvPr/>
        </p:nvSpPr>
        <p:spPr>
          <a:xfrm>
            <a:off x="344131" y="519689"/>
            <a:ext cx="56732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55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2022                                                  </a:t>
            </a:r>
            <a:r>
              <a:rPr lang="en-ID" sz="2400" b="1" dirty="0">
                <a:solidFill>
                  <a:srgbClr val="FF0000"/>
                </a:solidFill>
                <a:latin typeface="+mj-lt"/>
              </a:rPr>
              <a:t> &gt;&gt;&gt;</a:t>
            </a:r>
            <a:br>
              <a:rPr lang="en-ID" sz="2400" dirty="0">
                <a:latin typeface="+mj-lt"/>
              </a:rPr>
            </a:br>
            <a:endParaRPr lang="en-ID" sz="2400" dirty="0">
              <a:latin typeface="+mj-lt"/>
            </a:endParaRPr>
          </a:p>
          <a:p>
            <a:r>
              <a:rPr lang="en-ID" sz="2000" dirty="0">
                <a:latin typeface="+mj-lt"/>
              </a:rPr>
              <a:t>c. </a:t>
            </a:r>
            <a:r>
              <a:rPr lang="en-ID" sz="2000" dirty="0" err="1">
                <a:latin typeface="+mj-lt"/>
              </a:rPr>
              <a:t>olahragawan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d. </a:t>
            </a:r>
            <a:r>
              <a:rPr lang="en-ID" sz="2000" dirty="0" err="1">
                <a:latin typeface="+mj-lt"/>
              </a:rPr>
              <a:t>penasihat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pengajar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pelatih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penceramah</a:t>
            </a:r>
            <a:r>
              <a:rPr lang="en-ID" sz="2000" dirty="0">
                <a:latin typeface="+mj-lt"/>
              </a:rPr>
              <a:t>,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</a:t>
            </a:r>
            <a:r>
              <a:rPr lang="en-ID" sz="2000" dirty="0" err="1">
                <a:latin typeface="+mj-lt"/>
              </a:rPr>
              <a:t>penyuluh</a:t>
            </a:r>
            <a:r>
              <a:rPr lang="en-ID" sz="2000" dirty="0">
                <a:latin typeface="+mj-lt"/>
              </a:rPr>
              <a:t>, dan moderator;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e. </a:t>
            </a:r>
            <a:r>
              <a:rPr lang="en-ID" sz="2000" dirty="0" err="1">
                <a:latin typeface="+mj-lt"/>
              </a:rPr>
              <a:t>pengarang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peneliti</a:t>
            </a:r>
            <a:r>
              <a:rPr lang="en-ID" sz="2000" dirty="0">
                <a:latin typeface="+mj-lt"/>
              </a:rPr>
              <a:t>, dan </a:t>
            </a:r>
            <a:r>
              <a:rPr lang="en-ID" sz="2000" dirty="0" err="1">
                <a:latin typeface="+mj-lt"/>
              </a:rPr>
              <a:t>penerjemah</a:t>
            </a:r>
            <a:r>
              <a:rPr lang="en-ID" sz="2000" dirty="0">
                <a:latin typeface="+mj-lt"/>
              </a:rPr>
              <a:t>; </a:t>
            </a:r>
          </a:p>
          <a:p>
            <a:endParaRPr lang="en-ID" sz="2000" dirty="0">
              <a:latin typeface="+mj-lt"/>
            </a:endParaRPr>
          </a:p>
          <a:p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f. </a:t>
            </a:r>
            <a:r>
              <a:rPr lang="en-ID" sz="2000" dirty="0" err="1">
                <a:latin typeface="+mj-lt"/>
              </a:rPr>
              <a:t>agen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iklan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g. </a:t>
            </a:r>
            <a:r>
              <a:rPr lang="en-ID" sz="2000" dirty="0" err="1">
                <a:latin typeface="+mj-lt"/>
              </a:rPr>
              <a:t>pengawas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pengelola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proyek</a:t>
            </a:r>
            <a:r>
              <a:rPr lang="en-ID" sz="2000" dirty="0">
                <a:latin typeface="+mj-lt"/>
              </a:rPr>
              <a:t>;</a:t>
            </a:r>
          </a:p>
          <a:p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h. </a:t>
            </a:r>
            <a:r>
              <a:rPr lang="en-ID" sz="2000" dirty="0" err="1">
                <a:latin typeface="+mj-lt"/>
              </a:rPr>
              <a:t>perantara</a:t>
            </a:r>
            <a:r>
              <a:rPr lang="en-ID" sz="2000" dirty="0">
                <a:latin typeface="+mj-lt"/>
              </a:rPr>
              <a:t>;</a:t>
            </a:r>
          </a:p>
          <a:p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3FC013-A9A2-A169-C574-434AF0CF480D}"/>
              </a:ext>
            </a:extLst>
          </p:cNvPr>
          <p:cNvSpPr txBox="1"/>
          <p:nvPr/>
        </p:nvSpPr>
        <p:spPr>
          <a:xfrm>
            <a:off x="6140264" y="528104"/>
            <a:ext cx="5673213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20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2026</a:t>
            </a:r>
            <a:br>
              <a:rPr lang="en-ID" sz="2400" dirty="0"/>
            </a:br>
            <a:endParaRPr lang="en-ID" sz="2400" dirty="0"/>
          </a:p>
          <a:p>
            <a:r>
              <a:rPr lang="en-ID" sz="2000" dirty="0">
                <a:latin typeface="+mj-lt"/>
              </a:rPr>
              <a:t>c. </a:t>
            </a:r>
            <a:r>
              <a:rPr lang="en-ID" sz="2000" dirty="0" err="1">
                <a:latin typeface="+mj-lt"/>
              </a:rPr>
              <a:t>olahragawan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d. </a:t>
            </a:r>
            <a:r>
              <a:rPr lang="en-ID" sz="2000" dirty="0" err="1">
                <a:latin typeface="+mj-lt"/>
              </a:rPr>
              <a:t>penasihat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pengajar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pelatih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penceramah</a:t>
            </a:r>
            <a:r>
              <a:rPr lang="en-ID" sz="2000" dirty="0">
                <a:latin typeface="+mj-lt"/>
              </a:rPr>
              <a:t>,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</a:t>
            </a:r>
            <a:r>
              <a:rPr lang="en-ID" sz="2000" dirty="0" err="1">
                <a:latin typeface="+mj-lt"/>
              </a:rPr>
              <a:t>penyuluh</a:t>
            </a:r>
            <a:r>
              <a:rPr lang="en-ID" sz="2000" dirty="0">
                <a:latin typeface="+mj-lt"/>
              </a:rPr>
              <a:t>, moderator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, dan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profesi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sejenis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r>
              <a:rPr lang="en-ID" sz="2000" dirty="0">
                <a:solidFill>
                  <a:srgbClr val="FF0000"/>
                </a:solidFill>
                <a:latin typeface="+mj-lt"/>
              </a:rPr>
              <a:t>          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lainnya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;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e. </a:t>
            </a:r>
            <a:r>
              <a:rPr lang="en-ID" sz="2000" dirty="0" err="1">
                <a:latin typeface="+mj-lt"/>
              </a:rPr>
              <a:t>pengarang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peneliti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penterjemah</a:t>
            </a:r>
            <a:r>
              <a:rPr lang="en-ID" sz="2000" dirty="0">
                <a:latin typeface="+mj-lt"/>
              </a:rPr>
              <a:t>; 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dan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r>
              <a:rPr lang="en-ID" sz="2000" dirty="0">
                <a:solidFill>
                  <a:srgbClr val="FF0000"/>
                </a:solidFill>
                <a:latin typeface="+mj-lt"/>
              </a:rPr>
              <a:t>          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profesi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sejenis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lainnya</a:t>
            </a:r>
            <a:endParaRPr lang="en-ID" sz="2000" dirty="0">
              <a:solidFill>
                <a:srgbClr val="FF0000"/>
              </a:solidFill>
              <a:latin typeface="+mj-lt"/>
            </a:endParaRPr>
          </a:p>
          <a:p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f. </a:t>
            </a:r>
            <a:r>
              <a:rPr lang="en-ID" sz="2000" dirty="0" err="1">
                <a:latin typeface="+mj-lt"/>
              </a:rPr>
              <a:t>agen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iklan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g. </a:t>
            </a:r>
            <a:r>
              <a:rPr lang="en-ID" sz="2000" dirty="0" err="1">
                <a:latin typeface="+mj-lt"/>
              </a:rPr>
              <a:t>pengawas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pengelola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proyek</a:t>
            </a:r>
            <a:r>
              <a:rPr lang="en-ID" sz="2000" dirty="0">
                <a:latin typeface="+mj-lt"/>
              </a:rPr>
              <a:t>;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h. </a:t>
            </a:r>
            <a:r>
              <a:rPr lang="en-ID" sz="2000" dirty="0" err="1">
                <a:latin typeface="+mj-lt"/>
              </a:rPr>
              <a:t>perantara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atau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orang yang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menemukan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r>
              <a:rPr lang="en-ID" sz="2000" dirty="0">
                <a:solidFill>
                  <a:srgbClr val="FF0000"/>
                </a:solidFill>
                <a:latin typeface="+mj-lt"/>
              </a:rPr>
              <a:t>         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pelanggan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; </a:t>
            </a:r>
            <a:br>
              <a:rPr lang="en-ID" sz="2000" dirty="0">
                <a:solidFill>
                  <a:srgbClr val="FF0000"/>
                </a:solidFill>
                <a:latin typeface="+mj-lt"/>
              </a:rPr>
            </a:b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2142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F91B8-80D8-0C75-1A75-7486EBD4C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10BEC0B-4158-C2DB-3CD2-20408524412D}"/>
              </a:ext>
            </a:extLst>
          </p:cNvPr>
          <p:cNvSpPr txBox="1"/>
          <p:nvPr/>
        </p:nvSpPr>
        <p:spPr>
          <a:xfrm>
            <a:off x="344131" y="608178"/>
            <a:ext cx="567321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55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2022                                                  </a:t>
            </a:r>
            <a:r>
              <a:rPr lang="en-ID" sz="2400" b="1" dirty="0">
                <a:solidFill>
                  <a:srgbClr val="FF0000"/>
                </a:solidFill>
                <a:latin typeface="+mj-lt"/>
              </a:rPr>
              <a:t> &gt;&gt;&gt;</a:t>
            </a:r>
            <a:br>
              <a:rPr lang="en-ID" sz="2400" dirty="0">
                <a:latin typeface="+mj-lt"/>
              </a:rPr>
            </a:br>
            <a:endParaRPr lang="en-ID" sz="2400" dirty="0">
              <a:latin typeface="+mj-lt"/>
            </a:endParaRPr>
          </a:p>
          <a:p>
            <a:r>
              <a:rPr lang="en-ID" sz="2000" dirty="0" err="1">
                <a:latin typeface="+mj-lt"/>
              </a:rPr>
              <a:t>i</a:t>
            </a:r>
            <a:r>
              <a:rPr lang="en-ID" sz="2000" dirty="0">
                <a:latin typeface="+mj-lt"/>
              </a:rPr>
              <a:t>.  </a:t>
            </a:r>
            <a:r>
              <a:rPr lang="en-ID" sz="2000" dirty="0" err="1">
                <a:latin typeface="+mj-lt"/>
              </a:rPr>
              <a:t>petugas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penjaja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barang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dagangan</a:t>
            </a:r>
            <a:r>
              <a:rPr lang="en-ID" sz="2000" dirty="0">
                <a:latin typeface="+mj-lt"/>
              </a:rPr>
              <a:t>;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j. </a:t>
            </a:r>
            <a:r>
              <a:rPr lang="en-ID" sz="2000" dirty="0" err="1">
                <a:latin typeface="+mj-lt"/>
              </a:rPr>
              <a:t>agen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asuransi</a:t>
            </a:r>
            <a:r>
              <a:rPr lang="en-ID" sz="2000" dirty="0">
                <a:latin typeface="+mj-lt"/>
              </a:rPr>
              <a:t>; dan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k. distributor </a:t>
            </a:r>
            <a:r>
              <a:rPr lang="en-ID" sz="2000" dirty="0" err="1">
                <a:latin typeface="+mj-lt"/>
              </a:rPr>
              <a:t>perusahaan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pemasaran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</a:t>
            </a:r>
            <a:r>
              <a:rPr lang="en-ID" sz="2000" dirty="0" err="1">
                <a:latin typeface="+mj-lt"/>
              </a:rPr>
              <a:t>berjenjang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penjualan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langsung</a:t>
            </a:r>
            <a:r>
              <a:rPr lang="en-ID" sz="2000" dirty="0">
                <a:latin typeface="+mj-lt"/>
              </a:rPr>
              <a:t> dan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</a:t>
            </a:r>
            <a:r>
              <a:rPr lang="en-ID" sz="2000" dirty="0" err="1">
                <a:latin typeface="+mj-lt"/>
              </a:rPr>
              <a:t>kegiatan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sejenis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lainnya</a:t>
            </a:r>
            <a:r>
              <a:rPr lang="en-ID" sz="2000" dirty="0">
                <a:latin typeface="+mj-lt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E25167C-DD3C-D52D-6FEC-0933BF4397C4}"/>
              </a:ext>
            </a:extLst>
          </p:cNvPr>
          <p:cNvSpPr txBox="1"/>
          <p:nvPr/>
        </p:nvSpPr>
        <p:spPr>
          <a:xfrm>
            <a:off x="6140264" y="616593"/>
            <a:ext cx="5673213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>
                <a:latin typeface="+mj-lt"/>
              </a:rPr>
              <a:t>PP 20 </a:t>
            </a:r>
            <a:r>
              <a:rPr lang="en-ID" sz="2400" dirty="0" err="1">
                <a:latin typeface="+mj-lt"/>
              </a:rPr>
              <a:t>th</a:t>
            </a:r>
            <a:r>
              <a:rPr lang="en-ID" sz="2400" dirty="0">
                <a:latin typeface="+mj-lt"/>
              </a:rPr>
              <a:t> 2026</a:t>
            </a:r>
            <a:br>
              <a:rPr lang="en-ID" sz="2400" dirty="0"/>
            </a:br>
            <a:endParaRPr lang="en-ID" sz="2400" dirty="0"/>
          </a:p>
          <a:p>
            <a:r>
              <a:rPr lang="en-ID" sz="2000" dirty="0" err="1">
                <a:latin typeface="+mj-lt"/>
              </a:rPr>
              <a:t>i</a:t>
            </a:r>
            <a:r>
              <a:rPr lang="en-ID" sz="2000" dirty="0">
                <a:latin typeface="+mj-lt"/>
              </a:rPr>
              <a:t>. </a:t>
            </a:r>
            <a:r>
              <a:rPr lang="en-ID" sz="2000" dirty="0" err="1">
                <a:latin typeface="+mj-lt"/>
              </a:rPr>
              <a:t>petugas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penjaja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barang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dagangan</a:t>
            </a:r>
            <a:r>
              <a:rPr lang="en-ID" sz="2000" dirty="0">
                <a:latin typeface="+mj-lt"/>
              </a:rPr>
              <a:t>;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j. </a:t>
            </a:r>
            <a:r>
              <a:rPr lang="en-ID" sz="2000" dirty="0" err="1">
                <a:latin typeface="+mj-lt"/>
              </a:rPr>
              <a:t>agen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asuransi</a:t>
            </a:r>
            <a:r>
              <a:rPr lang="en-ID" sz="2000" dirty="0">
                <a:latin typeface="+mj-lt"/>
              </a:rPr>
              <a:t>; dan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k. distributor </a:t>
            </a:r>
            <a:r>
              <a:rPr lang="en-ID" sz="2000" dirty="0" err="1">
                <a:latin typeface="+mj-lt"/>
              </a:rPr>
              <a:t>perusahaan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pemasaran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</a:t>
            </a:r>
            <a:r>
              <a:rPr lang="en-ID" sz="2000" dirty="0" err="1">
                <a:latin typeface="+mj-lt"/>
              </a:rPr>
              <a:t>berjenjang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penjualan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langsung</a:t>
            </a:r>
            <a:r>
              <a:rPr lang="en-ID" sz="2000" dirty="0">
                <a:latin typeface="+mj-lt"/>
              </a:rPr>
              <a:t> dan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</a:t>
            </a:r>
            <a:r>
              <a:rPr lang="en-ID" sz="2000" dirty="0" err="1">
                <a:latin typeface="+mj-lt"/>
              </a:rPr>
              <a:t>kegiatan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sejenis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lainnya</a:t>
            </a:r>
            <a:r>
              <a:rPr lang="en-ID" sz="2000" dirty="0">
                <a:latin typeface="+mj-lt"/>
              </a:rPr>
              <a:t>.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 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86FD0F-11E3-D626-0450-F8C5A81850BB}"/>
              </a:ext>
            </a:extLst>
          </p:cNvPr>
          <p:cNvSpPr txBox="1"/>
          <p:nvPr/>
        </p:nvSpPr>
        <p:spPr>
          <a:xfrm>
            <a:off x="1750141" y="5245118"/>
            <a:ext cx="92029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1800" b="1" dirty="0" err="1">
                <a:latin typeface="+mj-lt"/>
              </a:rPr>
              <a:t>Kunci</a:t>
            </a:r>
            <a:r>
              <a:rPr lang="en-ID" sz="1800" b="1" dirty="0">
                <a:latin typeface="+mj-lt"/>
              </a:rPr>
              <a:t> </a:t>
            </a:r>
            <a:r>
              <a:rPr lang="en-ID" sz="1800" b="1" dirty="0" err="1">
                <a:latin typeface="+mj-lt"/>
              </a:rPr>
              <a:t>Pemahaman</a:t>
            </a:r>
            <a:r>
              <a:rPr lang="en-ID" sz="1800" b="1" dirty="0">
                <a:latin typeface="+mj-lt"/>
              </a:rPr>
              <a:t> </a:t>
            </a:r>
            <a:br>
              <a:rPr lang="en-ID" sz="1800" dirty="0">
                <a:latin typeface="+mj-lt"/>
              </a:rPr>
            </a:br>
            <a:r>
              <a:rPr lang="en-ID" sz="1800" dirty="0" err="1">
                <a:solidFill>
                  <a:srgbClr val="FF0000"/>
                </a:solidFill>
                <a:latin typeface="+mj-lt"/>
              </a:rPr>
              <a:t>Walau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omzet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pekerjaan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bebas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di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bawah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Rp. 4.800.000.000,- </a:t>
            </a:r>
            <a:br>
              <a:rPr lang="en-ID" sz="1800" dirty="0">
                <a:solidFill>
                  <a:srgbClr val="FF0000"/>
                </a:solidFill>
                <a:latin typeface="+mj-lt"/>
              </a:rPr>
            </a:br>
            <a:r>
              <a:rPr lang="en-ID" sz="1800" dirty="0" err="1">
                <a:solidFill>
                  <a:srgbClr val="FF0000"/>
                </a:solidFill>
                <a:latin typeface="+mj-lt"/>
              </a:rPr>
              <a:t>penghasilan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dari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pekerjaan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bebas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tetap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tidak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menggunakan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1800" dirty="0" err="1">
                <a:solidFill>
                  <a:srgbClr val="FF0000"/>
                </a:solidFill>
                <a:latin typeface="+mj-lt"/>
              </a:rPr>
              <a:t>PPh</a:t>
            </a:r>
            <a:r>
              <a:rPr lang="en-ID" sz="1800" dirty="0">
                <a:solidFill>
                  <a:srgbClr val="FF0000"/>
                </a:solidFill>
                <a:latin typeface="+mj-lt"/>
              </a:rPr>
              <a:t> Final 0,5%.</a:t>
            </a:r>
          </a:p>
        </p:txBody>
      </p:sp>
    </p:spTree>
    <p:extLst>
      <p:ext uri="{BB962C8B-B14F-4D97-AF65-F5344CB8AC3E}">
        <p14:creationId xmlns:p14="http://schemas.microsoft.com/office/powerpoint/2010/main" val="1331971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134F-4603-40A7-238B-E238658C23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CD1AEE8-315E-2FE1-BC4E-C4285FB707D7}"/>
              </a:ext>
            </a:extLst>
          </p:cNvPr>
          <p:cNvSpPr txBox="1"/>
          <p:nvPr/>
        </p:nvSpPr>
        <p:spPr>
          <a:xfrm>
            <a:off x="1042219" y="1676002"/>
            <a:ext cx="10156723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400" b="1" dirty="0" err="1">
                <a:latin typeface="+mj-lt"/>
              </a:rPr>
              <a:t>Prinsip</a:t>
            </a:r>
            <a:r>
              <a:rPr lang="en-ID" sz="2400" b="1" dirty="0">
                <a:latin typeface="+mj-lt"/>
              </a:rPr>
              <a:t> Anti-</a:t>
            </a:r>
            <a:r>
              <a:rPr lang="en-ID" sz="2400" b="1" dirty="0" err="1">
                <a:latin typeface="+mj-lt"/>
              </a:rPr>
              <a:t>Pemecahan</a:t>
            </a:r>
            <a:r>
              <a:rPr lang="en-ID" sz="2400" b="1" dirty="0">
                <a:latin typeface="+mj-lt"/>
              </a:rPr>
              <a:t> </a:t>
            </a:r>
            <a:r>
              <a:rPr lang="en-ID" sz="2400" b="1" dirty="0" err="1">
                <a:latin typeface="+mj-lt"/>
              </a:rPr>
              <a:t>Omzet</a:t>
            </a:r>
            <a:r>
              <a:rPr lang="en-ID" sz="2400" b="1" dirty="0">
                <a:latin typeface="+mj-lt"/>
              </a:rPr>
              <a:t> </a:t>
            </a:r>
          </a:p>
          <a:p>
            <a:pPr algn="ctr"/>
            <a:br>
              <a:rPr lang="en-ID" sz="1800" dirty="0">
                <a:latin typeface="+mj-lt"/>
              </a:rPr>
            </a:br>
            <a:r>
              <a:rPr lang="en-ID" sz="2000" dirty="0">
                <a:latin typeface="+mj-lt"/>
              </a:rPr>
              <a:t>Usaha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dipecah-pecah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ke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beberapa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perseroan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hanya</a:t>
            </a:r>
            <a:r>
              <a:rPr lang="en-ID" sz="2000" dirty="0">
                <a:latin typeface="+mj-lt"/>
              </a:rPr>
              <a:t> agar masing-masing </a:t>
            </a:r>
            <a:r>
              <a:rPr lang="en-ID" sz="2000" dirty="0" err="1">
                <a:latin typeface="+mj-lt"/>
              </a:rPr>
              <a:t>terlihat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memiliki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di </a:t>
            </a:r>
            <a:r>
              <a:rPr lang="en-ID" sz="2000" dirty="0" err="1">
                <a:latin typeface="+mj-lt"/>
              </a:rPr>
              <a:t>bawah</a:t>
            </a:r>
            <a:r>
              <a:rPr lang="en-ID" sz="2000" dirty="0">
                <a:latin typeface="+mj-lt"/>
              </a:rPr>
              <a:t> Rp. 4.800.000.000,- </a:t>
            </a:r>
          </a:p>
          <a:p>
            <a:pPr algn="ctr"/>
            <a:endParaRPr lang="en-ID" sz="2000" dirty="0">
              <a:latin typeface="+mj-lt"/>
            </a:endParaRPr>
          </a:p>
          <a:p>
            <a:pPr algn="ctr"/>
            <a:endParaRPr lang="en-ID" sz="2000" dirty="0">
              <a:latin typeface="+mj-lt"/>
            </a:endParaRPr>
          </a:p>
          <a:p>
            <a:pPr algn="ctr"/>
            <a:r>
              <a:rPr lang="en-ID" sz="2000" dirty="0">
                <a:latin typeface="+mj-lt"/>
              </a:rPr>
              <a:t>Maka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 err="1">
                <a:latin typeface="+mj-lt"/>
              </a:rPr>
              <a:t>cara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perhitungan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Usaha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perhitungan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adalah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sebagai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berikut</a:t>
            </a:r>
            <a:r>
              <a:rPr lang="en-ID" sz="2000" dirty="0">
                <a:latin typeface="+mj-lt"/>
              </a:rPr>
              <a:t> &gt;&gt;&gt;&gt;&gt;&gt;</a:t>
            </a:r>
          </a:p>
        </p:txBody>
      </p:sp>
    </p:spTree>
    <p:extLst>
      <p:ext uri="{BB962C8B-B14F-4D97-AF65-F5344CB8AC3E}">
        <p14:creationId xmlns:p14="http://schemas.microsoft.com/office/powerpoint/2010/main" val="3277007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3">
            <a:extLst>
              <a:ext uri="{FF2B5EF4-FFF2-40B4-BE49-F238E27FC236}">
                <a16:creationId xmlns:a16="http://schemas.microsoft.com/office/drawing/2014/main" id="{349C9267-D65D-D1EE-8618-1854B62B8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968" y="137657"/>
            <a:ext cx="11690555" cy="550601"/>
          </a:xfrm>
        </p:spPr>
        <p:txBody>
          <a:bodyPr/>
          <a:lstStyle/>
          <a:p>
            <a:pPr algn="ctr"/>
            <a:r>
              <a:rPr lang="en-ID" sz="3000" b="1" dirty="0"/>
              <a:t>Cara </a:t>
            </a:r>
            <a:r>
              <a:rPr lang="en-ID" sz="3000" b="1" dirty="0" err="1"/>
              <a:t>Menghitung</a:t>
            </a:r>
            <a:r>
              <a:rPr lang="en-ID" sz="3000" b="1" dirty="0"/>
              <a:t> Batas </a:t>
            </a:r>
            <a:r>
              <a:rPr lang="en-ID" sz="3000" b="1" dirty="0" err="1"/>
              <a:t>Omzet</a:t>
            </a:r>
            <a:r>
              <a:rPr lang="en-ID" sz="3000" b="1" dirty="0"/>
              <a:t> Rp4,8 </a:t>
            </a:r>
            <a:r>
              <a:rPr lang="en-ID" sz="3000" b="1" dirty="0" err="1"/>
              <a:t>Miliar</a:t>
            </a:r>
            <a:r>
              <a:rPr lang="en-ID" sz="3000" b="1" dirty="0"/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BFF105-5624-C95B-AF99-A8C3E58301CA}"/>
              </a:ext>
            </a:extLst>
          </p:cNvPr>
          <p:cNvSpPr txBox="1"/>
          <p:nvPr/>
        </p:nvSpPr>
        <p:spPr>
          <a:xfrm>
            <a:off x="353957" y="1446299"/>
            <a:ext cx="11503742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000" dirty="0">
                <a:latin typeface="+mj-lt"/>
              </a:rPr>
              <a:t>PP 20 </a:t>
            </a:r>
            <a:r>
              <a:rPr lang="en-ID" sz="2000" dirty="0" err="1">
                <a:latin typeface="+mj-lt"/>
              </a:rPr>
              <a:t>Tahun</a:t>
            </a:r>
            <a:r>
              <a:rPr lang="en-ID" sz="2000" dirty="0">
                <a:latin typeface="+mj-lt"/>
              </a:rPr>
              <a:t> 2026 </a:t>
            </a:r>
            <a:r>
              <a:rPr lang="en-ID" sz="2000" dirty="0" err="1">
                <a:latin typeface="+mj-lt"/>
              </a:rPr>
              <a:t>memperjelas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bahwa</a:t>
            </a:r>
            <a:r>
              <a:rPr lang="en-ID" sz="2000" dirty="0">
                <a:latin typeface="+mj-lt"/>
              </a:rPr>
              <a:t> batas Rp. 4.800.000.000,- 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hanya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dilihat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 err="1">
                <a:latin typeface="+mj-lt"/>
              </a:rPr>
              <a:t>satu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jenis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usaha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ingin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0,5%. </a:t>
            </a:r>
          </a:p>
          <a:p>
            <a:br>
              <a:rPr lang="en-ID" sz="2000" dirty="0">
                <a:latin typeface="+mj-lt"/>
              </a:rPr>
            </a:br>
            <a:r>
              <a:rPr lang="en-ID" sz="2000" dirty="0" err="1">
                <a:latin typeface="+mj-lt"/>
              </a:rPr>
              <a:t>Peredaran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bruto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harus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dilihat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secara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keseluruhan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: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Menghitung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usaha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Menghitung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jasa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Termasuk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dikenai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</a:t>
            </a:r>
            <a:r>
              <a:rPr lang="en-ID" sz="2000" dirty="0" err="1">
                <a:latin typeface="+mj-lt"/>
              </a:rPr>
              <a:t>maupun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final.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Termasuk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luar</a:t>
            </a:r>
            <a:r>
              <a:rPr lang="en-ID" sz="2000" dirty="0">
                <a:latin typeface="+mj-lt"/>
              </a:rPr>
              <a:t> negeri.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Dihitung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sebelum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dikurangi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potongan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penjualan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potongan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tunai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atau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potongan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sejenis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suami-istri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peredaran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bruto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wajib</a:t>
            </a:r>
            <a:r>
              <a:rPr lang="en-ID" sz="20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digabung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•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orang </a:t>
            </a:r>
            <a:r>
              <a:rPr lang="en-ID" sz="2000" dirty="0" err="1">
                <a:latin typeface="+mj-lt"/>
              </a:rPr>
              <a:t>pribadi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mendirikan</a:t>
            </a:r>
            <a:r>
              <a:rPr lang="en-ID" sz="2000" dirty="0">
                <a:latin typeface="+mj-lt"/>
              </a:rPr>
              <a:t> PT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PT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solidFill>
                  <a:srgbClr val="FF0000"/>
                </a:solidFill>
                <a:latin typeface="+mj-lt"/>
              </a:rPr>
              <a:t>wajib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digabung</a:t>
            </a:r>
            <a:r>
              <a:rPr lang="en-ID" sz="2000" dirty="0">
                <a:latin typeface="+mj-lt"/>
              </a:rPr>
              <a:t>.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endParaRPr lang="en-ID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321475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368689-4AF6-A1FB-0120-94B5A9C85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8508FD3-9C9D-DDC5-0AE4-237CDB1BEAA0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45806" y="717759"/>
            <a:ext cx="11602065" cy="6263144"/>
          </a:xfrm>
        </p:spPr>
        <p:txBody>
          <a:bodyPr/>
          <a:lstStyle/>
          <a:p>
            <a:r>
              <a:rPr lang="en-US" dirty="0">
                <a:latin typeface="+mj-lt"/>
              </a:rPr>
              <a:t>.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90D97538-3E4F-E150-BECB-00BE90946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729" y="-98307"/>
            <a:ext cx="6980903" cy="688250"/>
          </a:xfrm>
        </p:spPr>
        <p:txBody>
          <a:bodyPr/>
          <a:lstStyle/>
          <a:p>
            <a:pPr algn="ctr"/>
            <a:r>
              <a:rPr lang="en-US" sz="3000" b="1" dirty="0"/>
              <a:t>CONTOH</a:t>
            </a:r>
            <a:endParaRPr lang="en-ID" sz="3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66E030C-6662-F955-F837-9D24D126F986}"/>
              </a:ext>
            </a:extLst>
          </p:cNvPr>
          <p:cNvSpPr txBox="1"/>
          <p:nvPr/>
        </p:nvSpPr>
        <p:spPr>
          <a:xfrm>
            <a:off x="599767" y="828566"/>
            <a:ext cx="11248103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Contoh</a:t>
            </a:r>
            <a:r>
              <a:rPr lang="en-ID" sz="2400" dirty="0"/>
              <a:t> 1 </a:t>
            </a:r>
            <a:br>
              <a:rPr lang="en-ID" sz="2400" dirty="0"/>
            </a:br>
            <a:r>
              <a:rPr lang="en-ID" sz="2400" dirty="0"/>
              <a:t>Orang </a:t>
            </a:r>
            <a:r>
              <a:rPr lang="en-ID" sz="2400" dirty="0" err="1"/>
              <a:t>Pribadi</a:t>
            </a:r>
            <a:r>
              <a:rPr lang="en-ID" sz="2400" dirty="0"/>
              <a:t> yang </a:t>
            </a:r>
            <a:r>
              <a:rPr lang="en-ID" sz="2400" dirty="0" err="1"/>
              <a:t>memiliki</a:t>
            </a:r>
            <a:r>
              <a:rPr lang="en-ID" sz="2400" dirty="0"/>
              <a:t> Usaha, </a:t>
            </a:r>
            <a:r>
              <a:rPr lang="en-ID" sz="2400" dirty="0" err="1"/>
              <a:t>sebut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 Pak Sakur 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toko </a:t>
            </a:r>
            <a:r>
              <a:rPr lang="en-ID" sz="2400" dirty="0" err="1"/>
              <a:t>kelontong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	Rp1.200.000.000,-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br>
              <a:rPr lang="en-ID" sz="2400" dirty="0"/>
            </a:br>
            <a:r>
              <a:rPr lang="en-ID" sz="2400" dirty="0"/>
              <a:t>- dan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perseroan</a:t>
            </a:r>
            <a:r>
              <a:rPr lang="en-ID" sz="2400" dirty="0"/>
              <a:t> </a:t>
            </a:r>
            <a:r>
              <a:rPr lang="en-ID" sz="2400" dirty="0" err="1"/>
              <a:t>perorangan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istri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bekerja</a:t>
            </a:r>
            <a:r>
              <a:rPr lang="en-ID" sz="2400" dirty="0"/>
              <a:t> </a:t>
            </a:r>
            <a:br>
              <a:rPr lang="en-ID" sz="2400" dirty="0"/>
            </a:br>
            <a:endParaRPr lang="en-ID" sz="2400" dirty="0"/>
          </a:p>
          <a:p>
            <a:r>
              <a:rPr lang="en-ID" sz="2400" dirty="0"/>
              <a:t>Analisa :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hanya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toko </a:t>
            </a:r>
            <a:r>
              <a:rPr lang="en-ID" sz="2400" dirty="0" err="1"/>
              <a:t>kelontong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</a:t>
            </a:r>
            <a:r>
              <a:rPr lang="en-ID" sz="2400" dirty="0" err="1"/>
              <a:t>sebesar</a:t>
            </a:r>
            <a:r>
              <a:rPr lang="en-ID" sz="2400" dirty="0"/>
              <a:t> Rp. 1.200.000.000,-</a:t>
            </a:r>
          </a:p>
          <a:p>
            <a:pPr algn="ctr"/>
            <a:br>
              <a:rPr lang="en-ID" sz="2400" dirty="0"/>
            </a:br>
            <a:r>
              <a:rPr lang="en-ID" sz="2400" b="1" dirty="0"/>
              <a:t>Kesimpulan</a:t>
            </a:r>
            <a:r>
              <a:rPr lang="en-ID" sz="2400" dirty="0"/>
              <a:t> </a:t>
            </a:r>
            <a:br>
              <a:rPr lang="en-ID" sz="2400" dirty="0"/>
            </a:br>
            <a:r>
              <a:rPr lang="en-ID" sz="2400" dirty="0"/>
              <a:t>Boleh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br>
              <a:rPr lang="en-ID" sz="2400" dirty="0"/>
            </a:b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melebihi</a:t>
            </a:r>
            <a:r>
              <a:rPr lang="en-ID" sz="2400" dirty="0"/>
              <a:t> Rp. 4.800.000.000,- dan </a:t>
            </a:r>
            <a:r>
              <a:rPr lang="en-ID" sz="2400" dirty="0" err="1"/>
              <a:t>penghasilannya</a:t>
            </a:r>
            <a:r>
              <a:rPr lang="en-ID" sz="2400" dirty="0"/>
              <a:t> </a:t>
            </a:r>
            <a:r>
              <a:rPr lang="en-ID" sz="2400" dirty="0" err="1"/>
              <a:t>berasal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. </a:t>
            </a:r>
            <a:endParaRPr lang="en-ID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12017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B5AB7-1DDA-B9D8-EE11-F2569B425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36EA94E-CF8D-2D56-C77E-52857450E0E2}"/>
              </a:ext>
            </a:extLst>
          </p:cNvPr>
          <p:cNvSpPr txBox="1"/>
          <p:nvPr/>
        </p:nvSpPr>
        <p:spPr>
          <a:xfrm>
            <a:off x="314633" y="328982"/>
            <a:ext cx="11523406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Contoh</a:t>
            </a:r>
            <a:r>
              <a:rPr lang="en-ID" sz="2400" dirty="0"/>
              <a:t> 2 :</a:t>
            </a:r>
            <a:br>
              <a:rPr lang="en-ID" sz="2400" dirty="0"/>
            </a:br>
            <a:r>
              <a:rPr lang="en-ID" sz="2400" dirty="0"/>
              <a:t>Nona Esther </a:t>
            </a:r>
            <a:r>
              <a:rPr lang="en-ID" sz="2400" dirty="0" err="1"/>
              <a:t>memperoleh</a:t>
            </a:r>
            <a:r>
              <a:rPr lang="en-ID" sz="2400" dirty="0"/>
              <a:t> </a:t>
            </a:r>
            <a:r>
              <a:rPr lang="en-ID" sz="2400" dirty="0" err="1"/>
              <a:t>penghasilan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: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sebagai</a:t>
            </a:r>
            <a:r>
              <a:rPr lang="en-ID" sz="2400" dirty="0"/>
              <a:t> </a:t>
            </a:r>
            <a:r>
              <a:rPr lang="en-ID" sz="2400" dirty="0" err="1"/>
              <a:t>agen</a:t>
            </a:r>
            <a:r>
              <a:rPr lang="en-ID" sz="2400" dirty="0"/>
              <a:t> </a:t>
            </a:r>
            <a:r>
              <a:rPr lang="en-ID" sz="2400" dirty="0" err="1"/>
              <a:t>asuransi</a:t>
            </a:r>
            <a:r>
              <a:rPr lang="en-ID" sz="2400" dirty="0"/>
              <a:t> 		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		Rp. 3.500.000.000,- 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katering</a:t>
            </a:r>
            <a:r>
              <a:rPr lang="en-ID" sz="2400" dirty="0"/>
              <a:t> 		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		Rp. 1.500.000.000,-</a:t>
            </a:r>
            <a:br>
              <a:rPr lang="en-ID" sz="2400" dirty="0"/>
            </a:br>
            <a:br>
              <a:rPr lang="en-ID" sz="2400" dirty="0"/>
            </a:br>
            <a:r>
              <a:rPr lang="en-ID" sz="2400" dirty="0"/>
              <a:t>Analisa :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Penghasilan</a:t>
            </a:r>
            <a:r>
              <a:rPr lang="en-ID" sz="2400" dirty="0"/>
              <a:t> </a:t>
            </a:r>
            <a:r>
              <a:rPr lang="en-ID" sz="2400" dirty="0" err="1"/>
              <a:t>agen</a:t>
            </a:r>
            <a:r>
              <a:rPr lang="en-ID" sz="2400" dirty="0"/>
              <a:t> </a:t>
            </a:r>
            <a:r>
              <a:rPr lang="en-ID" sz="2400" dirty="0" err="1"/>
              <a:t>asuransi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, yang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0,5%. 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melihat</a:t>
            </a:r>
            <a:r>
              <a:rPr lang="en-ID" sz="2400" dirty="0"/>
              <a:t> </a:t>
            </a:r>
            <a:r>
              <a:rPr lang="en-ID" sz="2400" dirty="0" err="1"/>
              <a:t>apakah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katering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di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, </a:t>
            </a:r>
            <a:br>
              <a:rPr lang="en-ID" sz="2400" dirty="0"/>
            </a:br>
            <a:r>
              <a:rPr lang="en-ID" sz="2400" dirty="0"/>
              <a:t>      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menjumlahkan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keseluruhan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dan </a:t>
            </a:r>
            <a:r>
              <a:rPr lang="en-ID" sz="2400" dirty="0" err="1"/>
              <a:t>usaha</a:t>
            </a:r>
            <a:r>
              <a:rPr lang="en-ID" sz="2400" dirty="0"/>
              <a:t>. </a:t>
            </a:r>
            <a:br>
              <a:rPr lang="en-ID" sz="2400" dirty="0"/>
            </a:br>
            <a:r>
              <a:rPr lang="en-ID" sz="2400" dirty="0"/>
              <a:t>- Total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Rp. 5.000.000.000,- </a:t>
            </a:r>
            <a:br>
              <a:rPr lang="en-ID" sz="2400" dirty="0"/>
            </a:br>
            <a:r>
              <a:rPr lang="en-ID" sz="2400" dirty="0"/>
              <a:t>- Karena </a:t>
            </a:r>
            <a:r>
              <a:rPr lang="en-ID" sz="2400" dirty="0" err="1"/>
              <a:t>jumlah</a:t>
            </a:r>
            <a:r>
              <a:rPr lang="en-ID" sz="2400" dirty="0"/>
              <a:t> </a:t>
            </a:r>
            <a:r>
              <a:rPr lang="en-ID" sz="2400" dirty="0" err="1"/>
              <a:t>keseluruhan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diatas</a:t>
            </a:r>
            <a:r>
              <a:rPr lang="en-ID" sz="2400" dirty="0"/>
              <a:t> di Rp. 4.800.000.000,- </a:t>
            </a:r>
            <a:r>
              <a:rPr lang="en-ID" sz="2400" dirty="0" err="1"/>
              <a:t>maka</a:t>
            </a:r>
            <a:r>
              <a:rPr lang="en-ID" sz="2400" dirty="0"/>
              <a:t> …</a:t>
            </a:r>
            <a:br>
              <a:rPr lang="en-ID" sz="2400" dirty="0"/>
            </a:br>
            <a:r>
              <a:rPr lang="en-ID" sz="2400" dirty="0"/>
              <a:t>- Atas </a:t>
            </a:r>
            <a:r>
              <a:rPr lang="en-ID" sz="2400" dirty="0" err="1"/>
              <a:t>penghasilan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</a:t>
            </a:r>
            <a:r>
              <a:rPr lang="en-ID" sz="2400" dirty="0" err="1"/>
              <a:t>katering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pajak</a:t>
            </a:r>
            <a:br>
              <a:rPr lang="en-ID" sz="2400" dirty="0"/>
            </a:br>
            <a:r>
              <a:rPr lang="en-ID" sz="2400" dirty="0"/>
              <a:t>       </a:t>
            </a:r>
            <a:r>
              <a:rPr lang="en-ID" sz="2400" dirty="0" err="1"/>
              <a:t>berikutnya</a:t>
            </a:r>
            <a:r>
              <a:rPr lang="en-ID" sz="2400" dirty="0"/>
              <a:t>.</a:t>
            </a:r>
            <a:br>
              <a:rPr lang="en-ID" sz="2400" dirty="0"/>
            </a:br>
            <a:endParaRPr lang="en-ID" sz="2400" dirty="0"/>
          </a:p>
          <a:p>
            <a:pPr algn="ctr"/>
            <a:r>
              <a:rPr lang="en-ID" sz="2400" dirty="0"/>
              <a:t> </a:t>
            </a:r>
            <a:r>
              <a:rPr lang="en-ID" sz="2400" b="1" dirty="0"/>
              <a:t>Kesimpulan</a:t>
            </a:r>
            <a:r>
              <a:rPr lang="en-ID" sz="2400" dirty="0"/>
              <a:t> </a:t>
            </a:r>
            <a:br>
              <a:rPr lang="en-ID" sz="2400" dirty="0"/>
            </a:br>
            <a:r>
              <a:rPr lang="en-ID" sz="2400" dirty="0"/>
              <a:t>Tidak </a:t>
            </a:r>
            <a:r>
              <a:rPr lang="en-ID" sz="2400" dirty="0" err="1"/>
              <a:t>boleh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r>
              <a:rPr lang="en-ID" sz="2400" dirty="0" err="1"/>
              <a:t>karena</a:t>
            </a:r>
            <a:r>
              <a:rPr lang="en-ID" sz="2400" dirty="0"/>
              <a:t> total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dan </a:t>
            </a:r>
            <a:br>
              <a:rPr lang="en-ID" sz="2400" dirty="0"/>
            </a:b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melebihi</a:t>
            </a:r>
            <a:r>
              <a:rPr lang="en-ID" sz="2400" dirty="0"/>
              <a:t> Rp. 4.800.000.000,- </a:t>
            </a:r>
            <a:endParaRPr lang="en-ID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10984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524ABB-D6F0-AECA-FAE9-27882F730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C1A046F9-01E3-8A1F-6D2B-AC9AAF62CD72}"/>
              </a:ext>
            </a:extLst>
          </p:cNvPr>
          <p:cNvSpPr txBox="1">
            <a:spLocks/>
          </p:cNvSpPr>
          <p:nvPr/>
        </p:nvSpPr>
        <p:spPr>
          <a:xfrm>
            <a:off x="235974" y="314632"/>
            <a:ext cx="11759381" cy="51619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b="1" dirty="0">
                <a:solidFill>
                  <a:srgbClr val="FF0000"/>
                </a:solidFill>
              </a:rPr>
              <a:t>PERATURAN PEMERINTAH REPUBLIK INDONESIA</a:t>
            </a:r>
            <a:br>
              <a:rPr lang="en-US" sz="3000" b="1" dirty="0">
                <a:solidFill>
                  <a:srgbClr val="FF0000"/>
                </a:solidFill>
              </a:rPr>
            </a:br>
            <a:r>
              <a:rPr lang="en-US" sz="3000" b="1" dirty="0">
                <a:solidFill>
                  <a:srgbClr val="FF0000"/>
                </a:solidFill>
              </a:rPr>
              <a:t>NOMOR 20 TAHUN 2026</a:t>
            </a:r>
            <a:br>
              <a:rPr lang="en-US" sz="3000" b="1" dirty="0">
                <a:solidFill>
                  <a:srgbClr val="FF0000"/>
                </a:solidFill>
              </a:rPr>
            </a:br>
            <a:br>
              <a:rPr lang="en-US" sz="3000" b="1" dirty="0">
                <a:solidFill>
                  <a:srgbClr val="FF0000"/>
                </a:solidFill>
              </a:rPr>
            </a:br>
            <a:r>
              <a:rPr lang="en-US" sz="3000" b="1" dirty="0">
                <a:solidFill>
                  <a:srgbClr val="FF0000"/>
                </a:solidFill>
              </a:rPr>
              <a:t>TENTANG</a:t>
            </a:r>
            <a:br>
              <a:rPr lang="en-US" sz="3000" b="1" dirty="0">
                <a:solidFill>
                  <a:srgbClr val="FF0000"/>
                </a:solidFill>
              </a:rPr>
            </a:br>
            <a:br>
              <a:rPr lang="en-US" sz="2600" b="1" dirty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</a:rPr>
              <a:t>PERUBAHAN ATAS PERATURAN PEMERINTAH NOMOR 55 TAHUN 2022</a:t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</a:rPr>
              <a:t>TENTANG PENYESUAIAN PENGATURAN DIBIDANG </a:t>
            </a:r>
            <a:br>
              <a:rPr lang="en-US" sz="2600" dirty="0">
                <a:solidFill>
                  <a:srgbClr val="FF0000"/>
                </a:solidFill>
              </a:rPr>
            </a:br>
            <a:r>
              <a:rPr lang="en-US" sz="2600" dirty="0">
                <a:solidFill>
                  <a:srgbClr val="FF0000"/>
                </a:solidFill>
              </a:rPr>
              <a:t>PAJAK PENGHASILAN</a:t>
            </a: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  <a:p>
            <a:pPr algn="ctr"/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592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5B306-72D2-07B5-85C1-F6C118683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43F539D-40F5-C460-7D61-7C01DAD1D57F}"/>
              </a:ext>
            </a:extLst>
          </p:cNvPr>
          <p:cNvSpPr txBox="1"/>
          <p:nvPr/>
        </p:nvSpPr>
        <p:spPr>
          <a:xfrm>
            <a:off x="481781" y="540368"/>
            <a:ext cx="11110451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Contoh</a:t>
            </a:r>
            <a:r>
              <a:rPr lang="en-ID" sz="2400" dirty="0"/>
              <a:t> 3 </a:t>
            </a:r>
            <a:br>
              <a:rPr lang="en-ID" sz="2400" dirty="0"/>
            </a:br>
            <a:r>
              <a:rPr lang="en-ID" sz="2400" dirty="0"/>
              <a:t>Mas Charlie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Konsultan</a:t>
            </a:r>
            <a:r>
              <a:rPr lang="en-ID" sz="2400" dirty="0"/>
              <a:t> Pajak yang </a:t>
            </a:r>
            <a:r>
              <a:rPr lang="en-ID" sz="2400" dirty="0" err="1"/>
              <a:t>memiliki</a:t>
            </a:r>
            <a:r>
              <a:rPr lang="en-ID" sz="2400" dirty="0"/>
              <a:t> :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kantor</a:t>
            </a:r>
            <a:r>
              <a:rPr lang="en-ID" sz="2400" dirty="0"/>
              <a:t> </a:t>
            </a:r>
            <a:r>
              <a:rPr lang="en-ID" sz="2400" dirty="0" err="1"/>
              <a:t>konsultan</a:t>
            </a:r>
            <a:r>
              <a:rPr lang="en-ID" sz="2400" dirty="0"/>
              <a:t> “ TP </a:t>
            </a:r>
            <a:r>
              <a:rPr lang="en-ID" sz="2400" dirty="0" err="1"/>
              <a:t>Konsultan</a:t>
            </a:r>
            <a:r>
              <a:rPr lang="en-ID" sz="2400" dirty="0"/>
              <a:t>” yang </a:t>
            </a:r>
            <a:r>
              <a:rPr lang="en-ID" sz="2400" dirty="0" err="1"/>
              <a:t>beromzet</a:t>
            </a:r>
            <a:r>
              <a:rPr lang="en-ID" sz="2400" dirty="0"/>
              <a:t> 		 Rp. 2.500.000.000,- </a:t>
            </a:r>
            <a:r>
              <a:rPr lang="en-ID" sz="2400" dirty="0" err="1"/>
              <a:t>setahun</a:t>
            </a:r>
            <a:r>
              <a:rPr lang="en-ID" sz="2400" dirty="0"/>
              <a:t>.</a:t>
            </a:r>
            <a:br>
              <a:rPr lang="en-ID" sz="2400" dirty="0"/>
            </a:br>
            <a:r>
              <a:rPr lang="en-ID" sz="2400" dirty="0"/>
              <a:t>- Perseroan </a:t>
            </a:r>
            <a:r>
              <a:rPr lang="en-ID" sz="2400" dirty="0" err="1"/>
              <a:t>Perorangan</a:t>
            </a:r>
            <a:r>
              <a:rPr lang="en-ID" sz="2400" dirty="0"/>
              <a:t> yang </a:t>
            </a:r>
            <a:r>
              <a:rPr lang="en-ID" sz="2400" dirty="0" err="1"/>
              <a:t>memberikan</a:t>
            </a:r>
            <a:r>
              <a:rPr lang="en-ID" sz="2400" dirty="0"/>
              <a:t> </a:t>
            </a:r>
            <a:r>
              <a:rPr lang="en-ID" sz="2400" dirty="0" err="1"/>
              <a:t>jasa</a:t>
            </a:r>
            <a:r>
              <a:rPr lang="en-ID" sz="2400" dirty="0"/>
              <a:t> </a:t>
            </a:r>
            <a:r>
              <a:rPr lang="en-ID" sz="2400" dirty="0" err="1"/>
              <a:t>konsultasi</a:t>
            </a:r>
            <a:r>
              <a:rPr lang="en-ID" sz="2400" dirty="0"/>
              <a:t> </a:t>
            </a:r>
            <a:r>
              <a:rPr lang="en-ID" sz="2400" dirty="0" err="1"/>
              <a:t>pajak</a:t>
            </a:r>
            <a:br>
              <a:rPr lang="en-ID" sz="2400" dirty="0"/>
            </a:br>
            <a:r>
              <a:rPr lang="en-ID" sz="2400" dirty="0"/>
              <a:t>      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						 Rp. 2.900.000.000,- </a:t>
            </a:r>
            <a:r>
              <a:rPr lang="en-ID" sz="2400" dirty="0" err="1"/>
              <a:t>setahun</a:t>
            </a:r>
            <a:br>
              <a:rPr lang="en-ID" sz="2400" dirty="0"/>
            </a:br>
            <a:br>
              <a:rPr lang="en-ID" sz="2400" dirty="0"/>
            </a:br>
            <a:r>
              <a:rPr lang="en-ID" sz="2400" dirty="0"/>
              <a:t>Analisa : 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jasa</a:t>
            </a:r>
            <a:r>
              <a:rPr lang="en-ID" sz="2400" dirty="0"/>
              <a:t> yang </a:t>
            </a:r>
            <a:r>
              <a:rPr lang="en-ID" sz="2400" dirty="0" err="1"/>
              <a:t>diberikan</a:t>
            </a:r>
            <a:r>
              <a:rPr lang="en-ID" sz="2400" dirty="0"/>
              <a:t> </a:t>
            </a:r>
            <a:r>
              <a:rPr lang="en-ID" sz="2400" dirty="0" err="1"/>
              <a:t>perseroan</a:t>
            </a:r>
            <a:r>
              <a:rPr lang="en-ID" sz="2400" dirty="0"/>
              <a:t> </a:t>
            </a:r>
            <a:r>
              <a:rPr lang="en-ID" sz="2400" dirty="0" err="1"/>
              <a:t>perorangan</a:t>
            </a:r>
            <a:r>
              <a:rPr lang="en-ID" sz="2400" dirty="0"/>
              <a:t>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mas Charlie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perseroan</a:t>
            </a:r>
            <a:r>
              <a:rPr lang="en-ID" sz="2400" dirty="0"/>
              <a:t> </a:t>
            </a:r>
            <a:r>
              <a:rPr lang="en-ID" sz="2400" dirty="0" err="1"/>
              <a:t>perorangan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0,5%. </a:t>
            </a:r>
            <a:br>
              <a:rPr lang="en-ID" sz="2400" dirty="0"/>
            </a:br>
            <a:endParaRPr lang="en-ID" sz="2400" dirty="0"/>
          </a:p>
          <a:p>
            <a:endParaRPr lang="en-ID" sz="2400" dirty="0"/>
          </a:p>
          <a:p>
            <a:pPr algn="ctr"/>
            <a:r>
              <a:rPr lang="en-ID" sz="2400" b="1" dirty="0"/>
              <a:t>Kesimpulan</a:t>
            </a:r>
            <a:r>
              <a:rPr lang="en-ID" sz="2400" dirty="0"/>
              <a:t> </a:t>
            </a:r>
            <a:br>
              <a:rPr lang="en-ID" sz="2400" dirty="0"/>
            </a:br>
            <a:r>
              <a:rPr lang="en-ID" sz="2400" dirty="0"/>
              <a:t>Tidak </a:t>
            </a:r>
            <a:r>
              <a:rPr lang="en-ID" sz="2400" dirty="0" err="1"/>
              <a:t>boleh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r>
              <a:rPr lang="en-ID" sz="2400" dirty="0" err="1"/>
              <a:t>karena</a:t>
            </a:r>
            <a:r>
              <a:rPr lang="en-ID" sz="2400" dirty="0"/>
              <a:t> Perseroan </a:t>
            </a:r>
            <a:r>
              <a:rPr lang="en-ID" sz="2400" dirty="0" err="1"/>
              <a:t>Perorangan</a:t>
            </a:r>
            <a:r>
              <a:rPr lang="en-ID" sz="2400" dirty="0"/>
              <a:t> </a:t>
            </a:r>
            <a:r>
              <a:rPr lang="en-ID" sz="2400" dirty="0" err="1"/>
              <a:t>digunakan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menjalankan</a:t>
            </a:r>
            <a:r>
              <a:rPr lang="en-ID" sz="2400" dirty="0"/>
              <a:t> </a:t>
            </a:r>
            <a:r>
              <a:rPr lang="en-ID" sz="2400" dirty="0" err="1"/>
              <a:t>jasa</a:t>
            </a:r>
            <a:r>
              <a:rPr lang="en-ID" sz="2400" dirty="0"/>
              <a:t> yang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pekerjaan</a:t>
            </a:r>
            <a:r>
              <a:rPr lang="en-ID" sz="2400" dirty="0"/>
              <a:t> </a:t>
            </a:r>
            <a:r>
              <a:rPr lang="en-ID" sz="2400" dirty="0" err="1"/>
              <a:t>bebas</a:t>
            </a:r>
            <a:r>
              <a:rPr lang="en-ID" sz="2400" dirty="0"/>
              <a:t> </a:t>
            </a:r>
            <a:r>
              <a:rPr lang="en-ID" sz="2400" dirty="0" err="1"/>
              <a:t>pemiliknya</a:t>
            </a:r>
            <a:r>
              <a:rPr lang="en-ID" sz="2400" dirty="0"/>
              <a:t>.</a:t>
            </a:r>
            <a:endParaRPr lang="en-ID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1204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52AC1-A56A-478E-A868-04A9BA48F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76EBA9-D197-96B5-837E-96F4E247D58B}"/>
              </a:ext>
            </a:extLst>
          </p:cNvPr>
          <p:cNvSpPr txBox="1"/>
          <p:nvPr/>
        </p:nvSpPr>
        <p:spPr>
          <a:xfrm>
            <a:off x="422787" y="195224"/>
            <a:ext cx="11287431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/>
              <a:t>Contoh</a:t>
            </a:r>
            <a:r>
              <a:rPr lang="en-ID" sz="2400" dirty="0"/>
              <a:t> 4  </a:t>
            </a:r>
            <a:br>
              <a:rPr lang="en-ID" sz="2400" dirty="0"/>
            </a:br>
            <a:r>
              <a:rPr lang="en-ID" sz="2400" dirty="0"/>
              <a:t>Pak Dudu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pengusaha</a:t>
            </a:r>
            <a:r>
              <a:rPr lang="en-ID" sz="2400" dirty="0"/>
              <a:t> yang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r>
              <a:rPr lang="en-ID" sz="2400" dirty="0"/>
              <a:t> :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usaha</a:t>
            </a:r>
            <a:r>
              <a:rPr lang="en-ID" sz="2400" dirty="0"/>
              <a:t> Salon </a:t>
            </a:r>
            <a:r>
              <a:rPr lang="en-ID" sz="2400" dirty="0" err="1"/>
              <a:t>Kecantikan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	Rp. 3.000.000.000,- </a:t>
            </a:r>
            <a:br>
              <a:rPr lang="en-ID" sz="2400" dirty="0"/>
            </a:br>
            <a:r>
              <a:rPr lang="en-ID" sz="2400" dirty="0"/>
              <a:t>- Perseroan </a:t>
            </a:r>
            <a:r>
              <a:rPr lang="en-ID" sz="2400" dirty="0" err="1"/>
              <a:t>Perorangan</a:t>
            </a:r>
            <a:r>
              <a:rPr lang="en-ID" sz="2400" dirty="0"/>
              <a:t> DJ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	Rp. 1.500.000.000,- </a:t>
            </a:r>
            <a:br>
              <a:rPr lang="en-ID" sz="2400" dirty="0"/>
            </a:br>
            <a:r>
              <a:rPr lang="en-ID" sz="2400" dirty="0"/>
              <a:t>- Perseroan </a:t>
            </a:r>
            <a:r>
              <a:rPr lang="en-ID" sz="2400" dirty="0" err="1"/>
              <a:t>Perorangan</a:t>
            </a:r>
            <a:r>
              <a:rPr lang="en-ID" sz="2400" dirty="0"/>
              <a:t> DX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omzet</a:t>
            </a:r>
            <a:r>
              <a:rPr lang="en-ID" sz="2400" dirty="0"/>
              <a:t> 	Rp. 1.000.000.000,- </a:t>
            </a:r>
            <a:br>
              <a:rPr lang="en-ID" sz="2400" dirty="0"/>
            </a:br>
            <a:r>
              <a:rPr lang="en-ID" sz="2400" dirty="0"/>
              <a:t> 				</a:t>
            </a:r>
            <a:r>
              <a:rPr lang="en-ID" sz="2400" b="1" dirty="0"/>
              <a:t>Total </a:t>
            </a:r>
            <a:r>
              <a:rPr lang="en-ID" sz="2400" b="1" dirty="0" err="1"/>
              <a:t>omzet</a:t>
            </a:r>
            <a:r>
              <a:rPr lang="en-ID" sz="2400" b="1" dirty="0"/>
              <a:t> 	Rp. 5.500.000.000,-</a:t>
            </a:r>
            <a:br>
              <a:rPr lang="en-ID" sz="2400" dirty="0"/>
            </a:br>
            <a:endParaRPr lang="en-ID" sz="2400" dirty="0"/>
          </a:p>
          <a:p>
            <a:r>
              <a:rPr lang="en-ID" sz="2400" dirty="0"/>
              <a:t>Analisa :</a:t>
            </a:r>
            <a:br>
              <a:rPr lang="en-ID" sz="2400" dirty="0"/>
            </a:br>
            <a:r>
              <a:rPr lang="en-ID" sz="2400" dirty="0"/>
              <a:t>- Total </a:t>
            </a:r>
            <a:r>
              <a:rPr lang="en-ID" sz="2400" dirty="0" err="1"/>
              <a:t>omzet</a:t>
            </a:r>
            <a:r>
              <a:rPr lang="en-ID" sz="2400" dirty="0"/>
              <a:t> orang </a:t>
            </a:r>
            <a:r>
              <a:rPr lang="en-ID" sz="2400" dirty="0" err="1"/>
              <a:t>pribadi</a:t>
            </a:r>
            <a:r>
              <a:rPr lang="en-ID" sz="2400" dirty="0"/>
              <a:t> dan </a:t>
            </a:r>
            <a:r>
              <a:rPr lang="en-ID" sz="2400" dirty="0" err="1"/>
              <a:t>perseroan</a:t>
            </a:r>
            <a:r>
              <a:rPr lang="en-ID" sz="2400" dirty="0"/>
              <a:t> </a:t>
            </a:r>
            <a:r>
              <a:rPr lang="en-ID" sz="2400" dirty="0" err="1"/>
              <a:t>perorangan</a:t>
            </a:r>
            <a:r>
              <a:rPr lang="en-ID" sz="2400" dirty="0"/>
              <a:t> di Rp. 5.500.000.000,-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melebihi</a:t>
            </a:r>
            <a:br>
              <a:rPr lang="en-ID" sz="2400" dirty="0"/>
            </a:br>
            <a:r>
              <a:rPr lang="en-ID" sz="2400" dirty="0"/>
              <a:t>     batas Rp. 4.800.000.000,- </a:t>
            </a:r>
            <a:br>
              <a:rPr lang="en-ID" sz="2400" dirty="0"/>
            </a:br>
            <a:r>
              <a:rPr lang="en-ID" sz="2400" dirty="0"/>
              <a:t>- </a:t>
            </a:r>
            <a:r>
              <a:rPr lang="en-ID" sz="2400" dirty="0" err="1"/>
              <a:t>maka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</a:t>
            </a:r>
            <a:r>
              <a:rPr lang="en-ID" sz="2400" dirty="0" err="1"/>
              <a:t>pajak</a:t>
            </a:r>
            <a:r>
              <a:rPr lang="en-ID" sz="2400" dirty="0"/>
              <a:t> </a:t>
            </a:r>
            <a:r>
              <a:rPr lang="en-ID" sz="2400" dirty="0" err="1"/>
              <a:t>berikutnya</a:t>
            </a:r>
            <a:r>
              <a:rPr lang="en-ID" sz="2400" dirty="0"/>
              <a:t>, </a:t>
            </a:r>
            <a:r>
              <a:rPr lang="en-ID" sz="2400" dirty="0" err="1"/>
              <a:t>seluruh</a:t>
            </a:r>
            <a:r>
              <a:rPr lang="en-ID" sz="2400" dirty="0"/>
              <a:t> </a:t>
            </a:r>
            <a:r>
              <a:rPr lang="en-ID" sz="2400" dirty="0" err="1"/>
              <a:t>perhitungan</a:t>
            </a:r>
            <a:r>
              <a:rPr lang="en-ID" sz="2400" dirty="0"/>
              <a:t> </a:t>
            </a:r>
            <a:r>
              <a:rPr lang="en-ID" sz="2400" dirty="0" err="1"/>
              <a:t>pajak</a:t>
            </a:r>
            <a:r>
              <a:rPr lang="en-ID" sz="2400" dirty="0"/>
              <a:t> </a:t>
            </a:r>
            <a:r>
              <a:rPr lang="en-ID" sz="2400" dirty="0" err="1"/>
              <a:t>panghasilan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setiap</a:t>
            </a:r>
            <a:r>
              <a:rPr lang="en-ID" sz="2400" dirty="0"/>
              <a:t> </a:t>
            </a:r>
            <a:r>
              <a:rPr lang="en-ID" sz="2400" dirty="0" err="1"/>
              <a:t>usaha</a:t>
            </a:r>
            <a:br>
              <a:rPr lang="en-ID" sz="2400" dirty="0"/>
            </a:br>
            <a:r>
              <a:rPr lang="en-ID" sz="2400" dirty="0"/>
              <a:t>     pak Dudu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tarif</a:t>
            </a:r>
            <a:r>
              <a:rPr lang="en-ID" sz="2400" dirty="0"/>
              <a:t> 0,5%. </a:t>
            </a:r>
            <a:br>
              <a:rPr lang="en-ID" sz="2400" dirty="0"/>
            </a:br>
            <a:br>
              <a:rPr lang="en-ID" sz="2400" dirty="0"/>
            </a:br>
            <a:endParaRPr lang="en-ID" sz="2400" dirty="0"/>
          </a:p>
          <a:p>
            <a:pPr algn="ctr"/>
            <a:r>
              <a:rPr lang="en-ID" sz="2400" b="1" dirty="0"/>
              <a:t>Kesimpulan</a:t>
            </a:r>
            <a:r>
              <a:rPr lang="en-ID" sz="2400" dirty="0"/>
              <a:t> </a:t>
            </a:r>
            <a:br>
              <a:rPr lang="en-ID" sz="2400" dirty="0"/>
            </a:br>
            <a:r>
              <a:rPr lang="en-ID" sz="2400" dirty="0"/>
              <a:t>Tidak </a:t>
            </a:r>
            <a:r>
              <a:rPr lang="en-ID" sz="2400" dirty="0" err="1"/>
              <a:t>boleh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r>
              <a:rPr lang="en-ID" sz="2400" dirty="0" err="1"/>
              <a:t>karena</a:t>
            </a:r>
            <a:r>
              <a:rPr lang="en-ID" sz="2400" dirty="0"/>
              <a:t> total </a:t>
            </a:r>
            <a:r>
              <a:rPr lang="en-ID" sz="2400" dirty="0" err="1"/>
              <a:t>omzet</a:t>
            </a:r>
            <a:r>
              <a:rPr lang="en-ID" sz="2400" dirty="0"/>
              <a:t> </a:t>
            </a:r>
            <a:r>
              <a:rPr lang="en-ID" sz="2400" dirty="0" err="1"/>
              <a:t>gabungan</a:t>
            </a:r>
            <a:r>
              <a:rPr lang="en-ID" sz="2400" dirty="0"/>
              <a:t> </a:t>
            </a:r>
            <a:r>
              <a:rPr lang="en-ID" sz="2400" dirty="0" err="1"/>
              <a:t>melebihi</a:t>
            </a:r>
            <a:r>
              <a:rPr lang="en-ID" sz="2400" dirty="0"/>
              <a:t> batas </a:t>
            </a:r>
            <a:br>
              <a:rPr lang="en-ID" sz="2400" dirty="0"/>
            </a:br>
            <a:r>
              <a:rPr lang="en-ID" sz="2400" dirty="0"/>
              <a:t>Rp. 4.800.000.000,- </a:t>
            </a:r>
          </a:p>
        </p:txBody>
      </p:sp>
    </p:spTree>
    <p:extLst>
      <p:ext uri="{BB962C8B-B14F-4D97-AF65-F5344CB8AC3E}">
        <p14:creationId xmlns:p14="http://schemas.microsoft.com/office/powerpoint/2010/main" val="834916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6F501-7DC0-1850-E989-11FAC7A75B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26F8F019-D309-7C11-3FD8-D010859B7A48}"/>
              </a:ext>
            </a:extLst>
          </p:cNvPr>
          <p:cNvSpPr txBox="1">
            <a:spLocks/>
          </p:cNvSpPr>
          <p:nvPr/>
        </p:nvSpPr>
        <p:spPr>
          <a:xfrm>
            <a:off x="235974" y="314632"/>
            <a:ext cx="11759381" cy="58501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dirty="0" err="1">
                <a:latin typeface="+mn-lt"/>
              </a:rPr>
              <a:t>Contoh</a:t>
            </a:r>
            <a:r>
              <a:rPr lang="en-ID" sz="2400" dirty="0">
                <a:latin typeface="+mn-lt"/>
              </a:rPr>
              <a:t> 5  </a:t>
            </a:r>
            <a:br>
              <a:rPr lang="en-ID" sz="2400" dirty="0">
                <a:latin typeface="+mn-lt"/>
              </a:rPr>
            </a:br>
            <a:r>
              <a:rPr lang="en-ID" sz="2400" dirty="0" err="1">
                <a:latin typeface="+mn-lt"/>
              </a:rPr>
              <a:t>Sepasang</a:t>
            </a:r>
            <a:r>
              <a:rPr lang="en-ID" sz="2400" dirty="0">
                <a:latin typeface="+mn-lt"/>
              </a:rPr>
              <a:t> Suami-</a:t>
            </a:r>
            <a:r>
              <a:rPr lang="en-ID" sz="2400" dirty="0" err="1">
                <a:latin typeface="+mn-lt"/>
              </a:rPr>
              <a:t>Istri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memiliki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penghasilan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terpisah</a:t>
            </a:r>
            <a:r>
              <a:rPr lang="en-ID" sz="2400" dirty="0">
                <a:latin typeface="+mn-lt"/>
              </a:rPr>
              <a:t>, </a:t>
            </a:r>
            <a:r>
              <a:rPr lang="en-ID" sz="2400" dirty="0" err="1">
                <a:latin typeface="+mn-lt"/>
              </a:rPr>
              <a:t>sbb</a:t>
            </a:r>
            <a:r>
              <a:rPr lang="en-ID" sz="2400" dirty="0">
                <a:latin typeface="+mn-lt"/>
              </a:rPr>
              <a:t> :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Suami </a:t>
            </a:r>
            <a:r>
              <a:rPr lang="en-ID" sz="2400" dirty="0" err="1">
                <a:latin typeface="+mn-lt"/>
              </a:rPr>
              <a:t>adalah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seorang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notaris</a:t>
            </a:r>
            <a:r>
              <a:rPr lang="en-ID" sz="2400" dirty="0">
                <a:latin typeface="+mn-lt"/>
              </a:rPr>
              <a:t>, </a:t>
            </a:r>
            <a:r>
              <a:rPr lang="en-ID" sz="2400" dirty="0" err="1">
                <a:latin typeface="+mn-lt"/>
              </a:rPr>
              <a:t>mempunyai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omzet</a:t>
            </a:r>
            <a:r>
              <a:rPr lang="en-ID" sz="2400" dirty="0">
                <a:latin typeface="+mn-lt"/>
              </a:rPr>
              <a:t> 		Rp. 3.000.000.000,- 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</a:t>
            </a:r>
            <a:r>
              <a:rPr lang="en-ID" sz="2400" dirty="0" err="1">
                <a:latin typeface="+mn-lt"/>
              </a:rPr>
              <a:t>Istri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memiliki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usaha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butik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dengan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omzet</a:t>
            </a:r>
            <a:r>
              <a:rPr lang="en-ID" sz="2400" dirty="0">
                <a:latin typeface="+mn-lt"/>
              </a:rPr>
              <a:t>			Rp. 2.000.000.000,-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      (</a:t>
            </a:r>
            <a:r>
              <a:rPr lang="en-ID" sz="2400" dirty="0" err="1">
                <a:latin typeface="+mn-lt"/>
              </a:rPr>
              <a:t>memilih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menjalankan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kewajiban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perpajakan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sendiri</a:t>
            </a:r>
            <a:r>
              <a:rPr lang="en-ID" sz="2400" dirty="0">
                <a:latin typeface="+mn-lt"/>
              </a:rPr>
              <a:t>) 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Anak </a:t>
            </a:r>
            <a:r>
              <a:rPr lang="en-ID" sz="2400" dirty="0" err="1">
                <a:latin typeface="+mn-lt"/>
              </a:rPr>
              <a:t>belum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dewasa</a:t>
            </a:r>
            <a:r>
              <a:rPr lang="en-ID" sz="2400" dirty="0">
                <a:latin typeface="+mn-lt"/>
              </a:rPr>
              <a:t>, </a:t>
            </a:r>
            <a:r>
              <a:rPr lang="en-ID" sz="2400" dirty="0" err="1">
                <a:latin typeface="+mn-lt"/>
              </a:rPr>
              <a:t>berpenghasilan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dari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jasa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menyanyi</a:t>
            </a:r>
            <a:r>
              <a:rPr lang="en-ID" sz="2400" dirty="0">
                <a:latin typeface="+mn-lt"/>
              </a:rPr>
              <a:t> 	Rp.    500.000.000,- 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                                                          </a:t>
            </a:r>
            <a:r>
              <a:rPr lang="en-ID" sz="2400" b="1" dirty="0">
                <a:latin typeface="+mn-lt"/>
              </a:rPr>
              <a:t> </a:t>
            </a:r>
            <a:r>
              <a:rPr lang="en-ID" sz="2400" b="1" dirty="0" err="1">
                <a:latin typeface="+mn-lt"/>
              </a:rPr>
              <a:t>Jumlah</a:t>
            </a:r>
            <a:r>
              <a:rPr lang="en-ID" sz="2400" b="1" dirty="0">
                <a:latin typeface="+mn-lt"/>
              </a:rPr>
              <a:t> </a:t>
            </a:r>
            <a:r>
              <a:rPr lang="en-ID" sz="2400" b="1" dirty="0" err="1">
                <a:latin typeface="+mn-lt"/>
              </a:rPr>
              <a:t>Omzet</a:t>
            </a:r>
            <a:r>
              <a:rPr lang="en-ID" sz="2400" b="1" dirty="0">
                <a:latin typeface="+mn-lt"/>
              </a:rPr>
              <a:t>       	Rp. 5.500.000.000,-</a:t>
            </a:r>
            <a:br>
              <a:rPr lang="en-ID" sz="2400" b="1" dirty="0">
                <a:latin typeface="+mn-lt"/>
              </a:rPr>
            </a:br>
            <a:endParaRPr lang="en-ID" sz="2400" b="1" dirty="0">
              <a:latin typeface="+mn-lt"/>
            </a:endParaRPr>
          </a:p>
          <a:p>
            <a:r>
              <a:rPr lang="en-ID" sz="2400" dirty="0">
                <a:latin typeface="+mn-lt"/>
              </a:rPr>
              <a:t>Analisa :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</a:t>
            </a:r>
            <a:r>
              <a:rPr lang="en-ID" sz="2400" dirty="0" err="1">
                <a:latin typeface="+mn-lt"/>
              </a:rPr>
              <a:t>Jumlah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keseluruhan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omzet</a:t>
            </a:r>
            <a:r>
              <a:rPr lang="en-ID" sz="2400" dirty="0">
                <a:latin typeface="+mn-lt"/>
              </a:rPr>
              <a:t> di 	Rp. 5.500.000.000,- 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Karena </a:t>
            </a:r>
            <a:r>
              <a:rPr lang="en-ID" sz="2400" dirty="0" err="1">
                <a:latin typeface="+mn-lt"/>
              </a:rPr>
              <a:t>jumlah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omzet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telah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melebihi</a:t>
            </a:r>
            <a:r>
              <a:rPr lang="en-ID" sz="2400" dirty="0">
                <a:latin typeface="+mn-lt"/>
              </a:rPr>
              <a:t> batas Rp. 4.800.000.000,- </a:t>
            </a:r>
            <a:br>
              <a:rPr lang="en-ID" sz="2400" dirty="0">
                <a:latin typeface="+mn-lt"/>
              </a:rPr>
            </a:br>
            <a:r>
              <a:rPr lang="en-ID" sz="2400" dirty="0">
                <a:latin typeface="+mn-lt"/>
              </a:rPr>
              <a:t>- </a:t>
            </a:r>
            <a:r>
              <a:rPr lang="en-ID" sz="2400" dirty="0" err="1">
                <a:latin typeface="+mn-lt"/>
              </a:rPr>
              <a:t>maka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usaha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butik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istri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tidak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dapat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menggunakan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PPh</a:t>
            </a:r>
            <a:r>
              <a:rPr lang="en-ID" sz="2400" dirty="0">
                <a:latin typeface="+mn-lt"/>
              </a:rPr>
              <a:t> Final 0,5% </a:t>
            </a:r>
            <a:r>
              <a:rPr lang="en-ID" sz="2400" dirty="0" err="1">
                <a:latin typeface="+mn-lt"/>
              </a:rPr>
              <a:t>untuk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tahun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pajak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berikutnya</a:t>
            </a:r>
            <a:r>
              <a:rPr lang="en-ID" sz="2400" dirty="0">
                <a:latin typeface="+mn-lt"/>
              </a:rPr>
              <a:t>.</a:t>
            </a:r>
            <a:br>
              <a:rPr lang="en-ID" sz="2400" dirty="0">
                <a:latin typeface="+mn-lt"/>
              </a:rPr>
            </a:br>
            <a:endParaRPr lang="en-ID" sz="2400" dirty="0">
              <a:latin typeface="+mn-lt"/>
            </a:endParaRPr>
          </a:p>
          <a:p>
            <a:endParaRPr lang="en-ID" sz="2400" dirty="0">
              <a:latin typeface="+mn-lt"/>
            </a:endParaRPr>
          </a:p>
          <a:p>
            <a:pPr algn="ctr"/>
            <a:r>
              <a:rPr lang="en-ID" sz="2400" b="1" dirty="0">
                <a:latin typeface="+mn-lt"/>
              </a:rPr>
              <a:t>Kesimpulan</a:t>
            </a:r>
            <a:r>
              <a:rPr lang="en-ID" sz="2400" dirty="0">
                <a:latin typeface="+mn-lt"/>
              </a:rPr>
              <a:t> </a:t>
            </a:r>
            <a:br>
              <a:rPr lang="en-ID" sz="2400" dirty="0">
                <a:latin typeface="+mn-lt"/>
              </a:rPr>
            </a:br>
            <a:r>
              <a:rPr lang="en-ID" sz="2400" dirty="0" err="1">
                <a:latin typeface="+mn-lt"/>
              </a:rPr>
              <a:t>Dalam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kondisi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tertentu</a:t>
            </a:r>
            <a:r>
              <a:rPr lang="en-ID" sz="2400" dirty="0">
                <a:latin typeface="+mn-lt"/>
              </a:rPr>
              <a:t>, </a:t>
            </a:r>
            <a:r>
              <a:rPr lang="en-ID" sz="2400" dirty="0" err="1">
                <a:latin typeface="+mn-lt"/>
              </a:rPr>
              <a:t>omzet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suami-istri</a:t>
            </a:r>
            <a:r>
              <a:rPr lang="en-ID" sz="2400" dirty="0">
                <a:latin typeface="+mn-lt"/>
              </a:rPr>
              <a:t> dan </a:t>
            </a:r>
            <a:r>
              <a:rPr lang="en-ID" sz="2400" dirty="0" err="1">
                <a:latin typeface="+mn-lt"/>
              </a:rPr>
              <a:t>anak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belum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dewasa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wajib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digabung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untuk</a:t>
            </a:r>
            <a:r>
              <a:rPr lang="en-ID" sz="2400" dirty="0">
                <a:latin typeface="+mn-lt"/>
              </a:rPr>
              <a:t> </a:t>
            </a:r>
            <a:r>
              <a:rPr lang="en-ID" sz="2400" dirty="0" err="1">
                <a:latin typeface="+mn-lt"/>
              </a:rPr>
              <a:t>menentukan</a:t>
            </a:r>
            <a:r>
              <a:rPr lang="en-ID" sz="2400" dirty="0">
                <a:latin typeface="+mn-lt"/>
              </a:rPr>
              <a:t> batas Rp. 4.800.000.000,-</a:t>
            </a:r>
            <a:endParaRPr lang="en-US" sz="2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80914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5E672-D831-B571-5FE2-791F49CA5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F4CBEF1B-CF9C-3E4D-F38B-1F3A2957E697}"/>
              </a:ext>
            </a:extLst>
          </p:cNvPr>
          <p:cNvSpPr txBox="1">
            <a:spLocks/>
          </p:cNvSpPr>
          <p:nvPr/>
        </p:nvSpPr>
        <p:spPr>
          <a:xfrm>
            <a:off x="1445341" y="78662"/>
            <a:ext cx="9497961" cy="4817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D" sz="2800" b="1" dirty="0" err="1"/>
              <a:t>Dampak</a:t>
            </a:r>
            <a:r>
              <a:rPr lang="en-ID" sz="2800" b="1" dirty="0"/>
              <a:t> </a:t>
            </a:r>
            <a:r>
              <a:rPr lang="en-ID" sz="2800" b="1" dirty="0" err="1"/>
              <a:t>Praktis</a:t>
            </a:r>
            <a:r>
              <a:rPr lang="en-ID" sz="2800" b="1" dirty="0"/>
              <a:t> </a:t>
            </a:r>
            <a:r>
              <a:rPr lang="en-ID" sz="2800" b="1" dirty="0" err="1"/>
              <a:t>bagi</a:t>
            </a:r>
            <a:r>
              <a:rPr lang="en-ID" sz="2800" b="1" dirty="0"/>
              <a:t> Wajib Pajak dan </a:t>
            </a:r>
            <a:r>
              <a:rPr lang="en-ID" sz="2800" b="1" dirty="0" err="1"/>
              <a:t>Fiskus</a:t>
            </a:r>
            <a:r>
              <a:rPr lang="en-ID" sz="2800" b="1" dirty="0"/>
              <a:t> 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93C1370-00FC-ABC7-D611-4F8939FFE9C1}"/>
              </a:ext>
            </a:extLst>
          </p:cNvPr>
          <p:cNvSpPr txBox="1"/>
          <p:nvPr/>
        </p:nvSpPr>
        <p:spPr>
          <a:xfrm>
            <a:off x="245806" y="614633"/>
            <a:ext cx="11700388" cy="62478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000" dirty="0">
                <a:latin typeface="+mj-lt"/>
              </a:rPr>
              <a:t>1. Orang </a:t>
            </a:r>
            <a:r>
              <a:rPr lang="en-ID" sz="2000" dirty="0" err="1">
                <a:latin typeface="+mj-lt"/>
              </a:rPr>
              <a:t>pribadi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pelaku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usaha</a:t>
            </a:r>
            <a:r>
              <a:rPr lang="en-ID" sz="2000" dirty="0">
                <a:latin typeface="+mj-lt"/>
              </a:rPr>
              <a:t>                  	Masih 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0,5%, </a:t>
            </a:r>
            <a:r>
              <a:rPr lang="en-ID" sz="2000" dirty="0" err="1">
                <a:latin typeface="+mj-lt"/>
              </a:rPr>
              <a:t>tetapi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harus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memperhatikan</a:t>
            </a:r>
            <a:r>
              <a:rPr lang="en-ID" sz="2000" dirty="0">
                <a:latin typeface="+mj-lt"/>
              </a:rPr>
              <a:t> total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dan </a:t>
            </a:r>
            <a:r>
              <a:rPr lang="en-ID" sz="2000" dirty="0" err="1">
                <a:latin typeface="+mj-lt"/>
              </a:rPr>
              <a:t>hubungan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dengan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perseroan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yang </a:t>
            </a:r>
            <a:r>
              <a:rPr lang="en-ID" sz="2000" dirty="0" err="1">
                <a:latin typeface="+mj-lt"/>
              </a:rPr>
              <a:t>dimiliki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2. </a:t>
            </a:r>
            <a:r>
              <a:rPr lang="en-ID" sz="2000" dirty="0" err="1">
                <a:latin typeface="+mj-lt"/>
              </a:rPr>
              <a:t>Profesi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                                                        	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0,5%, </a:t>
            </a:r>
            <a:r>
              <a:rPr lang="en-ID" sz="2000" dirty="0" err="1">
                <a:latin typeface="+mj-lt"/>
              </a:rPr>
              <a:t>walau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omzetnya</a:t>
            </a:r>
            <a:r>
              <a:rPr lang="en-ID" sz="2000" dirty="0">
                <a:latin typeface="+mj-lt"/>
              </a:rPr>
              <a:t> di </a:t>
            </a:r>
            <a:r>
              <a:rPr lang="en-ID" sz="2000" dirty="0" err="1">
                <a:latin typeface="+mj-lt"/>
              </a:rPr>
              <a:t>bawah</a:t>
            </a:r>
            <a:r>
              <a:rPr lang="en-ID" sz="2000" dirty="0">
                <a:latin typeface="+mj-lt"/>
              </a:rPr>
              <a:t> Rp4,8 </a:t>
            </a:r>
            <a:r>
              <a:rPr lang="en-ID" sz="2000" dirty="0" err="1">
                <a:latin typeface="+mj-lt"/>
              </a:rPr>
              <a:t>miliar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3. Perseroan </a:t>
            </a:r>
            <a:r>
              <a:rPr lang="en-ID" sz="2000" dirty="0" err="1">
                <a:latin typeface="+mj-lt"/>
              </a:rPr>
              <a:t>Perorangan</a:t>
            </a:r>
            <a:r>
              <a:rPr lang="en-ID" sz="2000" dirty="0">
                <a:latin typeface="+mj-lt"/>
              </a:rPr>
              <a:t>                                 	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0,5%, </a:t>
            </a:r>
            <a:r>
              <a:rPr lang="en-ID" sz="2000" dirty="0" err="1">
                <a:latin typeface="+mj-lt"/>
              </a:rPr>
              <a:t>tetapi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boleh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digunakan</a:t>
            </a:r>
            <a:r>
              <a:rPr lang="en-ID" sz="2000" dirty="0">
                <a:latin typeface="+mj-lt"/>
              </a:rPr>
              <a:t> u/ </a:t>
            </a:r>
            <a:r>
              <a:rPr lang="en-ID" sz="2000" dirty="0" err="1">
                <a:latin typeface="+mj-lt"/>
              </a:rPr>
              <a:t>membungkus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pemiliknya</a:t>
            </a:r>
            <a:br>
              <a:rPr lang="en-ID" sz="2000" dirty="0">
                <a:latin typeface="+mj-lt"/>
              </a:rPr>
            </a:b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4. </a:t>
            </a:r>
            <a:r>
              <a:rPr lang="en-ID" sz="2000" dirty="0" err="1">
                <a:latin typeface="+mj-lt"/>
              </a:rPr>
              <a:t>Koperasi</a:t>
            </a:r>
            <a:r>
              <a:rPr lang="en-ID" sz="2000" dirty="0">
                <a:latin typeface="+mj-lt"/>
              </a:rPr>
              <a:t>                                                                   	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 </a:t>
            </a:r>
            <a:r>
              <a:rPr lang="en-ID" sz="2000" dirty="0" err="1">
                <a:latin typeface="+mj-lt"/>
              </a:rPr>
              <a:t>selama</a:t>
            </a:r>
            <a:r>
              <a:rPr lang="en-ID" sz="2000" dirty="0">
                <a:latin typeface="+mj-lt"/>
              </a:rPr>
              <a:t> 4 </a:t>
            </a:r>
            <a:r>
              <a:rPr lang="en-ID" sz="2000" dirty="0" err="1">
                <a:latin typeface="+mj-lt"/>
              </a:rPr>
              <a:t>tahun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pajak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terdaftar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sepanjang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memenuhi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syarat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r>
              <a:rPr lang="en-ID" sz="2000" dirty="0">
                <a:latin typeface="+mj-lt"/>
              </a:rPr>
              <a:t>5. CV, </a:t>
            </a:r>
            <a:r>
              <a:rPr lang="en-ID" sz="2000" dirty="0" err="1">
                <a:latin typeface="+mj-lt"/>
              </a:rPr>
              <a:t>firma</a:t>
            </a:r>
            <a:r>
              <a:rPr lang="en-ID" sz="2000" dirty="0">
                <a:latin typeface="+mj-lt"/>
              </a:rPr>
              <a:t>, PT </a:t>
            </a:r>
            <a:r>
              <a:rPr lang="en-ID" sz="2000" dirty="0" err="1">
                <a:latin typeface="+mj-lt"/>
              </a:rPr>
              <a:t>biasa</a:t>
            </a:r>
            <a:r>
              <a:rPr lang="en-ID" sz="2000" dirty="0">
                <a:latin typeface="+mj-lt"/>
              </a:rPr>
              <a:t>, dan                             	</a:t>
            </a:r>
            <a:r>
              <a:rPr lang="en-ID" sz="2000" dirty="0" err="1">
                <a:latin typeface="+mj-lt"/>
              </a:rPr>
              <a:t>Dalam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ketentuan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peralihan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masih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</a:t>
            </a:r>
            <a:r>
              <a:rPr lang="en-ID" sz="2000" dirty="0" err="1">
                <a:latin typeface="+mj-lt"/>
              </a:rPr>
              <a:t>BUMDes</a:t>
            </a:r>
            <a:r>
              <a:rPr lang="en-ID" sz="2000" dirty="0">
                <a:latin typeface="+mj-lt"/>
              </a:rPr>
              <a:t>/</a:t>
            </a:r>
            <a:r>
              <a:rPr lang="en-ID" sz="2000" dirty="0" err="1">
                <a:latin typeface="+mj-lt"/>
              </a:rPr>
              <a:t>BUMDesma</a:t>
            </a:r>
            <a:r>
              <a:rPr lang="en-ID" sz="2000" dirty="0">
                <a:latin typeface="+mj-lt"/>
              </a:rPr>
              <a:t>                                 	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</a:t>
            </a:r>
            <a:r>
              <a:rPr lang="en-ID" sz="2000" dirty="0" err="1">
                <a:latin typeface="+mj-lt"/>
              </a:rPr>
              <a:t>sampai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jangka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waktunya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berakhir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sesuai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                                                             	</a:t>
            </a:r>
            <a:r>
              <a:rPr lang="en-ID" sz="2000" dirty="0" err="1">
                <a:latin typeface="+mj-lt"/>
              </a:rPr>
              <a:t>ketentuan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sebelumnya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sepanjang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memenuhi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syarat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6. </a:t>
            </a:r>
            <a:r>
              <a:rPr lang="en-ID" sz="2000" dirty="0" err="1">
                <a:latin typeface="+mj-lt"/>
              </a:rPr>
              <a:t>Fiskus</a:t>
            </a:r>
            <a:r>
              <a:rPr lang="en-ID" sz="2000" dirty="0">
                <a:latin typeface="+mj-lt"/>
              </a:rPr>
              <a:t>/</a:t>
            </a:r>
            <a:r>
              <a:rPr lang="en-ID" sz="2000" dirty="0" err="1">
                <a:latin typeface="+mj-lt"/>
              </a:rPr>
              <a:t>pemeriksa</a:t>
            </a:r>
            <a:r>
              <a:rPr lang="en-ID" sz="2000" dirty="0">
                <a:latin typeface="+mj-lt"/>
              </a:rPr>
              <a:t> 			</a:t>
            </a:r>
            <a:r>
              <a:rPr lang="en-ID" sz="2000" dirty="0" err="1">
                <a:latin typeface="+mj-lt"/>
              </a:rPr>
              <a:t>Memiliki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dasar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lebih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jelas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menguji</a:t>
            </a:r>
            <a:r>
              <a:rPr lang="en-ID" sz="2000" dirty="0">
                <a:latin typeface="+mj-lt"/>
              </a:rPr>
              <a:t> batas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,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                                  				</a:t>
            </a:r>
            <a:r>
              <a:rPr lang="en-ID" sz="2000" dirty="0" err="1">
                <a:latin typeface="+mj-lt"/>
              </a:rPr>
              <a:t>penggabungan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pekerjaan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bebas</a:t>
            </a:r>
            <a:r>
              <a:rPr lang="en-ID" sz="2000" dirty="0">
                <a:latin typeface="+mj-lt"/>
              </a:rPr>
              <a:t>, dan </a:t>
            </a:r>
            <a:r>
              <a:rPr lang="en-ID" sz="2000" dirty="0" err="1">
                <a:latin typeface="+mj-lt"/>
              </a:rPr>
              <a:t>koreksi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biaya</a:t>
            </a:r>
            <a:r>
              <a:rPr lang="en-ID" sz="2000" dirty="0">
                <a:latin typeface="+mj-lt"/>
              </a:rPr>
              <a:t> 					</a:t>
            </a:r>
            <a:r>
              <a:rPr lang="en-ID" sz="2000" dirty="0" err="1">
                <a:latin typeface="+mj-lt"/>
              </a:rPr>
              <a:t>suap</a:t>
            </a:r>
            <a:r>
              <a:rPr lang="en-ID" sz="2000" dirty="0">
                <a:latin typeface="+mj-lt"/>
              </a:rPr>
              <a:t>/</a:t>
            </a:r>
            <a:r>
              <a:rPr lang="en-ID" sz="2000" dirty="0" err="1">
                <a:latin typeface="+mj-lt"/>
              </a:rPr>
              <a:t>gratifikasi</a:t>
            </a:r>
            <a:r>
              <a:rPr lang="en-ID" sz="2000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8842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3">
            <a:extLst>
              <a:ext uri="{FF2B5EF4-FFF2-40B4-BE49-F238E27FC236}">
                <a16:creationId xmlns:a16="http://schemas.microsoft.com/office/drawing/2014/main" id="{0A5948F9-E20E-5B09-9857-FFA4868EDD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413" y="137657"/>
            <a:ext cx="10677832" cy="648924"/>
          </a:xfrm>
        </p:spPr>
        <p:txBody>
          <a:bodyPr/>
          <a:lstStyle/>
          <a:p>
            <a:pPr algn="ctr"/>
            <a:r>
              <a:rPr lang="en-US" sz="3500" b="1" dirty="0"/>
              <a:t>KESIMPULAN</a:t>
            </a:r>
            <a:endParaRPr lang="en-ID" sz="35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1C332F-89B2-A75C-E487-2FBB717CBEA0}"/>
              </a:ext>
            </a:extLst>
          </p:cNvPr>
          <p:cNvSpPr txBox="1"/>
          <p:nvPr/>
        </p:nvSpPr>
        <p:spPr>
          <a:xfrm>
            <a:off x="452280" y="1309495"/>
            <a:ext cx="11159616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000" dirty="0">
                <a:latin typeface="+mj-lt"/>
              </a:rPr>
              <a:t>PP </a:t>
            </a:r>
            <a:r>
              <a:rPr lang="en-ID" sz="2000" dirty="0" err="1">
                <a:latin typeface="+mj-lt"/>
              </a:rPr>
              <a:t>Nomor</a:t>
            </a:r>
            <a:r>
              <a:rPr lang="en-ID" sz="2000" dirty="0">
                <a:latin typeface="+mj-lt"/>
              </a:rPr>
              <a:t> 20 </a:t>
            </a:r>
            <a:r>
              <a:rPr lang="en-ID" sz="2000" dirty="0" err="1">
                <a:latin typeface="+mj-lt"/>
              </a:rPr>
              <a:t>Tahun</a:t>
            </a:r>
            <a:r>
              <a:rPr lang="en-ID" sz="2000" dirty="0">
                <a:latin typeface="+mj-lt"/>
              </a:rPr>
              <a:t> 2026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menghapus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0,5%. </a:t>
            </a:r>
            <a:br>
              <a:rPr lang="en-ID" sz="2000" dirty="0">
                <a:latin typeface="+mj-lt"/>
              </a:rPr>
            </a:br>
            <a:r>
              <a:rPr lang="en-ID" sz="2000" dirty="0" err="1">
                <a:latin typeface="+mj-lt"/>
              </a:rPr>
              <a:t>Aturan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ini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justru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menata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ulang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penggunaannya</a:t>
            </a:r>
            <a:r>
              <a:rPr lang="en-ID" sz="2000" dirty="0">
                <a:latin typeface="+mj-lt"/>
              </a:rPr>
              <a:t> agar </a:t>
            </a:r>
            <a:r>
              <a:rPr lang="en-ID" sz="2000" dirty="0" err="1">
                <a:latin typeface="+mj-lt"/>
              </a:rPr>
              <a:t>lebih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tepat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sasaran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lebih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adil</a:t>
            </a:r>
            <a:r>
              <a:rPr lang="en-ID" sz="2000" dirty="0">
                <a:latin typeface="+mj-lt"/>
              </a:rPr>
              <a:t>, dan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disalahgunakan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penghindaran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pajak</a:t>
            </a:r>
            <a:r>
              <a:rPr lang="en-ID" sz="2000" dirty="0">
                <a:latin typeface="+mj-lt"/>
              </a:rPr>
              <a:t>. </a:t>
            </a:r>
          </a:p>
          <a:p>
            <a:pPr algn="ctr"/>
            <a:br>
              <a:rPr lang="en-ID" sz="2000" dirty="0">
                <a:latin typeface="+mj-lt"/>
              </a:rPr>
            </a:br>
            <a:r>
              <a:rPr lang="en-ID" sz="2200" b="1" dirty="0">
                <a:latin typeface="+mj-lt"/>
              </a:rPr>
              <a:t>Ada </a:t>
            </a:r>
            <a:r>
              <a:rPr lang="en-ID" sz="2200" b="1" dirty="0" err="1">
                <a:latin typeface="+mj-lt"/>
              </a:rPr>
              <a:t>tiga</a:t>
            </a:r>
            <a:r>
              <a:rPr lang="en-ID" sz="2200" b="1" dirty="0">
                <a:latin typeface="+mj-lt"/>
              </a:rPr>
              <a:t> </a:t>
            </a:r>
            <a:r>
              <a:rPr lang="en-ID" sz="2200" b="1" dirty="0" err="1">
                <a:latin typeface="+mj-lt"/>
              </a:rPr>
              <a:t>pesan</a:t>
            </a:r>
            <a:r>
              <a:rPr lang="en-ID" sz="2200" b="1" dirty="0">
                <a:latin typeface="+mj-lt"/>
              </a:rPr>
              <a:t> </a:t>
            </a:r>
            <a:r>
              <a:rPr lang="en-ID" sz="2200" b="1" dirty="0" err="1">
                <a:latin typeface="+mj-lt"/>
              </a:rPr>
              <a:t>utama</a:t>
            </a:r>
            <a:r>
              <a:rPr lang="en-ID" sz="2200" b="1" dirty="0">
                <a:latin typeface="+mj-lt"/>
              </a:rPr>
              <a:t> yang </a:t>
            </a:r>
            <a:r>
              <a:rPr lang="en-ID" sz="2200" b="1" dirty="0" err="1">
                <a:latin typeface="+mj-lt"/>
              </a:rPr>
              <a:t>perlu</a:t>
            </a:r>
            <a:r>
              <a:rPr lang="en-ID" sz="2200" b="1" dirty="0">
                <a:latin typeface="+mj-lt"/>
              </a:rPr>
              <a:t> </a:t>
            </a:r>
            <a:r>
              <a:rPr lang="en-ID" sz="2200" b="1" dirty="0" err="1">
                <a:latin typeface="+mj-lt"/>
              </a:rPr>
              <a:t>diingat</a:t>
            </a:r>
            <a:r>
              <a:rPr lang="en-ID" sz="2200" b="1" dirty="0">
                <a:latin typeface="+mj-lt"/>
              </a:rPr>
              <a:t>:</a:t>
            </a:r>
          </a:p>
          <a:p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1. </a:t>
            </a: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 </a:t>
            </a:r>
            <a:r>
              <a:rPr lang="en-ID" sz="2000" dirty="0" err="1">
                <a:latin typeface="+mj-lt"/>
              </a:rPr>
              <a:t>tetap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ada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tetapi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semua</a:t>
            </a:r>
            <a:r>
              <a:rPr lang="en-ID" sz="2000" dirty="0">
                <a:latin typeface="+mj-lt"/>
              </a:rPr>
              <a:t> Wajib Pajak dan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semua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penghasilan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 	</a:t>
            </a:r>
            <a:r>
              <a:rPr lang="en-ID" sz="2000" dirty="0" err="1">
                <a:latin typeface="+mj-lt"/>
              </a:rPr>
              <a:t>bisa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menggunakannya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2. Batas 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Rp4,8 </a:t>
            </a:r>
            <a:r>
              <a:rPr lang="en-ID" sz="2000" dirty="0" err="1">
                <a:latin typeface="+mj-lt"/>
              </a:rPr>
              <a:t>miliar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dihitung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lebih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hati-hati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termasuk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kemungkinan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penggabungan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	</a:t>
            </a:r>
            <a:r>
              <a:rPr lang="en-ID" sz="2000" dirty="0" err="1">
                <a:latin typeface="+mj-lt"/>
              </a:rPr>
              <a:t>omzet</a:t>
            </a:r>
            <a:r>
              <a:rPr lang="en-ID" sz="2000" dirty="0">
                <a:latin typeface="+mj-lt"/>
              </a:rPr>
              <a:t> orang </a:t>
            </a:r>
            <a:r>
              <a:rPr lang="en-ID" sz="2000" dirty="0" err="1">
                <a:latin typeface="+mj-lt"/>
              </a:rPr>
              <a:t>pribadi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suami-istri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anak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belum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dewasa</a:t>
            </a:r>
            <a:r>
              <a:rPr lang="en-ID" sz="2000" dirty="0">
                <a:latin typeface="+mj-lt"/>
              </a:rPr>
              <a:t>, dan Perseroan </a:t>
            </a:r>
            <a:r>
              <a:rPr lang="en-ID" sz="2000" dirty="0" err="1">
                <a:latin typeface="+mj-lt"/>
              </a:rPr>
              <a:t>Perorangan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	</a:t>
            </a:r>
            <a:r>
              <a:rPr lang="en-ID" sz="2000" dirty="0" err="1">
                <a:latin typeface="+mj-lt"/>
              </a:rPr>
              <a:t>tertentu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3. </a:t>
            </a:r>
            <a:r>
              <a:rPr lang="en-ID" sz="2000" dirty="0" err="1">
                <a:latin typeface="+mj-lt"/>
              </a:rPr>
              <a:t>Suap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gratifikasi</a:t>
            </a:r>
            <a:r>
              <a:rPr lang="en-ID" sz="2000" dirty="0">
                <a:latin typeface="+mj-lt"/>
              </a:rPr>
              <a:t>, dan </a:t>
            </a:r>
            <a:r>
              <a:rPr lang="en-ID" sz="2000" dirty="0" err="1">
                <a:latin typeface="+mj-lt"/>
              </a:rPr>
              <a:t>pemberian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sejenis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bukan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biaya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fiskal</a:t>
            </a:r>
            <a:r>
              <a:rPr lang="en-ID" sz="2000" dirty="0">
                <a:latin typeface="+mj-lt"/>
              </a:rPr>
              <a:t> dan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boleh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mengurangi</a:t>
            </a:r>
            <a:br>
              <a:rPr lang="en-ID" sz="2000" dirty="0">
                <a:latin typeface="+mj-lt"/>
              </a:rPr>
            </a:br>
            <a:r>
              <a:rPr lang="en-ID" sz="2000" dirty="0">
                <a:latin typeface="+mj-lt"/>
              </a:rPr>
              <a:t> 	</a:t>
            </a:r>
            <a:r>
              <a:rPr lang="en-ID" sz="2000" dirty="0" err="1">
                <a:latin typeface="+mj-lt"/>
              </a:rPr>
              <a:t>penghasilan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bruto</a:t>
            </a:r>
            <a:r>
              <a:rPr lang="en-ID" sz="2000" dirty="0">
                <a:latin typeface="+mj-lt"/>
              </a:rPr>
              <a:t>. </a:t>
            </a:r>
            <a:br>
              <a:rPr lang="en-ID" sz="2000" dirty="0">
                <a:latin typeface="+mj-lt"/>
              </a:rPr>
            </a:br>
            <a:endParaRPr lang="en-ID" sz="2000" dirty="0">
              <a:latin typeface="+mj-lt"/>
            </a:endParaRPr>
          </a:p>
          <a:p>
            <a:pPr algn="ctr"/>
            <a:r>
              <a:rPr lang="en-ID" sz="2200" b="1" dirty="0" err="1">
                <a:latin typeface="+mj-lt"/>
              </a:rPr>
              <a:t>Kalimat</a:t>
            </a:r>
            <a:r>
              <a:rPr lang="en-ID" sz="2200" b="1" dirty="0">
                <a:latin typeface="+mj-lt"/>
              </a:rPr>
              <a:t> </a:t>
            </a:r>
            <a:r>
              <a:rPr lang="en-ID" sz="2200" b="1" dirty="0" err="1">
                <a:latin typeface="+mj-lt"/>
              </a:rPr>
              <a:t>Kunci</a:t>
            </a:r>
            <a:r>
              <a:rPr lang="en-ID" sz="2200" b="1" dirty="0">
                <a:latin typeface="+mj-lt"/>
              </a:rPr>
              <a:t> </a:t>
            </a:r>
            <a:br>
              <a:rPr lang="en-ID" sz="2000" dirty="0">
                <a:latin typeface="+mj-lt"/>
              </a:rPr>
            </a:br>
            <a:r>
              <a:rPr lang="en-ID" sz="2000" dirty="0" err="1">
                <a:latin typeface="+mj-lt"/>
              </a:rPr>
              <a:t>PPh</a:t>
            </a:r>
            <a:r>
              <a:rPr lang="en-ID" sz="2000" dirty="0">
                <a:latin typeface="+mj-lt"/>
              </a:rPr>
              <a:t> Final 0,5% </a:t>
            </a:r>
            <a:r>
              <a:rPr lang="en-ID" sz="2000" dirty="0" err="1">
                <a:latin typeface="+mj-lt"/>
              </a:rPr>
              <a:t>tetap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diberikan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kemudahan</a:t>
            </a:r>
            <a:r>
              <a:rPr lang="en-ID" sz="2000" dirty="0">
                <a:latin typeface="+mj-lt"/>
              </a:rPr>
              <a:t>, </a:t>
            </a:r>
            <a:r>
              <a:rPr lang="en-ID" sz="2000" dirty="0" err="1">
                <a:latin typeface="+mj-lt"/>
              </a:rPr>
              <a:t>tetapi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tidak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boleh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digunakan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sebagai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celah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untuk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menghindari</a:t>
            </a:r>
            <a:r>
              <a:rPr lang="en-ID" sz="2000" dirty="0">
                <a:latin typeface="+mj-lt"/>
              </a:rPr>
              <a:t> </a:t>
            </a:r>
            <a:r>
              <a:rPr lang="en-ID" sz="2000" dirty="0" err="1">
                <a:latin typeface="+mj-lt"/>
              </a:rPr>
              <a:t>pajak</a:t>
            </a:r>
            <a:r>
              <a:rPr lang="en-ID" sz="2000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483489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5DC0028-4150-0F89-E59C-F563C67F6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399" y="914400"/>
            <a:ext cx="10402530" cy="5319252"/>
          </a:xfrm>
        </p:spPr>
        <p:txBody>
          <a:bodyPr/>
          <a:lstStyle/>
          <a:p>
            <a:pPr algn="ctr"/>
            <a:r>
              <a:rPr lang="en-US" sz="7500" dirty="0" err="1"/>
              <a:t>Terima</a:t>
            </a:r>
            <a:r>
              <a:rPr lang="en-US" sz="7500" dirty="0"/>
              <a:t> </a:t>
            </a:r>
            <a:r>
              <a:rPr lang="en-US" sz="7500" dirty="0" err="1"/>
              <a:t>kasih</a:t>
            </a:r>
            <a:br>
              <a:rPr lang="en-US" sz="7500" dirty="0"/>
            </a:br>
            <a:br>
              <a:rPr lang="en-US" sz="7500" dirty="0"/>
            </a:br>
            <a:r>
              <a:rPr lang="en-ID" sz="1800" dirty="0"/>
              <a:t>"PP 20 </a:t>
            </a:r>
            <a:r>
              <a:rPr lang="en-ID" sz="1800" dirty="0" err="1"/>
              <a:t>Tahun</a:t>
            </a:r>
            <a:r>
              <a:rPr lang="en-ID" sz="1800" dirty="0"/>
              <a:t> 2026 </a:t>
            </a:r>
            <a:r>
              <a:rPr lang="en-ID" sz="1800" dirty="0" err="1"/>
              <a:t>bukan</a:t>
            </a:r>
            <a:r>
              <a:rPr lang="en-ID" sz="1800" dirty="0"/>
              <a:t> </a:t>
            </a:r>
            <a:r>
              <a:rPr lang="en-ID" sz="1800" dirty="0" err="1"/>
              <a:t>menghapus</a:t>
            </a:r>
            <a:r>
              <a:rPr lang="en-ID" sz="1800" dirty="0"/>
              <a:t> </a:t>
            </a:r>
            <a:r>
              <a:rPr lang="en-ID" sz="1800" dirty="0" err="1"/>
              <a:t>fasilitas</a:t>
            </a:r>
            <a:r>
              <a:rPr lang="en-ID" sz="1800" dirty="0"/>
              <a:t> UMKM, </a:t>
            </a:r>
            <a:r>
              <a:rPr lang="en-ID" sz="1800" dirty="0" err="1"/>
              <a:t>melainkan</a:t>
            </a:r>
            <a:r>
              <a:rPr lang="en-ID" sz="1800" dirty="0"/>
              <a:t> </a:t>
            </a:r>
            <a:r>
              <a:rPr lang="en-ID" sz="1800" dirty="0" err="1"/>
              <a:t>memastikan</a:t>
            </a:r>
            <a:r>
              <a:rPr lang="en-ID" sz="1800" dirty="0"/>
              <a:t> </a:t>
            </a:r>
            <a:r>
              <a:rPr lang="en-ID" sz="1800" dirty="0" err="1"/>
              <a:t>fasilitas</a:t>
            </a:r>
            <a:r>
              <a:rPr lang="en-ID" sz="1800" dirty="0"/>
              <a:t> </a:t>
            </a:r>
            <a:r>
              <a:rPr lang="en-ID" sz="1800" dirty="0" err="1"/>
              <a:t>tersebut</a:t>
            </a:r>
            <a:r>
              <a:rPr lang="en-ID" sz="1800" dirty="0"/>
              <a:t> </a:t>
            </a:r>
            <a:r>
              <a:rPr lang="en-ID" sz="1800" dirty="0" err="1"/>
              <a:t>hanya</a:t>
            </a:r>
            <a:r>
              <a:rPr lang="en-ID" sz="1800" dirty="0"/>
              <a:t> </a:t>
            </a:r>
            <a:r>
              <a:rPr lang="en-ID" sz="1800" dirty="0" err="1"/>
              <a:t>digunakan</a:t>
            </a:r>
            <a:r>
              <a:rPr lang="en-ID" sz="1800" dirty="0"/>
              <a:t> oleh </a:t>
            </a:r>
            <a:r>
              <a:rPr lang="en-ID" sz="1800" dirty="0" err="1"/>
              <a:t>wajib</a:t>
            </a:r>
            <a:r>
              <a:rPr lang="en-ID" sz="1800" dirty="0"/>
              <a:t> </a:t>
            </a:r>
            <a:r>
              <a:rPr lang="en-ID" sz="1800" dirty="0" err="1"/>
              <a:t>pajak</a:t>
            </a:r>
            <a:r>
              <a:rPr lang="en-ID" sz="1800" dirty="0"/>
              <a:t> yang </a:t>
            </a:r>
            <a:r>
              <a:rPr lang="en-ID" sz="1800" dirty="0" err="1"/>
              <a:t>memang</a:t>
            </a:r>
            <a:r>
              <a:rPr lang="en-ID" sz="1800" dirty="0"/>
              <a:t> </a:t>
            </a:r>
            <a:r>
              <a:rPr lang="en-ID" sz="1800" dirty="0" err="1"/>
              <a:t>berhak</a:t>
            </a:r>
            <a:r>
              <a:rPr lang="en-ID" sz="1800" dirty="0"/>
              <a:t>.“</a:t>
            </a:r>
            <a:br>
              <a:rPr lang="en-ID" sz="1800" dirty="0"/>
            </a:br>
            <a:br>
              <a:rPr lang="en-ID" sz="1800" dirty="0"/>
            </a:br>
            <a:br>
              <a:rPr lang="en-ID" sz="1800" dirty="0"/>
            </a:br>
            <a:br>
              <a:rPr lang="en-ID" sz="1800" dirty="0"/>
            </a:br>
            <a:br>
              <a:rPr lang="en-US" sz="1800" dirty="0"/>
            </a:br>
            <a:r>
              <a:rPr lang="en-US" sz="1800" dirty="0"/>
              <a:t>                                        </a:t>
            </a:r>
            <a:br>
              <a:rPr lang="en-US" sz="1800" dirty="0"/>
            </a:br>
            <a:r>
              <a:rPr lang="en-US" sz="1800" dirty="0"/>
              <a:t>              pt </a:t>
            </a:r>
            <a:r>
              <a:rPr lang="en-US" sz="1800" dirty="0" err="1"/>
              <a:t>hunu</a:t>
            </a:r>
            <a:r>
              <a:rPr lang="en-US" sz="1800" dirty="0"/>
              <a:t> </a:t>
            </a:r>
            <a:r>
              <a:rPr lang="en-US" sz="1800" dirty="0" err="1"/>
              <a:t>osias</a:t>
            </a:r>
            <a:r>
              <a:rPr lang="en-US" sz="1800" dirty="0"/>
              <a:t> </a:t>
            </a:r>
            <a:r>
              <a:rPr lang="en-US" sz="1800" dirty="0" err="1"/>
              <a:t>padmada</a:t>
            </a:r>
            <a:r>
              <a:rPr lang="en-US" sz="1800" dirty="0"/>
              <a:t> </a:t>
            </a:r>
            <a:r>
              <a:rPr lang="en-US" sz="1800" dirty="0" err="1"/>
              <a:t>eara</a:t>
            </a:r>
            <a:endParaRPr lang="en-US" sz="1800" dirty="0"/>
          </a:p>
        </p:txBody>
      </p:sp>
      <p:pic>
        <p:nvPicPr>
          <p:cNvPr id="2" name="Picture 1" descr="logo pt hunu osias padmada eara dari hunu-kja.com">
            <a:extLst>
              <a:ext uri="{FF2B5EF4-FFF2-40B4-BE49-F238E27FC236}">
                <a16:creationId xmlns:a16="http://schemas.microsoft.com/office/drawing/2014/main" id="{84CC901B-4F7E-86A9-7C5B-0E259B1398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3065" y="5314340"/>
            <a:ext cx="354576" cy="339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2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63287-B0E5-8BAB-8E00-19CFA95CF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DBE8404-1F31-7CE7-50E7-33DF6E6040A5}"/>
              </a:ext>
            </a:extLst>
          </p:cNvPr>
          <p:cNvSpPr txBox="1"/>
          <p:nvPr/>
        </p:nvSpPr>
        <p:spPr>
          <a:xfrm>
            <a:off x="1042219" y="240491"/>
            <a:ext cx="1015672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000" b="1" dirty="0">
                <a:latin typeface="+mj-lt"/>
              </a:rPr>
              <a:t>PERJALANAN KEBIJAKAN </a:t>
            </a:r>
            <a:r>
              <a:rPr lang="en-ID" sz="3000" b="1" dirty="0" err="1">
                <a:latin typeface="+mj-lt"/>
              </a:rPr>
              <a:t>PPh</a:t>
            </a:r>
            <a:r>
              <a:rPr lang="en-ID" sz="3000" b="1" dirty="0">
                <a:latin typeface="+mj-lt"/>
              </a:rPr>
              <a:t> FINAL UMKM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24A477-DDCB-693E-9188-C9D6507C94A6}"/>
              </a:ext>
            </a:extLst>
          </p:cNvPr>
          <p:cNvSpPr txBox="1"/>
          <p:nvPr/>
        </p:nvSpPr>
        <p:spPr>
          <a:xfrm>
            <a:off x="226143" y="1346622"/>
            <a:ext cx="11670890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       </a:t>
            </a:r>
            <a:r>
              <a:rPr lang="en-US" sz="2000" b="1" dirty="0">
                <a:latin typeface="+mj-lt"/>
              </a:rPr>
              <a:t>ATURAN                                                            TARIF                                                                      KETERANGAN</a:t>
            </a:r>
            <a:br>
              <a:rPr lang="en-US" sz="2000" dirty="0">
                <a:latin typeface="+mj-lt"/>
              </a:rPr>
            </a:b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1. PP 46 </a:t>
            </a:r>
            <a:r>
              <a:rPr lang="en-US" sz="2000" dirty="0" err="1">
                <a:latin typeface="+mj-lt"/>
              </a:rPr>
              <a:t>th</a:t>
            </a:r>
            <a:r>
              <a:rPr lang="en-US" sz="2000" dirty="0">
                <a:latin typeface="+mj-lt"/>
              </a:rPr>
              <a:t> 2013    			1%				Awal </a:t>
            </a:r>
            <a:r>
              <a:rPr lang="en-US" sz="2000" dirty="0" err="1">
                <a:latin typeface="+mj-lt"/>
              </a:rPr>
              <a:t>Fasilitas</a:t>
            </a:r>
            <a:r>
              <a:rPr lang="en-US" sz="2000" dirty="0">
                <a:latin typeface="+mj-lt"/>
              </a:rPr>
              <a:t> UMKM</a:t>
            </a:r>
            <a:br>
              <a:rPr lang="en-US" sz="2000" dirty="0">
                <a:latin typeface="+mj-lt"/>
              </a:rPr>
            </a:b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2. PP 23 </a:t>
            </a:r>
            <a:r>
              <a:rPr lang="en-US" sz="2000" dirty="0" err="1">
                <a:latin typeface="+mj-lt"/>
              </a:rPr>
              <a:t>th</a:t>
            </a:r>
            <a:r>
              <a:rPr lang="en-US" sz="2000" dirty="0">
                <a:latin typeface="+mj-lt"/>
              </a:rPr>
              <a:t> 2018			                 0,5%				</a:t>
            </a:r>
            <a:r>
              <a:rPr lang="en-US" sz="2000" dirty="0" err="1">
                <a:latin typeface="+mj-lt"/>
              </a:rPr>
              <a:t>Penurunan</a:t>
            </a:r>
            <a:r>
              <a:rPr lang="en-US" sz="2000" dirty="0">
                <a:latin typeface="+mj-lt"/>
              </a:rPr>
              <a:t> Tarif </a:t>
            </a:r>
            <a:r>
              <a:rPr lang="en-US" sz="2000" dirty="0" err="1">
                <a:latin typeface="+mj-lt"/>
              </a:rPr>
              <a:t>PPh</a:t>
            </a:r>
            <a:r>
              <a:rPr lang="en-US" sz="2000" dirty="0">
                <a:latin typeface="+mj-lt"/>
              </a:rPr>
              <a:t> Final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                                                              </a:t>
            </a:r>
            <a:r>
              <a:rPr lang="en-US" sz="2000" dirty="0" err="1">
                <a:latin typeface="+mj-lt"/>
              </a:rPr>
              <a:t>dengan</a:t>
            </a:r>
            <a:r>
              <a:rPr lang="en-US" sz="2000" dirty="0">
                <a:latin typeface="+mj-lt"/>
              </a:rPr>
              <a:t> batas </a:t>
            </a:r>
            <a:r>
              <a:rPr lang="en-US" sz="2000" dirty="0" err="1">
                <a:latin typeface="+mj-lt"/>
              </a:rPr>
              <a:t>waktu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pemanfaatan</a:t>
            </a:r>
            <a:br>
              <a:rPr lang="en-US" sz="2000" dirty="0">
                <a:latin typeface="+mj-lt"/>
              </a:rPr>
            </a:b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3. PP 55 </a:t>
            </a:r>
            <a:r>
              <a:rPr lang="en-US" sz="2000" dirty="0" err="1">
                <a:latin typeface="+mj-lt"/>
              </a:rPr>
              <a:t>th</a:t>
            </a:r>
            <a:r>
              <a:rPr lang="en-US" sz="2000" dirty="0">
                <a:latin typeface="+mj-lt"/>
              </a:rPr>
              <a:t> 2022		                 0,5%				Tambahan </a:t>
            </a:r>
            <a:r>
              <a:rPr lang="en-US" sz="2000" dirty="0" err="1">
                <a:latin typeface="+mj-lt"/>
              </a:rPr>
              <a:t>fasilitas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omzet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 		                           </a:t>
            </a:r>
            <a:r>
              <a:rPr lang="en-US" sz="2000" dirty="0" err="1">
                <a:latin typeface="+mj-lt"/>
              </a:rPr>
              <a:t>bagian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omzet</a:t>
            </a:r>
            <a:r>
              <a:rPr lang="en-US" sz="2000" dirty="0">
                <a:latin typeface="+mj-lt"/>
              </a:rPr>
              <a:t> OP </a:t>
            </a:r>
            <a:r>
              <a:rPr lang="en-US" sz="2000" dirty="0" err="1">
                <a:latin typeface="+mj-lt"/>
              </a:rPr>
              <a:t>sd</a:t>
            </a:r>
            <a:r>
              <a:rPr lang="en-US" sz="2000" dirty="0">
                <a:latin typeface="+mj-lt"/>
              </a:rPr>
              <a:t> Rp. 500 </a:t>
            </a:r>
            <a:r>
              <a:rPr lang="en-US" sz="2000" dirty="0" err="1">
                <a:latin typeface="+mj-lt"/>
              </a:rPr>
              <a:t>Jt</a:t>
            </a:r>
            <a:r>
              <a:rPr lang="en-US" sz="2000" dirty="0">
                <a:latin typeface="+mj-lt"/>
              </a:rPr>
              <a:t>		sd. Rp. 500Jt </a:t>
            </a: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OP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				 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dikenai</a:t>
            </a:r>
            <a:r>
              <a:rPr lang="en-US" sz="2000" dirty="0">
                <a:latin typeface="+mj-lt"/>
              </a:rPr>
              <a:t> Pajak</a:t>
            </a:r>
            <a:br>
              <a:rPr lang="en-US" sz="2000" dirty="0">
                <a:latin typeface="+mj-lt"/>
              </a:rPr>
            </a:br>
            <a:endParaRPr lang="en-US" sz="2000" dirty="0">
              <a:latin typeface="+mj-lt"/>
            </a:endParaRPr>
          </a:p>
          <a:p>
            <a:r>
              <a:rPr lang="en-US" sz="2000" dirty="0">
                <a:latin typeface="+mj-lt"/>
              </a:rPr>
              <a:t>4. PP 20 </a:t>
            </a:r>
            <a:r>
              <a:rPr lang="en-US" sz="2000" dirty="0" err="1">
                <a:latin typeface="+mj-lt"/>
              </a:rPr>
              <a:t>th</a:t>
            </a:r>
            <a:r>
              <a:rPr lang="en-US" sz="2000" dirty="0">
                <a:latin typeface="+mj-lt"/>
              </a:rPr>
              <a:t> 2026		                  0,5%				</a:t>
            </a:r>
            <a:r>
              <a:rPr lang="en-US" sz="2000" dirty="0" err="1">
                <a:latin typeface="+mj-lt"/>
              </a:rPr>
              <a:t>Penataan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Ulang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Fasilitas</a:t>
            </a:r>
            <a:br>
              <a:rPr lang="en-US" sz="2000" dirty="0">
                <a:latin typeface="+mj-lt"/>
              </a:rPr>
            </a:br>
            <a:r>
              <a:rPr lang="en-US" sz="2000" dirty="0">
                <a:latin typeface="+mj-lt"/>
              </a:rPr>
              <a:t>			</a:t>
            </a:r>
            <a:r>
              <a:rPr lang="en-US" sz="2000" dirty="0" err="1">
                <a:latin typeface="+mj-lt"/>
              </a:rPr>
              <a:t>diberlakukan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penggabungan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Omzet</a:t>
            </a:r>
            <a:r>
              <a:rPr lang="en-US" sz="2000" dirty="0">
                <a:latin typeface="+mj-lt"/>
              </a:rPr>
              <a:t>		UMKM</a:t>
            </a:r>
            <a:endParaRPr lang="en-ID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4981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79" y="688254"/>
            <a:ext cx="6440128" cy="894737"/>
          </a:xfrm>
        </p:spPr>
        <p:txBody>
          <a:bodyPr/>
          <a:lstStyle/>
          <a:p>
            <a:pPr algn="ctr"/>
            <a:r>
              <a:rPr lang="en-US" sz="3000" b="1" dirty="0">
                <a:solidFill>
                  <a:srgbClr val="FF0000"/>
                </a:solidFill>
              </a:rPr>
              <a:t>APA YANG BERUBAH  ??</a:t>
            </a:r>
            <a:br>
              <a:rPr lang="en-US" sz="3000" dirty="0">
                <a:solidFill>
                  <a:srgbClr val="FF0000"/>
                </a:solidFill>
              </a:rPr>
            </a:br>
            <a:r>
              <a:rPr lang="en-US" sz="3000" dirty="0">
                <a:solidFill>
                  <a:schemeClr val="tx1"/>
                </a:solidFill>
              </a:rPr>
              <a:t>                                  </a:t>
            </a:r>
            <a:r>
              <a:rPr lang="en-US" sz="1800" dirty="0">
                <a:solidFill>
                  <a:schemeClr val="tx1"/>
                </a:solidFill>
              </a:rPr>
              <a:t>Dari PP 55</a:t>
            </a:r>
            <a:r>
              <a:rPr lang="en-US" sz="1800" baseline="30000" dirty="0">
                <a:solidFill>
                  <a:schemeClr val="tx1"/>
                </a:solidFill>
              </a:rPr>
              <a:t> 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th</a:t>
            </a:r>
            <a:r>
              <a:rPr lang="en-US" sz="1800" dirty="0">
                <a:solidFill>
                  <a:schemeClr val="tx1"/>
                </a:solidFill>
              </a:rPr>
              <a:t> 2022 </a:t>
            </a:r>
            <a:r>
              <a:rPr lang="en-US" sz="1800" dirty="0" err="1">
                <a:solidFill>
                  <a:schemeClr val="tx1"/>
                </a:solidFill>
              </a:rPr>
              <a:t>ke</a:t>
            </a:r>
            <a:r>
              <a:rPr lang="en-US" sz="1800" dirty="0">
                <a:solidFill>
                  <a:schemeClr val="tx1"/>
                </a:solidFill>
              </a:rPr>
              <a:t> PP 20 </a:t>
            </a:r>
            <a:r>
              <a:rPr lang="en-US" sz="1800" dirty="0" err="1">
                <a:solidFill>
                  <a:schemeClr val="tx1"/>
                </a:solidFill>
              </a:rPr>
              <a:t>th</a:t>
            </a:r>
            <a:r>
              <a:rPr lang="en-US" sz="1800" dirty="0">
                <a:solidFill>
                  <a:schemeClr val="tx1"/>
                </a:solidFill>
              </a:rPr>
              <a:t> 2026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632C314-8A46-54C3-2490-65A504102D4A}"/>
              </a:ext>
            </a:extLst>
          </p:cNvPr>
          <p:cNvSpPr txBox="1">
            <a:spLocks/>
          </p:cNvSpPr>
          <p:nvPr/>
        </p:nvSpPr>
        <p:spPr>
          <a:xfrm>
            <a:off x="137652" y="2123767"/>
            <a:ext cx="3982065" cy="419837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solidFill>
                  <a:schemeClr val="tx1"/>
                </a:solidFill>
              </a:rPr>
              <a:t>1.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chemeClr val="tx1"/>
                </a:solidFill>
              </a:rPr>
              <a:t>menambah</a:t>
            </a:r>
            <a:r>
              <a:rPr lang="es-ES" sz="2000" dirty="0">
                <a:solidFill>
                  <a:schemeClr val="tx1"/>
                </a:solidFill>
              </a:rPr>
              <a:t> 1 </a:t>
            </a:r>
            <a:r>
              <a:rPr lang="es-ES" sz="2000" dirty="0" err="1">
                <a:solidFill>
                  <a:schemeClr val="tx1"/>
                </a:solidFill>
              </a:rPr>
              <a:t>bagian</a:t>
            </a:r>
            <a:r>
              <a:rPr lang="es-ES" sz="2000" dirty="0">
                <a:solidFill>
                  <a:schemeClr val="tx1"/>
                </a:solidFill>
              </a:rPr>
              <a:t> di Bab IV,  </a:t>
            </a:r>
            <a:r>
              <a:rPr lang="es-ES" sz="2000" dirty="0" err="1">
                <a:solidFill>
                  <a:schemeClr val="tx1"/>
                </a:solidFill>
              </a:rPr>
              <a:t>Bagian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Keempat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dengan</a:t>
            </a:r>
            <a:r>
              <a:rPr lang="es-ES" sz="2000" dirty="0">
                <a:solidFill>
                  <a:schemeClr val="tx1"/>
                </a:solidFill>
              </a:rPr>
              <a:t> 1 </a:t>
            </a:r>
            <a:r>
              <a:rPr lang="es-ES" sz="2000" dirty="0" err="1">
                <a:solidFill>
                  <a:schemeClr val="tx1"/>
                </a:solidFill>
              </a:rPr>
              <a:t>pasal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tambahan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yaitu</a:t>
            </a:r>
            <a:r>
              <a:rPr lang="es-ES" sz="2000" dirty="0">
                <a:solidFill>
                  <a:schemeClr val="tx1"/>
                </a:solidFill>
              </a:rPr>
              <a:t> Pasal 20 A</a:t>
            </a:r>
            <a:br>
              <a:rPr lang="es-ES" sz="2000" dirty="0">
                <a:solidFill>
                  <a:schemeClr val="tx1"/>
                </a:solidFill>
              </a:rPr>
            </a:b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rgbClr val="FF0000"/>
                </a:solidFill>
              </a:rPr>
              <a:t>tentang</a:t>
            </a:r>
            <a:r>
              <a:rPr lang="es-ES" sz="2000" dirty="0">
                <a:solidFill>
                  <a:srgbClr val="FF0000"/>
                </a:solidFill>
              </a:rPr>
              <a:t> :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chemeClr val="tx1"/>
                </a:solidFill>
              </a:rPr>
              <a:t>Pengeluaran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berupa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pemberian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Suap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Gratifikasi</a:t>
            </a:r>
            <a:r>
              <a:rPr lang="es-ES" sz="2000" dirty="0">
                <a:solidFill>
                  <a:schemeClr val="tx1"/>
                </a:solidFill>
              </a:rPr>
              <a:t> dan/ </a:t>
            </a:r>
            <a:r>
              <a:rPr lang="es-ES" sz="2000" dirty="0" err="1">
                <a:solidFill>
                  <a:schemeClr val="tx1"/>
                </a:solidFill>
              </a:rPr>
              <a:t>atau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pemberian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lain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dengan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nama</a:t>
            </a:r>
            <a:r>
              <a:rPr lang="es-ES" sz="2000" dirty="0">
                <a:solidFill>
                  <a:schemeClr val="tx1"/>
                </a:solidFill>
              </a:rPr>
              <a:t> dan </a:t>
            </a:r>
            <a:r>
              <a:rPr lang="es-ES" sz="2000" dirty="0" err="1">
                <a:solidFill>
                  <a:schemeClr val="tx1"/>
                </a:solidFill>
              </a:rPr>
              <a:t>dalam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bentuk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apapun</a:t>
            </a:r>
            <a:r>
              <a:rPr lang="es-ES" sz="2000" dirty="0">
                <a:solidFill>
                  <a:schemeClr val="tx1"/>
                </a:solidFill>
              </a:rPr>
              <a:t>, </a:t>
            </a:r>
            <a:r>
              <a:rPr lang="es-ES" sz="2000" dirty="0" err="1">
                <a:solidFill>
                  <a:schemeClr val="tx1"/>
                </a:solidFill>
              </a:rPr>
              <a:t>bukan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merupakan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biaya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untuk</a:t>
            </a:r>
            <a:r>
              <a:rPr lang="es-ES" sz="2000" dirty="0">
                <a:solidFill>
                  <a:schemeClr val="tx1"/>
                </a:solidFill>
              </a:rPr>
              <a:t>  3M yang </a:t>
            </a:r>
            <a:r>
              <a:rPr lang="es-ES" sz="2000" dirty="0" err="1">
                <a:solidFill>
                  <a:schemeClr val="tx1"/>
                </a:solidFill>
              </a:rPr>
              <a:t>dapat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menjadi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pengurang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penghasilan</a:t>
            </a:r>
            <a:r>
              <a:rPr lang="es-ES" sz="2000" dirty="0">
                <a:solidFill>
                  <a:schemeClr val="tx1"/>
                </a:solidFill>
              </a:rPr>
              <a:t> bruto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C4CD64B-5A8B-46CD-5626-3C0E34A02640}"/>
              </a:ext>
            </a:extLst>
          </p:cNvPr>
          <p:cNvSpPr txBox="1">
            <a:spLocks/>
          </p:cNvSpPr>
          <p:nvPr/>
        </p:nvSpPr>
        <p:spPr>
          <a:xfrm>
            <a:off x="7521678" y="176980"/>
            <a:ext cx="4532670" cy="660727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>
                <a:solidFill>
                  <a:schemeClr val="tx1"/>
                </a:solidFill>
              </a:rPr>
              <a:t>3.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mengubah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1,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2 dan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4 Pasal 57, </a:t>
            </a:r>
            <a:r>
              <a:rPr lang="en-US" sz="2000" dirty="0" err="1">
                <a:solidFill>
                  <a:schemeClr val="tx1"/>
                </a:solidFill>
              </a:rPr>
              <a:t>sbb</a:t>
            </a:r>
            <a:r>
              <a:rPr lang="en-US" sz="2000" dirty="0">
                <a:solidFill>
                  <a:schemeClr val="tx1"/>
                </a:solidFill>
              </a:rPr>
              <a:t> :</a:t>
            </a:r>
          </a:p>
          <a:p>
            <a:pPr algn="r"/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*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1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di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1b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hanya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menyebutkan</a:t>
            </a:r>
            <a:r>
              <a:rPr lang="en-US" sz="2000" dirty="0">
                <a:solidFill>
                  <a:schemeClr val="tx1"/>
                </a:solidFill>
              </a:rPr>
              <a:t> Perseroan </a:t>
            </a:r>
            <a:r>
              <a:rPr lang="en-US" sz="2000" dirty="0" err="1">
                <a:solidFill>
                  <a:schemeClr val="tx1"/>
                </a:solidFill>
              </a:rPr>
              <a:t>Perorangan</a:t>
            </a:r>
            <a:r>
              <a:rPr lang="en-US" sz="2000" dirty="0">
                <a:solidFill>
                  <a:schemeClr val="tx1"/>
                </a:solidFill>
              </a:rPr>
              <a:t> dan </a:t>
            </a:r>
            <a:r>
              <a:rPr lang="en-US" sz="2000" dirty="0" err="1">
                <a:solidFill>
                  <a:schemeClr val="tx1"/>
                </a:solidFill>
              </a:rPr>
              <a:t>Koperasi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saja</a:t>
            </a:r>
            <a:endParaRPr lang="en-US" sz="2000" dirty="0">
              <a:solidFill>
                <a:schemeClr val="tx1"/>
              </a:solidFill>
            </a:endParaRPr>
          </a:p>
          <a:p>
            <a:pPr algn="r"/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*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2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di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2b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Bentuk</a:t>
            </a:r>
            <a:r>
              <a:rPr lang="en-US" sz="2000" dirty="0">
                <a:solidFill>
                  <a:schemeClr val="tx1"/>
                </a:solidFill>
              </a:rPr>
              <a:t> badan </a:t>
            </a:r>
            <a:r>
              <a:rPr lang="en-US" sz="2000" dirty="0" err="1">
                <a:solidFill>
                  <a:schemeClr val="tx1"/>
                </a:solidFill>
              </a:rPr>
              <a:t>usaha</a:t>
            </a:r>
            <a:r>
              <a:rPr lang="en-US" sz="2000" dirty="0">
                <a:solidFill>
                  <a:schemeClr val="tx1"/>
                </a:solidFill>
              </a:rPr>
              <a:t> CV dan </a:t>
            </a:r>
            <a:r>
              <a:rPr lang="en-US" sz="2000" dirty="0" err="1">
                <a:solidFill>
                  <a:schemeClr val="tx1"/>
                </a:solidFill>
              </a:rPr>
              <a:t>Firma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diubah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menjadi</a:t>
            </a:r>
            <a:r>
              <a:rPr lang="en-US" sz="2000" dirty="0">
                <a:solidFill>
                  <a:schemeClr val="tx1"/>
                </a:solidFill>
              </a:rPr>
              <a:t> Perseroan </a:t>
            </a:r>
            <a:r>
              <a:rPr lang="en-US" sz="2000" dirty="0" err="1">
                <a:solidFill>
                  <a:schemeClr val="tx1"/>
                </a:solidFill>
              </a:rPr>
              <a:t>Perorangan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r"/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</a:t>
            </a:r>
            <a:r>
              <a:rPr lang="en-US" sz="2000" dirty="0" err="1">
                <a:solidFill>
                  <a:schemeClr val="tx1"/>
                </a:solidFill>
              </a:rPr>
              <a:t>menambah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2 e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aturan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tentang</a:t>
            </a:r>
            <a:r>
              <a:rPr lang="en-US" sz="2000" dirty="0">
                <a:solidFill>
                  <a:schemeClr val="tx1"/>
                </a:solidFill>
              </a:rPr>
              <a:t> batas </a:t>
            </a:r>
            <a:r>
              <a:rPr lang="en-US" sz="2000" dirty="0" err="1">
                <a:solidFill>
                  <a:schemeClr val="tx1"/>
                </a:solidFill>
              </a:rPr>
              <a:t>jumlah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Peredaran</a:t>
            </a:r>
            <a:r>
              <a:rPr lang="en-US" sz="2000" dirty="0">
                <a:solidFill>
                  <a:schemeClr val="tx1"/>
                </a:solidFill>
              </a:rPr>
              <a:t> Bruto Rp. 4.800.000.000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</a:t>
            </a:r>
            <a:r>
              <a:rPr lang="en-US" sz="2000" dirty="0" err="1">
                <a:solidFill>
                  <a:schemeClr val="tx1"/>
                </a:solidFill>
              </a:rPr>
              <a:t>menambah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ayat</a:t>
            </a:r>
            <a:r>
              <a:rPr lang="en-US" sz="2000" dirty="0">
                <a:solidFill>
                  <a:schemeClr val="tx1"/>
                </a:solidFill>
              </a:rPr>
              <a:t> 2 f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aturan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tentang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jangka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waktu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Koperasi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dapat</a:t>
            </a:r>
            <a:r>
              <a:rPr lang="en-US" sz="2000" dirty="0">
                <a:solidFill>
                  <a:schemeClr val="tx1"/>
                </a:solidFill>
              </a:rPr>
              <a:t>  </a:t>
            </a:r>
            <a:r>
              <a:rPr lang="en-US" sz="2000" dirty="0" err="1">
                <a:solidFill>
                  <a:schemeClr val="tx1"/>
                </a:solidFill>
              </a:rPr>
              <a:t>menggunakan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perhitungan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PPh</a:t>
            </a:r>
            <a:r>
              <a:rPr lang="en-US" sz="2000" dirty="0">
                <a:solidFill>
                  <a:schemeClr val="tx1"/>
                </a:solidFill>
              </a:rPr>
              <a:t> Final 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FAFE67F2-812C-F6B2-D33F-88FC7C7411C6}"/>
              </a:ext>
            </a:extLst>
          </p:cNvPr>
          <p:cNvSpPr txBox="1">
            <a:spLocks/>
          </p:cNvSpPr>
          <p:nvPr/>
        </p:nvSpPr>
        <p:spPr>
          <a:xfrm>
            <a:off x="4326193" y="2113936"/>
            <a:ext cx="3078905" cy="383458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dirty="0">
                <a:solidFill>
                  <a:schemeClr val="tx1"/>
                </a:solidFill>
              </a:rPr>
              <a:t>2.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chemeClr val="tx1"/>
                </a:solidFill>
              </a:rPr>
              <a:t>mengubah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ayat</a:t>
            </a:r>
            <a:r>
              <a:rPr lang="es-ES" sz="2000" dirty="0">
                <a:solidFill>
                  <a:schemeClr val="tx1"/>
                </a:solidFill>
              </a:rPr>
              <a:t> 1 dan </a:t>
            </a:r>
            <a:r>
              <a:rPr lang="es-ES" sz="2000" dirty="0" err="1">
                <a:solidFill>
                  <a:schemeClr val="tx1"/>
                </a:solidFill>
              </a:rPr>
              <a:t>ayat</a:t>
            </a:r>
            <a:r>
              <a:rPr lang="es-ES" sz="2000" dirty="0">
                <a:solidFill>
                  <a:schemeClr val="tx1"/>
                </a:solidFill>
              </a:rPr>
              <a:t> 4 Pasal  56, </a:t>
            </a:r>
            <a:r>
              <a:rPr lang="es-ES" sz="2000" dirty="0" err="1">
                <a:solidFill>
                  <a:schemeClr val="tx1"/>
                </a:solidFill>
              </a:rPr>
              <a:t>sbb</a:t>
            </a:r>
            <a:r>
              <a:rPr lang="es-ES" sz="2000" dirty="0">
                <a:solidFill>
                  <a:schemeClr val="tx1"/>
                </a:solidFill>
              </a:rPr>
              <a:t> :</a:t>
            </a:r>
          </a:p>
          <a:p>
            <a:pPr algn="ctr"/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>
                <a:solidFill>
                  <a:schemeClr val="tx1"/>
                </a:solidFill>
              </a:rPr>
              <a:t>- </a:t>
            </a:r>
            <a:r>
              <a:rPr lang="es-ES" sz="2000" dirty="0" err="1">
                <a:solidFill>
                  <a:schemeClr val="tx1"/>
                </a:solidFill>
              </a:rPr>
              <a:t>ayat</a:t>
            </a:r>
            <a:r>
              <a:rPr lang="es-ES" sz="2000" dirty="0">
                <a:solidFill>
                  <a:schemeClr val="tx1"/>
                </a:solidFill>
              </a:rPr>
              <a:t> 1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chemeClr val="tx1"/>
                </a:solidFill>
              </a:rPr>
              <a:t>menghapus</a:t>
            </a:r>
            <a:r>
              <a:rPr lang="es-ES" sz="2000" dirty="0">
                <a:solidFill>
                  <a:schemeClr val="tx1"/>
                </a:solidFill>
              </a:rPr>
              <a:t> kata-kata “ </a:t>
            </a:r>
            <a:r>
              <a:rPr lang="es-ES" sz="2000" dirty="0" err="1">
                <a:solidFill>
                  <a:schemeClr val="tx1"/>
                </a:solidFill>
              </a:rPr>
              <a:t>dalam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jangka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waktu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tertentu</a:t>
            </a:r>
            <a:r>
              <a:rPr lang="es-ES" sz="2000" dirty="0">
                <a:solidFill>
                  <a:schemeClr val="tx1"/>
                </a:solidFill>
              </a:rPr>
              <a:t>”</a:t>
            </a:r>
          </a:p>
          <a:p>
            <a:pPr algn="ctr"/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>
                <a:solidFill>
                  <a:schemeClr val="tx1"/>
                </a:solidFill>
              </a:rPr>
              <a:t>- </a:t>
            </a:r>
            <a:r>
              <a:rPr lang="es-ES" sz="2000" dirty="0" err="1">
                <a:solidFill>
                  <a:schemeClr val="tx1"/>
                </a:solidFill>
              </a:rPr>
              <a:t>ayat</a:t>
            </a:r>
            <a:r>
              <a:rPr lang="es-ES" sz="2000" dirty="0">
                <a:solidFill>
                  <a:schemeClr val="tx1"/>
                </a:solidFill>
              </a:rPr>
              <a:t> 4 </a:t>
            </a:r>
            <a:br>
              <a:rPr lang="es-ES" sz="2000" dirty="0">
                <a:solidFill>
                  <a:schemeClr val="tx1"/>
                </a:solidFill>
              </a:rPr>
            </a:br>
            <a:r>
              <a:rPr lang="es-ES" sz="2000" dirty="0" err="1">
                <a:solidFill>
                  <a:schemeClr val="tx1"/>
                </a:solidFill>
              </a:rPr>
              <a:t>memperjelas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daftar</a:t>
            </a:r>
            <a:r>
              <a:rPr lang="es-ES" sz="2000" dirty="0">
                <a:solidFill>
                  <a:schemeClr val="tx1"/>
                </a:solidFill>
              </a:rPr>
              <a:t> </a:t>
            </a:r>
            <a:r>
              <a:rPr lang="es-ES" sz="2000" dirty="0" err="1">
                <a:solidFill>
                  <a:schemeClr val="tx1"/>
                </a:solidFill>
              </a:rPr>
              <a:t>pekerjaan</a:t>
            </a:r>
            <a:r>
              <a:rPr lang="es-ES" sz="2000" dirty="0">
                <a:solidFill>
                  <a:schemeClr val="tx1"/>
                </a:solidFill>
              </a:rPr>
              <a:t> bebas</a:t>
            </a:r>
            <a:br>
              <a:rPr lang="es-ES" sz="2000" dirty="0">
                <a:solidFill>
                  <a:schemeClr val="tx1"/>
                </a:solidFill>
              </a:rPr>
            </a:br>
            <a:endParaRPr lang="es-E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6E1FF419-3CF7-BF92-900C-C3B13FE95DD7}"/>
              </a:ext>
            </a:extLst>
          </p:cNvPr>
          <p:cNvSpPr txBox="1">
            <a:spLocks/>
          </p:cNvSpPr>
          <p:nvPr/>
        </p:nvSpPr>
        <p:spPr>
          <a:xfrm>
            <a:off x="5260241" y="766919"/>
            <a:ext cx="2713715" cy="25219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/>
              <a:t>5.</a:t>
            </a:r>
            <a:br>
              <a:rPr lang="en-US" sz="2000" dirty="0"/>
            </a:br>
            <a:r>
              <a:rPr lang="en-US" sz="2000" dirty="0" err="1"/>
              <a:t>menghapus</a:t>
            </a:r>
            <a:r>
              <a:rPr lang="en-US" sz="2000" dirty="0"/>
              <a:t> </a:t>
            </a:r>
            <a:r>
              <a:rPr lang="en-US" sz="2000" dirty="0" err="1"/>
              <a:t>pasal</a:t>
            </a:r>
            <a:r>
              <a:rPr lang="en-US" sz="2000" dirty="0"/>
              <a:t> 59 </a:t>
            </a:r>
            <a:r>
              <a:rPr lang="en-US" sz="2000" dirty="0" err="1"/>
              <a:t>dari</a:t>
            </a:r>
            <a:r>
              <a:rPr lang="en-US" sz="2000" dirty="0"/>
              <a:t> PP no. 55 </a:t>
            </a:r>
            <a:r>
              <a:rPr lang="en-US" sz="2000" dirty="0" err="1"/>
              <a:t>tahun</a:t>
            </a:r>
            <a:r>
              <a:rPr lang="en-US" sz="2000" dirty="0"/>
              <a:t> 2022 yang </a:t>
            </a:r>
            <a:r>
              <a:rPr lang="en-US" sz="2000" dirty="0" err="1"/>
              <a:t>berisi</a:t>
            </a:r>
            <a:r>
              <a:rPr lang="en-US" sz="2000" dirty="0"/>
              <a:t> :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/>
              <a:t>Jangka</a:t>
            </a:r>
            <a:r>
              <a:rPr lang="en-US" sz="2000" dirty="0"/>
              <a:t> </a:t>
            </a:r>
            <a:r>
              <a:rPr lang="en-US" sz="2000" dirty="0" err="1"/>
              <a:t>waktu</a:t>
            </a:r>
            <a:r>
              <a:rPr lang="en-US" sz="2000" dirty="0"/>
              <a:t> </a:t>
            </a:r>
            <a:r>
              <a:rPr lang="en-US" sz="2000" dirty="0" err="1"/>
              <a:t>pengenaan</a:t>
            </a:r>
            <a:r>
              <a:rPr lang="en-US" sz="2000" dirty="0"/>
              <a:t> </a:t>
            </a:r>
            <a:r>
              <a:rPr lang="en-US" sz="2000" dirty="0" err="1"/>
              <a:t>perhitungan</a:t>
            </a:r>
            <a:r>
              <a:rPr lang="en-US" sz="2000" dirty="0"/>
              <a:t> </a:t>
            </a:r>
            <a:r>
              <a:rPr lang="en-US" sz="2000" dirty="0" err="1"/>
              <a:t>PPh</a:t>
            </a:r>
            <a:r>
              <a:rPr lang="en-US" sz="2000" dirty="0"/>
              <a:t> yang </a:t>
            </a:r>
            <a:r>
              <a:rPr lang="en-US" sz="2000" dirty="0" err="1"/>
              <a:t>bersifat</a:t>
            </a:r>
            <a:r>
              <a:rPr lang="en-US" sz="2000" dirty="0"/>
              <a:t> FINAL 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C5B0649E-2709-7A4F-F6CE-262216B98EFC}"/>
              </a:ext>
            </a:extLst>
          </p:cNvPr>
          <p:cNvSpPr txBox="1">
            <a:spLocks/>
          </p:cNvSpPr>
          <p:nvPr/>
        </p:nvSpPr>
        <p:spPr>
          <a:xfrm>
            <a:off x="476847" y="725129"/>
            <a:ext cx="4468772" cy="43212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400" dirty="0"/>
          </a:p>
          <a:p>
            <a:r>
              <a:rPr lang="en-US" sz="2000" b="1" dirty="0"/>
              <a:t>4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 err="1"/>
              <a:t>mengubah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1 dan </a:t>
            </a:r>
            <a:r>
              <a:rPr lang="en-US" sz="2000" dirty="0" err="1"/>
              <a:t>menambah</a:t>
            </a:r>
            <a:r>
              <a:rPr lang="en-US" sz="2000" dirty="0"/>
              <a:t> 1 </a:t>
            </a:r>
            <a:r>
              <a:rPr lang="en-US" sz="2000" dirty="0" err="1"/>
              <a:t>ayat</a:t>
            </a:r>
            <a:r>
              <a:rPr lang="en-US" sz="2000" dirty="0"/>
              <a:t> di </a:t>
            </a:r>
            <a:r>
              <a:rPr lang="en-US" sz="2000" dirty="0" err="1"/>
              <a:t>pasal</a:t>
            </a:r>
            <a:r>
              <a:rPr lang="en-US" sz="2000" dirty="0"/>
              <a:t> 58, </a:t>
            </a:r>
            <a:r>
              <a:rPr lang="en-US" sz="2000" dirty="0" err="1"/>
              <a:t>yaitu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3, </a:t>
            </a:r>
            <a:r>
              <a:rPr lang="en-US" sz="2000" dirty="0" err="1"/>
              <a:t>sbb</a:t>
            </a:r>
            <a:r>
              <a:rPr lang="en-US" sz="2000" dirty="0"/>
              <a:t> :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* </a:t>
            </a:r>
            <a:r>
              <a:rPr lang="en-US" sz="2000" dirty="0" err="1"/>
              <a:t>ayat</a:t>
            </a:r>
            <a:r>
              <a:rPr lang="en-US" sz="2000" dirty="0"/>
              <a:t> 1</a:t>
            </a:r>
            <a:br>
              <a:rPr lang="en-US" sz="2000" dirty="0"/>
            </a:br>
            <a:r>
              <a:rPr lang="en-US" sz="2000" dirty="0"/>
              <a:t>yang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Peredaran</a:t>
            </a:r>
            <a:r>
              <a:rPr lang="en-US" sz="2000" dirty="0"/>
              <a:t> Bruto, </a:t>
            </a:r>
            <a:r>
              <a:rPr lang="en-US" sz="2000" dirty="0" err="1"/>
              <a:t>selain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penjumlahan</a:t>
            </a:r>
            <a:r>
              <a:rPr lang="en-US" sz="2000" dirty="0"/>
              <a:t> </a:t>
            </a:r>
            <a:r>
              <a:rPr lang="en-US" sz="2000" dirty="0" err="1"/>
              <a:t>penghasilan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usaha</a:t>
            </a:r>
            <a:r>
              <a:rPr lang="en-US" sz="2000" dirty="0"/>
              <a:t>, juga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jasa</a:t>
            </a:r>
            <a:r>
              <a:rPr lang="en-US" sz="2000" dirty="0"/>
              <a:t> </a:t>
            </a:r>
            <a:r>
              <a:rPr lang="en-US" sz="2000" dirty="0" err="1"/>
              <a:t>sehubungan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pekerjaan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* </a:t>
            </a:r>
            <a:r>
              <a:rPr lang="en-US" sz="2000" dirty="0" err="1"/>
              <a:t>menambah</a:t>
            </a:r>
            <a:r>
              <a:rPr lang="en-US" sz="2000" dirty="0"/>
              <a:t> </a:t>
            </a:r>
            <a:r>
              <a:rPr lang="en-US" sz="2000" dirty="0" err="1"/>
              <a:t>ayat</a:t>
            </a:r>
            <a:r>
              <a:rPr lang="en-US" sz="2000" dirty="0"/>
              <a:t> 3 </a:t>
            </a:r>
            <a:br>
              <a:rPr lang="en-US" sz="2000" dirty="0"/>
            </a:br>
            <a:r>
              <a:rPr lang="en-US" sz="2000" dirty="0" err="1"/>
              <a:t>mengenai</a:t>
            </a:r>
            <a:r>
              <a:rPr lang="en-US" sz="2000" dirty="0"/>
              <a:t> </a:t>
            </a:r>
            <a:r>
              <a:rPr lang="en-US" sz="2000" dirty="0" err="1"/>
              <a:t>ketentuan</a:t>
            </a:r>
            <a:r>
              <a:rPr lang="en-US" sz="2000" dirty="0"/>
              <a:t> </a:t>
            </a:r>
            <a:r>
              <a:rPr lang="en-US" sz="2000" dirty="0" err="1"/>
              <a:t>penggabungan</a:t>
            </a:r>
            <a:r>
              <a:rPr lang="en-US" sz="2000" dirty="0"/>
              <a:t> </a:t>
            </a:r>
            <a:r>
              <a:rPr lang="en-US" sz="2000" dirty="0" err="1"/>
              <a:t>Peredaran</a:t>
            </a:r>
            <a:r>
              <a:rPr lang="en-US" sz="2000" dirty="0"/>
              <a:t> Bruto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suami</a:t>
            </a:r>
            <a:r>
              <a:rPr lang="en-US" sz="2000" dirty="0"/>
              <a:t> </a:t>
            </a:r>
            <a:r>
              <a:rPr lang="en-US" sz="2000" dirty="0" err="1"/>
              <a:t>istri</a:t>
            </a:r>
            <a:r>
              <a:rPr lang="en-US" sz="2000" dirty="0"/>
              <a:t> dan Perseroan </a:t>
            </a:r>
            <a:r>
              <a:rPr lang="en-US" sz="2000" dirty="0" err="1"/>
              <a:t>Perorangan</a:t>
            </a:r>
            <a:r>
              <a:rPr lang="en-US" sz="2000" dirty="0"/>
              <a:t>.  </a:t>
            </a:r>
            <a:br>
              <a:rPr lang="en-US" sz="2000" dirty="0"/>
            </a:b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9D1C10-DAEC-D257-204E-880254362403}"/>
              </a:ext>
            </a:extLst>
          </p:cNvPr>
          <p:cNvSpPr txBox="1">
            <a:spLocks/>
          </p:cNvSpPr>
          <p:nvPr/>
        </p:nvSpPr>
        <p:spPr>
          <a:xfrm>
            <a:off x="8318089" y="737415"/>
            <a:ext cx="3436392" cy="194677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b="1" dirty="0"/>
              <a:t>6.</a:t>
            </a:r>
            <a:br>
              <a:rPr lang="en-US" sz="2000" b="1" dirty="0"/>
            </a:br>
            <a:r>
              <a:rPr lang="en-US" sz="2000" dirty="0" err="1"/>
              <a:t>menambah</a:t>
            </a:r>
            <a:r>
              <a:rPr lang="en-US" sz="2000" dirty="0"/>
              <a:t> </a:t>
            </a:r>
            <a:r>
              <a:rPr lang="en-US" sz="2000" dirty="0" err="1"/>
              <a:t>pasal</a:t>
            </a:r>
            <a:r>
              <a:rPr lang="en-US" sz="2000" dirty="0"/>
              <a:t> II</a:t>
            </a:r>
            <a:br>
              <a:rPr lang="en-US" sz="2000" dirty="0"/>
            </a:br>
            <a:r>
              <a:rPr lang="en-ID" sz="2000" dirty="0" err="1"/>
              <a:t>Ketentuan</a:t>
            </a:r>
            <a:r>
              <a:rPr lang="en-ID" sz="2000" dirty="0"/>
              <a:t> </a:t>
            </a:r>
            <a:r>
              <a:rPr lang="en-ID" sz="2000" dirty="0" err="1"/>
              <a:t>peralihan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WP yang </a:t>
            </a:r>
            <a:r>
              <a:rPr lang="en-ID" sz="2000" dirty="0" err="1"/>
              <a:t>sudah</a:t>
            </a:r>
            <a:r>
              <a:rPr lang="en-ID" sz="2000" dirty="0"/>
              <a:t> </a:t>
            </a:r>
            <a:r>
              <a:rPr lang="en-ID" sz="2000" dirty="0" err="1"/>
              <a:t>menggunakan</a:t>
            </a:r>
            <a:r>
              <a:rPr lang="en-ID" sz="2000" dirty="0"/>
              <a:t> </a:t>
            </a:r>
            <a:r>
              <a:rPr lang="en-ID" sz="2000" dirty="0" err="1"/>
              <a:t>PPh</a:t>
            </a:r>
            <a:r>
              <a:rPr lang="en-ID" sz="2000" dirty="0"/>
              <a:t> Final 0,5%.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2AD67-0E00-9A1F-806B-0F996E1F5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62CA2AC-93FA-C288-1F04-4C2E520FF612}"/>
              </a:ext>
            </a:extLst>
          </p:cNvPr>
          <p:cNvSpPr txBox="1"/>
          <p:nvPr/>
        </p:nvSpPr>
        <p:spPr>
          <a:xfrm>
            <a:off x="766917" y="314232"/>
            <a:ext cx="10854812" cy="63401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800" b="1" dirty="0">
                <a:latin typeface="+mj-lt"/>
              </a:rPr>
              <a:t>RINGKASAN  PERUBAHAN</a:t>
            </a:r>
          </a:p>
          <a:p>
            <a:br>
              <a:rPr lang="en-ID" sz="2800" dirty="0">
                <a:latin typeface="+mj-lt"/>
              </a:rPr>
            </a:br>
            <a:r>
              <a:rPr lang="en-ID" sz="2800" dirty="0">
                <a:latin typeface="+mj-lt"/>
              </a:rPr>
              <a:t>Yang </a:t>
            </a:r>
            <a:r>
              <a:rPr lang="en-ID" sz="2800" dirty="0" err="1">
                <a:latin typeface="+mj-lt"/>
              </a:rPr>
              <a:t>berubah</a:t>
            </a:r>
            <a:r>
              <a:rPr lang="en-ID" sz="2800" dirty="0">
                <a:latin typeface="+mj-lt"/>
              </a:rPr>
              <a:t> Adalah :</a:t>
            </a:r>
            <a:br>
              <a:rPr lang="en-ID" sz="2800" dirty="0">
                <a:latin typeface="+mj-lt"/>
              </a:rPr>
            </a:br>
            <a:r>
              <a:rPr lang="en-ID" sz="2300" dirty="0">
                <a:latin typeface="+mj-lt"/>
              </a:rPr>
              <a:t>1. </a:t>
            </a:r>
            <a:r>
              <a:rPr lang="en-ID" sz="2300" dirty="0" err="1">
                <a:latin typeface="+mj-lt"/>
              </a:rPr>
              <a:t>Pengeluaran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untuk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suap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tidak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bisa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menjadi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biaya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fiskal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2. </a:t>
            </a:r>
            <a:r>
              <a:rPr lang="en-ID" sz="2300" dirty="0" err="1">
                <a:latin typeface="+mj-lt"/>
              </a:rPr>
              <a:t>Menghapus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aturan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tentang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jangka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waktu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kecuali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untuk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Koperasi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3. </a:t>
            </a:r>
            <a:r>
              <a:rPr lang="en-ID" sz="2300" dirty="0" err="1">
                <a:latin typeface="+mj-lt"/>
              </a:rPr>
              <a:t>Memperjelas</a:t>
            </a:r>
            <a:r>
              <a:rPr lang="en-ID" sz="2300" dirty="0">
                <a:latin typeface="+mj-lt"/>
              </a:rPr>
              <a:t> daftar </a:t>
            </a:r>
            <a:r>
              <a:rPr lang="en-ID" sz="2300" dirty="0" err="1">
                <a:latin typeface="+mj-lt"/>
              </a:rPr>
              <a:t>Pekerjaan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Bebas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4. Yang </a:t>
            </a:r>
            <a:r>
              <a:rPr lang="en-ID" sz="2300" dirty="0" err="1">
                <a:latin typeface="+mj-lt"/>
              </a:rPr>
              <a:t>boleh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menggunakan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PPh</a:t>
            </a:r>
            <a:r>
              <a:rPr lang="en-ID" sz="2300" dirty="0">
                <a:latin typeface="+mj-lt"/>
              </a:rPr>
              <a:t> Final 0,5 % </a:t>
            </a:r>
            <a:r>
              <a:rPr lang="en-ID" sz="2300" dirty="0" err="1">
                <a:latin typeface="+mj-lt"/>
              </a:rPr>
              <a:t>adalah</a:t>
            </a:r>
            <a:r>
              <a:rPr lang="en-ID" sz="2300" dirty="0">
                <a:latin typeface="+mj-lt"/>
              </a:rPr>
              <a:t> :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      	- Orang </a:t>
            </a:r>
            <a:r>
              <a:rPr lang="en-ID" sz="2300" dirty="0" err="1">
                <a:latin typeface="+mj-lt"/>
              </a:rPr>
              <a:t>Pribadi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	- Perseroan </a:t>
            </a:r>
            <a:r>
              <a:rPr lang="en-ID" sz="2300" dirty="0" err="1">
                <a:latin typeface="+mj-lt"/>
              </a:rPr>
              <a:t>Perorangan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	- </a:t>
            </a:r>
            <a:r>
              <a:rPr lang="en-ID" sz="2300" dirty="0" err="1">
                <a:latin typeface="+mj-lt"/>
              </a:rPr>
              <a:t>Koperasi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5. </a:t>
            </a:r>
            <a:r>
              <a:rPr lang="en-ID" sz="2300" dirty="0" err="1">
                <a:latin typeface="+mj-lt"/>
              </a:rPr>
              <a:t>Omzet</a:t>
            </a:r>
            <a:r>
              <a:rPr lang="en-ID" sz="2300" dirty="0">
                <a:latin typeface="+mj-lt"/>
              </a:rPr>
              <a:t> yang </a:t>
            </a:r>
            <a:r>
              <a:rPr lang="en-ID" sz="2300" dirty="0" err="1">
                <a:latin typeface="+mj-lt"/>
              </a:rPr>
              <a:t>dijadikan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dasar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untuk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menentukan</a:t>
            </a:r>
            <a:r>
              <a:rPr lang="en-ID" sz="2300" dirty="0">
                <a:latin typeface="+mj-lt"/>
              </a:rPr>
              <a:t> batas Rp. 4.800.000.000,-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   	</a:t>
            </a:r>
            <a:r>
              <a:rPr lang="en-ID" sz="2300" dirty="0" err="1">
                <a:latin typeface="+mj-lt"/>
              </a:rPr>
              <a:t>adalah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jumlah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Penggabungan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dari</a:t>
            </a:r>
            <a:r>
              <a:rPr lang="en-ID" sz="2300" dirty="0">
                <a:latin typeface="+mj-lt"/>
              </a:rPr>
              <a:t> Usaha, </a:t>
            </a:r>
            <a:r>
              <a:rPr lang="en-ID" sz="2300" dirty="0" err="1">
                <a:latin typeface="+mj-lt"/>
              </a:rPr>
              <a:t>Pekerjaan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Bebas</a:t>
            </a:r>
            <a:r>
              <a:rPr lang="en-ID" sz="2300" dirty="0">
                <a:latin typeface="+mj-lt"/>
              </a:rPr>
              <a:t> dan 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 	Perseroan </a:t>
            </a:r>
            <a:r>
              <a:rPr lang="en-ID" sz="2300" dirty="0" err="1">
                <a:latin typeface="+mj-lt"/>
              </a:rPr>
              <a:t>Perorangan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6. Bagi PT dan CV yang </a:t>
            </a:r>
            <a:r>
              <a:rPr lang="en-ID" sz="2300" dirty="0" err="1">
                <a:latin typeface="+mj-lt"/>
              </a:rPr>
              <a:t>masih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menggunakan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Perhitungan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PPh</a:t>
            </a:r>
            <a:r>
              <a:rPr lang="en-ID" sz="2300" dirty="0">
                <a:latin typeface="+mj-lt"/>
              </a:rPr>
              <a:t> Final 0,5 %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     	 </a:t>
            </a:r>
            <a:r>
              <a:rPr lang="en-ID" sz="2300" dirty="0" err="1">
                <a:latin typeface="+mj-lt"/>
              </a:rPr>
              <a:t>masih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dapat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menggunakan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sampai</a:t>
            </a:r>
            <a:r>
              <a:rPr lang="en-ID" sz="2300" dirty="0">
                <a:latin typeface="+mj-lt"/>
              </a:rPr>
              <a:t> batas </a:t>
            </a:r>
            <a:r>
              <a:rPr lang="en-ID" sz="2300" dirty="0" err="1">
                <a:latin typeface="+mj-lt"/>
              </a:rPr>
              <a:t>waktunya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berakhir</a:t>
            </a:r>
            <a:r>
              <a:rPr lang="en-ID" sz="2300" dirty="0">
                <a:latin typeface="+mj-lt"/>
              </a:rPr>
              <a:t>,</a:t>
            </a:r>
            <a:br>
              <a:rPr lang="en-ID" sz="2300" dirty="0">
                <a:latin typeface="+mj-lt"/>
              </a:rPr>
            </a:br>
            <a:r>
              <a:rPr lang="en-ID" sz="2300" dirty="0">
                <a:latin typeface="+mj-lt"/>
              </a:rPr>
              <a:t>	 </a:t>
            </a:r>
            <a:r>
              <a:rPr lang="en-ID" sz="2300" dirty="0" err="1">
                <a:latin typeface="+mj-lt"/>
              </a:rPr>
              <a:t>sepanjang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syarat</a:t>
            </a:r>
            <a:r>
              <a:rPr lang="en-ID" sz="2300" dirty="0">
                <a:latin typeface="+mj-lt"/>
              </a:rPr>
              <a:t> dan </a:t>
            </a:r>
            <a:r>
              <a:rPr lang="en-ID" sz="2300" dirty="0" err="1">
                <a:latin typeface="+mj-lt"/>
              </a:rPr>
              <a:t>ketentuan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tetap</a:t>
            </a:r>
            <a:r>
              <a:rPr lang="en-ID" sz="2300" dirty="0">
                <a:latin typeface="+mj-lt"/>
              </a:rPr>
              <a:t> </a:t>
            </a:r>
            <a:r>
              <a:rPr lang="en-ID" sz="2300" dirty="0" err="1">
                <a:latin typeface="+mj-lt"/>
              </a:rPr>
              <a:t>dipenuhi</a:t>
            </a:r>
            <a:r>
              <a:rPr lang="en-ID" sz="2300" dirty="0">
                <a:latin typeface="+mj-lt"/>
              </a:rPr>
              <a:t>.</a:t>
            </a:r>
            <a:br>
              <a:rPr lang="en-ID" sz="2300" dirty="0">
                <a:latin typeface="+mj-lt"/>
              </a:rPr>
            </a:br>
            <a:endParaRPr lang="en-ID" sz="23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83901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FB80DF-769A-D271-AEF8-A7AC5A8F85D8}"/>
              </a:ext>
            </a:extLst>
          </p:cNvPr>
          <p:cNvSpPr txBox="1">
            <a:spLocks/>
          </p:cNvSpPr>
          <p:nvPr/>
        </p:nvSpPr>
        <p:spPr>
          <a:xfrm>
            <a:off x="117987" y="727598"/>
            <a:ext cx="10343536" cy="19861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D" sz="2400" b="1" dirty="0"/>
              <a:t>1.</a:t>
            </a:r>
          </a:p>
          <a:p>
            <a:pPr algn="l"/>
            <a:r>
              <a:rPr lang="en-ID" sz="2400" dirty="0"/>
              <a:t>Paket </a:t>
            </a:r>
            <a:r>
              <a:rPr lang="en-ID" sz="2400" dirty="0" err="1"/>
              <a:t>Kebijakan</a:t>
            </a:r>
            <a:r>
              <a:rPr lang="en-ID" sz="2400" dirty="0"/>
              <a:t> Ekonomi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Kesejahteraan</a:t>
            </a:r>
            <a:r>
              <a:rPr lang="en-ID" sz="2400" dirty="0"/>
              <a:t> </a:t>
            </a:r>
            <a:r>
              <a:rPr lang="en-ID" sz="2400" dirty="0" err="1"/>
              <a:t>Tahun</a:t>
            </a:r>
            <a:r>
              <a:rPr lang="en-ID" sz="2400" dirty="0"/>
              <a:t> 2025 </a:t>
            </a:r>
            <a:r>
              <a:rPr lang="en-ID" sz="2400" dirty="0" err="1"/>
              <a:t>Insentif</a:t>
            </a:r>
            <a:r>
              <a:rPr lang="en-ID" sz="2400" dirty="0"/>
              <a:t> </a:t>
            </a:r>
            <a:r>
              <a:rPr lang="en-ID" sz="2400" dirty="0" err="1"/>
              <a:t>bagi</a:t>
            </a:r>
            <a:r>
              <a:rPr lang="en-ID" sz="2400" dirty="0"/>
              <a:t> Dunia Usaha </a:t>
            </a:r>
          </a:p>
          <a:p>
            <a:pPr algn="l"/>
            <a:br>
              <a:rPr lang="en-ID" sz="2400" dirty="0"/>
            </a:br>
            <a:r>
              <a:rPr lang="en-ID" sz="2000" dirty="0" err="1"/>
              <a:t>Perpanjangan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pemanfaatan</a:t>
            </a:r>
            <a:r>
              <a:rPr lang="en-ID" sz="2000" dirty="0"/>
              <a:t> </a:t>
            </a:r>
            <a:r>
              <a:rPr lang="en-ID" sz="2000" dirty="0" err="1"/>
              <a:t>PPh</a:t>
            </a:r>
            <a:r>
              <a:rPr lang="en-ID" sz="2000" dirty="0"/>
              <a:t> Final 0,5% WP OP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berakhir</a:t>
            </a:r>
            <a:r>
              <a:rPr lang="en-ID" sz="2000" dirty="0"/>
              <a:t> di </a:t>
            </a:r>
            <a:r>
              <a:rPr lang="en-ID" sz="2000" dirty="0" err="1"/>
              <a:t>tahun</a:t>
            </a:r>
            <a:r>
              <a:rPr lang="en-ID" sz="2000" dirty="0"/>
              <a:t> 2024.</a:t>
            </a:r>
            <a:endParaRPr lang="en-US" sz="20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F6FDA1-F527-F615-45E8-428FD704B1BA}"/>
              </a:ext>
            </a:extLst>
          </p:cNvPr>
          <p:cNvSpPr txBox="1">
            <a:spLocks/>
          </p:cNvSpPr>
          <p:nvPr/>
        </p:nvSpPr>
        <p:spPr>
          <a:xfrm>
            <a:off x="78650" y="0"/>
            <a:ext cx="11946201" cy="722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b="1" dirty="0"/>
              <a:t>LATAR BELAKANG  PP 20 TAHUN 2026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25C58E5-89B4-32BA-9B49-D1FD952AD192}"/>
              </a:ext>
            </a:extLst>
          </p:cNvPr>
          <p:cNvSpPr txBox="1">
            <a:spLocks/>
          </p:cNvSpPr>
          <p:nvPr/>
        </p:nvSpPr>
        <p:spPr>
          <a:xfrm>
            <a:off x="943895" y="2807136"/>
            <a:ext cx="10343536" cy="18533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/>
              <a:t>2.</a:t>
            </a:r>
          </a:p>
          <a:p>
            <a:pPr algn="r"/>
            <a:r>
              <a:rPr lang="en-ID" sz="2300" dirty="0" err="1"/>
              <a:t>Kesempatan</a:t>
            </a:r>
            <a:r>
              <a:rPr lang="en-ID" sz="2300" dirty="0"/>
              <a:t> </a:t>
            </a:r>
            <a:r>
              <a:rPr lang="en-ID" sz="2300" dirty="0" err="1"/>
              <a:t>kepada</a:t>
            </a:r>
            <a:r>
              <a:rPr lang="en-ID" sz="2300" dirty="0"/>
              <a:t> </a:t>
            </a:r>
            <a:r>
              <a:rPr lang="en-ID" sz="2300" dirty="0" err="1"/>
              <a:t>WajibPajak</a:t>
            </a:r>
            <a:r>
              <a:rPr lang="en-ID" sz="2300" dirty="0"/>
              <a:t> Orang </a:t>
            </a:r>
            <a:r>
              <a:rPr lang="en-ID" sz="2300" dirty="0" err="1"/>
              <a:t>Pribadi</a:t>
            </a:r>
            <a:r>
              <a:rPr lang="en-ID" sz="2300" dirty="0"/>
              <a:t> yang </a:t>
            </a:r>
            <a:r>
              <a:rPr lang="en-ID" sz="2300" dirty="0" err="1"/>
              <a:t>Memenuhi</a:t>
            </a:r>
            <a:r>
              <a:rPr lang="en-ID" sz="2300" dirty="0"/>
              <a:t> </a:t>
            </a:r>
            <a:r>
              <a:rPr lang="en-ID" sz="2300" dirty="0" err="1"/>
              <a:t>Kriteria</a:t>
            </a:r>
            <a:endParaRPr lang="en-ID" sz="2300" dirty="0"/>
          </a:p>
          <a:p>
            <a:pPr algn="r"/>
            <a:r>
              <a:rPr lang="en-ID" sz="2400" dirty="0"/>
              <a:t> </a:t>
            </a:r>
            <a:br>
              <a:rPr lang="en-ID" sz="2400" dirty="0"/>
            </a:br>
            <a:r>
              <a:rPr lang="en-ID" sz="2000" dirty="0"/>
              <a:t>WP OP yang </a:t>
            </a:r>
            <a:r>
              <a:rPr lang="en-ID" sz="2000" dirty="0" err="1"/>
              <a:t>seharusnya</a:t>
            </a:r>
            <a:r>
              <a:rPr lang="en-ID" sz="2000" dirty="0"/>
              <a:t> </a:t>
            </a:r>
            <a:r>
              <a:rPr lang="en-ID" sz="2000" dirty="0" err="1"/>
              <a:t>masih</a:t>
            </a:r>
            <a:r>
              <a:rPr lang="en-ID" sz="2000" dirty="0"/>
              <a:t> </a:t>
            </a:r>
            <a:r>
              <a:rPr lang="en-ID" sz="2000" dirty="0" err="1"/>
              <a:t>berhak</a:t>
            </a:r>
            <a:r>
              <a:rPr lang="en-ID" sz="2000" dirty="0"/>
              <a:t> </a:t>
            </a:r>
            <a:r>
              <a:rPr lang="en-ID" sz="2000" dirty="0" err="1"/>
              <a:t>namun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menggunakan</a:t>
            </a:r>
            <a:r>
              <a:rPr lang="en-ID" sz="2000" dirty="0"/>
              <a:t> </a:t>
            </a:r>
            <a:r>
              <a:rPr lang="en-ID" sz="2000" dirty="0" err="1"/>
              <a:t>fasilitas</a:t>
            </a:r>
            <a:r>
              <a:rPr lang="en-ID" sz="2000" dirty="0"/>
              <a:t> </a:t>
            </a:r>
            <a:r>
              <a:rPr lang="en-ID" sz="2000" dirty="0" err="1"/>
              <a:t>PPh</a:t>
            </a:r>
            <a:r>
              <a:rPr lang="en-ID" sz="2000" dirty="0"/>
              <a:t> Final 0,5%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melewati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tertentu</a:t>
            </a:r>
            <a:endParaRPr lang="en-US" sz="20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4D8F73-7720-63CA-1767-AB2E4320659D}"/>
              </a:ext>
            </a:extLst>
          </p:cNvPr>
          <p:cNvSpPr txBox="1">
            <a:spLocks/>
          </p:cNvSpPr>
          <p:nvPr/>
        </p:nvSpPr>
        <p:spPr>
          <a:xfrm>
            <a:off x="1740308" y="4768665"/>
            <a:ext cx="10343536" cy="198611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ID" sz="2400" b="1" dirty="0"/>
              <a:t>3.</a:t>
            </a:r>
          </a:p>
          <a:p>
            <a:pPr algn="r"/>
            <a:r>
              <a:rPr lang="en-ID" sz="2400" dirty="0" err="1"/>
              <a:t>Penyelarasan</a:t>
            </a:r>
            <a:r>
              <a:rPr lang="en-ID" sz="2400" dirty="0"/>
              <a:t> </a:t>
            </a:r>
            <a:r>
              <a:rPr lang="en-ID" sz="2400" dirty="0" err="1"/>
              <a:t>Peraturan</a:t>
            </a:r>
            <a:r>
              <a:rPr lang="en-ID" sz="2400" dirty="0"/>
              <a:t> </a:t>
            </a:r>
          </a:p>
          <a:p>
            <a:pPr algn="r"/>
            <a:br>
              <a:rPr lang="en-ID" sz="2400" dirty="0"/>
            </a:br>
            <a:r>
              <a:rPr lang="en-ID" sz="2000" dirty="0" err="1"/>
              <a:t>Diperlukan</a:t>
            </a:r>
            <a:r>
              <a:rPr lang="en-ID" sz="2000" dirty="0"/>
              <a:t> </a:t>
            </a:r>
            <a:r>
              <a:rPr lang="en-ID" sz="2000" dirty="0" err="1"/>
              <a:t>penegasan</a:t>
            </a:r>
            <a:r>
              <a:rPr lang="en-ID" sz="2000" dirty="0"/>
              <a:t> dan </a:t>
            </a:r>
            <a:r>
              <a:rPr lang="en-ID" sz="2000" dirty="0" err="1"/>
              <a:t>penyamaan</a:t>
            </a:r>
            <a:r>
              <a:rPr lang="en-ID" sz="2000" dirty="0"/>
              <a:t> </a:t>
            </a:r>
            <a:r>
              <a:rPr lang="en-ID" sz="2000" dirty="0" err="1"/>
              <a:t>perlakuan</a:t>
            </a:r>
            <a:r>
              <a:rPr lang="en-ID" sz="2000" dirty="0"/>
              <a:t> </a:t>
            </a:r>
            <a:r>
              <a:rPr lang="en-ID" sz="2000" dirty="0" err="1"/>
              <a:t>terkait</a:t>
            </a:r>
            <a:r>
              <a:rPr lang="en-ID" sz="2000" dirty="0"/>
              <a:t> </a:t>
            </a:r>
            <a:r>
              <a:rPr lang="en-ID" sz="2000" dirty="0" err="1"/>
              <a:t>jenis</a:t>
            </a:r>
            <a:r>
              <a:rPr lang="en-ID" sz="2000" dirty="0"/>
              <a:t> </a:t>
            </a:r>
            <a:r>
              <a:rPr lang="en-ID" sz="2000" dirty="0" err="1"/>
              <a:t>penghasilan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bebas</a:t>
            </a:r>
            <a:r>
              <a:rPr lang="en-ID" sz="2000" dirty="0"/>
              <a:t> </a:t>
            </a:r>
            <a:r>
              <a:rPr lang="en-ID" sz="2000" dirty="0" err="1"/>
              <a:t>apa</a:t>
            </a:r>
            <a:r>
              <a:rPr lang="en-ID" sz="2000" dirty="0"/>
              <a:t> </a:t>
            </a:r>
            <a:r>
              <a:rPr lang="en-ID" sz="2000" dirty="0" err="1"/>
              <a:t>saja</a:t>
            </a:r>
            <a:r>
              <a:rPr lang="en-ID" sz="2000" dirty="0"/>
              <a:t> yang </a:t>
            </a:r>
            <a:r>
              <a:rPr lang="en-ID" sz="2000" dirty="0" err="1"/>
              <a:t>dikecualikan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pengenaan</a:t>
            </a:r>
            <a:r>
              <a:rPr lang="en-ID" sz="2000" dirty="0"/>
              <a:t> </a:t>
            </a:r>
            <a:r>
              <a:rPr lang="en-ID" sz="2000" dirty="0" err="1"/>
              <a:t>tarif</a:t>
            </a:r>
            <a:r>
              <a:rPr lang="en-ID" sz="2000" dirty="0"/>
              <a:t> </a:t>
            </a:r>
            <a:r>
              <a:rPr lang="en-ID" sz="2000" dirty="0" err="1"/>
              <a:t>PPh</a:t>
            </a:r>
            <a:r>
              <a:rPr lang="en-ID" sz="2000" dirty="0"/>
              <a:t> Final 0,5% dan </a:t>
            </a:r>
            <a:r>
              <a:rPr lang="en-ID" sz="2000" dirty="0" err="1"/>
              <a:t>diselaraskan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ketentuan</a:t>
            </a:r>
            <a:r>
              <a:rPr lang="en-ID" sz="2000" dirty="0"/>
              <a:t> </a:t>
            </a:r>
            <a:r>
              <a:rPr lang="en-ID" sz="2000" dirty="0" err="1"/>
              <a:t>perpajakan</a:t>
            </a:r>
            <a:r>
              <a:rPr lang="en-ID" sz="2000" dirty="0"/>
              <a:t> </a:t>
            </a:r>
            <a:r>
              <a:rPr lang="en-ID" sz="2000" dirty="0" err="1"/>
              <a:t>lainnya</a:t>
            </a:r>
            <a:r>
              <a:rPr lang="en-ID" sz="2000" dirty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83521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F42B5-391C-1CBF-6465-BC1CA3789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143E03-26E4-B81B-81CA-8C62735CF8FE}"/>
              </a:ext>
            </a:extLst>
          </p:cNvPr>
          <p:cNvSpPr txBox="1">
            <a:spLocks/>
          </p:cNvSpPr>
          <p:nvPr/>
        </p:nvSpPr>
        <p:spPr>
          <a:xfrm>
            <a:off x="1587914" y="299884"/>
            <a:ext cx="10343536" cy="2089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ID" sz="2400" b="1" dirty="0"/>
              <a:t>4.</a:t>
            </a:r>
          </a:p>
          <a:p>
            <a:pPr algn="r"/>
            <a:r>
              <a:rPr lang="en-ID" sz="2400" dirty="0"/>
              <a:t>Tarif </a:t>
            </a:r>
            <a:r>
              <a:rPr lang="en-ID" sz="2400" dirty="0" err="1"/>
              <a:t>PPh</a:t>
            </a:r>
            <a:r>
              <a:rPr lang="en-ID" sz="2400" dirty="0"/>
              <a:t> Final 0,5% </a:t>
            </a:r>
            <a:r>
              <a:rPr lang="en-ID" sz="2400" dirty="0" err="1"/>
              <a:t>menimbulkan</a:t>
            </a:r>
            <a:r>
              <a:rPr lang="en-ID" sz="2400" dirty="0"/>
              <a:t> strategi tax planning </a:t>
            </a:r>
            <a:br>
              <a:rPr lang="en-ID" sz="2400" dirty="0"/>
            </a:br>
            <a:endParaRPr lang="en-ID" sz="2400" dirty="0"/>
          </a:p>
          <a:p>
            <a:pPr algn="r"/>
            <a:r>
              <a:rPr lang="en-ID" sz="2000" dirty="0" err="1"/>
              <a:t>Praktik</a:t>
            </a:r>
            <a:r>
              <a:rPr lang="en-ID" sz="2000" dirty="0"/>
              <a:t> bunching (</a:t>
            </a:r>
            <a:r>
              <a:rPr lang="en-ID" sz="2000" dirty="0" err="1"/>
              <a:t>menahan</a:t>
            </a:r>
            <a:r>
              <a:rPr lang="en-ID" sz="2000" dirty="0"/>
              <a:t> </a:t>
            </a:r>
            <a:r>
              <a:rPr lang="en-ID" sz="2000" dirty="0" err="1"/>
              <a:t>omset</a:t>
            </a:r>
            <a:r>
              <a:rPr lang="en-ID" sz="2000" dirty="0"/>
              <a:t>) dan firm-splitting (</a:t>
            </a:r>
            <a:r>
              <a:rPr lang="en-ID" sz="2000" dirty="0" err="1"/>
              <a:t>memecah</a:t>
            </a:r>
            <a:r>
              <a:rPr lang="en-ID" sz="2000" dirty="0"/>
              <a:t> </a:t>
            </a:r>
            <a:r>
              <a:rPr lang="en-ID" sz="2000" dirty="0" err="1"/>
              <a:t>usaha</a:t>
            </a:r>
            <a:r>
              <a:rPr lang="en-ID" sz="2000" dirty="0"/>
              <a:t>) </a:t>
            </a:r>
            <a:r>
              <a:rPr lang="en-ID" sz="2000" dirty="0" err="1"/>
              <a:t>melalui</a:t>
            </a:r>
            <a:r>
              <a:rPr lang="en-ID" sz="2000" dirty="0"/>
              <a:t> Wajib Pajak Badan oleh Wajib Pajak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berhak</a:t>
            </a:r>
            <a:r>
              <a:rPr lang="en-ID" sz="2000" dirty="0"/>
              <a:t>,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dibutuhkan</a:t>
            </a:r>
            <a:r>
              <a:rPr lang="en-ID" sz="2000" dirty="0"/>
              <a:t> </a:t>
            </a:r>
            <a:r>
              <a:rPr lang="en-ID" sz="2000" dirty="0" err="1"/>
              <a:t>dasar</a:t>
            </a:r>
            <a:r>
              <a:rPr lang="en-ID" sz="2000" dirty="0"/>
              <a:t> </a:t>
            </a:r>
            <a:r>
              <a:rPr lang="en-ID" sz="2000" dirty="0" err="1"/>
              <a:t>aturan</a:t>
            </a:r>
            <a:r>
              <a:rPr lang="en-ID" sz="2000" dirty="0"/>
              <a:t> yang </a:t>
            </a:r>
            <a:r>
              <a:rPr lang="en-ID" sz="2000" dirty="0" err="1"/>
              <a:t>jelas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sarana</a:t>
            </a:r>
            <a:r>
              <a:rPr lang="en-ID" sz="2000" dirty="0"/>
              <a:t> anti </a:t>
            </a:r>
            <a:r>
              <a:rPr lang="en-ID" sz="2000" dirty="0" err="1"/>
              <a:t>penghindaran</a:t>
            </a:r>
            <a:r>
              <a:rPr lang="en-ID" sz="2000" dirty="0"/>
              <a:t> </a:t>
            </a:r>
            <a:r>
              <a:rPr lang="en-ID" sz="2000" dirty="0" err="1"/>
              <a:t>pajak</a:t>
            </a:r>
            <a:r>
              <a:rPr lang="en-ID" sz="2000" dirty="0"/>
              <a:t>.</a:t>
            </a:r>
            <a:endParaRPr lang="en-ID" sz="20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8EFEF18-4B10-53F0-8B28-FCBD73B139A3}"/>
              </a:ext>
            </a:extLst>
          </p:cNvPr>
          <p:cNvSpPr txBox="1">
            <a:spLocks/>
          </p:cNvSpPr>
          <p:nvPr/>
        </p:nvSpPr>
        <p:spPr>
          <a:xfrm>
            <a:off x="973389" y="2497397"/>
            <a:ext cx="10343536" cy="2089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2400" b="1" dirty="0"/>
              <a:t>5.</a:t>
            </a:r>
            <a:br>
              <a:rPr lang="en-ID" sz="2400" b="1" dirty="0"/>
            </a:br>
            <a:r>
              <a:rPr lang="en-ID" sz="2400" dirty="0" err="1"/>
              <a:t>Kebijakan</a:t>
            </a:r>
            <a:r>
              <a:rPr lang="en-ID" sz="2400" dirty="0"/>
              <a:t> yang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Tepat</a:t>
            </a:r>
            <a:r>
              <a:rPr lang="en-ID" sz="2400" dirty="0"/>
              <a:t> </a:t>
            </a:r>
            <a:r>
              <a:rPr lang="en-ID" sz="2400" dirty="0" err="1"/>
              <a:t>Sasaran</a:t>
            </a:r>
            <a:r>
              <a:rPr lang="en-ID" sz="2400" dirty="0"/>
              <a:t> </a:t>
            </a:r>
            <a:br>
              <a:rPr lang="en-ID" sz="2400" dirty="0"/>
            </a:br>
            <a:endParaRPr lang="en-ID" sz="2400" dirty="0"/>
          </a:p>
          <a:p>
            <a:r>
              <a:rPr lang="en-ID" sz="2000" dirty="0"/>
              <a:t>Banyak </a:t>
            </a:r>
            <a:r>
              <a:rPr lang="en-ID" sz="2000" dirty="0" err="1"/>
              <a:t>WajibPajak</a:t>
            </a:r>
            <a:r>
              <a:rPr lang="en-ID" sz="2000" dirty="0"/>
              <a:t> yang </a:t>
            </a:r>
            <a:r>
              <a:rPr lang="en-ID" sz="2000" dirty="0" err="1"/>
              <a:t>masih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memanfaatkan</a:t>
            </a:r>
            <a:r>
              <a:rPr lang="en-ID" sz="2000" dirty="0"/>
              <a:t> </a:t>
            </a:r>
            <a:r>
              <a:rPr lang="en-ID" sz="2000" dirty="0" err="1"/>
              <a:t>tarif</a:t>
            </a:r>
            <a:r>
              <a:rPr lang="en-ID" sz="2000" dirty="0"/>
              <a:t> </a:t>
            </a:r>
            <a:r>
              <a:rPr lang="en-ID" sz="2000" dirty="0" err="1"/>
              <a:t>PPhFinal</a:t>
            </a:r>
            <a:r>
              <a:rPr lang="en-ID" sz="2000" dirty="0"/>
              <a:t> 0,5% </a:t>
            </a:r>
            <a:r>
              <a:rPr lang="en-ID" sz="2000" dirty="0" err="1"/>
              <a:t>padahal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ekonomi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agregasi</a:t>
            </a:r>
            <a:r>
              <a:rPr lang="en-ID" sz="2000" dirty="0"/>
              <a:t> </a:t>
            </a:r>
            <a:r>
              <a:rPr lang="en-ID" sz="2000" dirty="0" err="1"/>
              <a:t>peredaran</a:t>
            </a:r>
            <a:r>
              <a:rPr lang="en-ID" sz="2000" dirty="0"/>
              <a:t> </a:t>
            </a:r>
            <a:r>
              <a:rPr lang="en-ID" sz="2000" dirty="0" err="1"/>
              <a:t>bruto</a:t>
            </a:r>
            <a:r>
              <a:rPr lang="en-ID" sz="2000" dirty="0"/>
              <a:t>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melewati</a:t>
            </a:r>
            <a:r>
              <a:rPr lang="en-ID" sz="2000" dirty="0"/>
              <a:t> </a:t>
            </a:r>
            <a:r>
              <a:rPr lang="en-ID" sz="2000" dirty="0" err="1"/>
              <a:t>batasan</a:t>
            </a:r>
            <a:r>
              <a:rPr lang="en-ID" sz="2000" dirty="0"/>
              <a:t> (threshold) yang </a:t>
            </a:r>
            <a:r>
              <a:rPr lang="en-ID" sz="2000" dirty="0" err="1"/>
              <a:t>ditetapkan</a:t>
            </a:r>
            <a:r>
              <a:rPr lang="en-ID" sz="2000" dirty="0"/>
              <a:t>.</a:t>
            </a:r>
            <a:endParaRPr lang="en-ID" sz="2000" b="1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793CEE-0EEB-01AD-47FD-A817E23A398C}"/>
              </a:ext>
            </a:extLst>
          </p:cNvPr>
          <p:cNvSpPr txBox="1">
            <a:spLocks/>
          </p:cNvSpPr>
          <p:nvPr/>
        </p:nvSpPr>
        <p:spPr>
          <a:xfrm>
            <a:off x="211380" y="4704748"/>
            <a:ext cx="10343536" cy="20893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D" sz="2400" b="1" dirty="0"/>
              <a:t>6.</a:t>
            </a:r>
            <a:br>
              <a:rPr lang="en-ID" sz="2400" b="1" dirty="0"/>
            </a:br>
            <a:r>
              <a:rPr lang="en-ID" sz="2400" dirty="0" err="1"/>
              <a:t>Aksesi</a:t>
            </a:r>
            <a:r>
              <a:rPr lang="en-ID" sz="2400" dirty="0"/>
              <a:t> Indonesia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anggota</a:t>
            </a:r>
            <a:r>
              <a:rPr lang="en-ID" sz="2400" dirty="0"/>
              <a:t> OECD </a:t>
            </a:r>
            <a:r>
              <a:rPr lang="en-ID" sz="2400" dirty="0" err="1"/>
              <a:t>merekomendasikan</a:t>
            </a:r>
            <a:r>
              <a:rPr lang="en-ID" sz="2400" dirty="0"/>
              <a:t> </a:t>
            </a:r>
            <a:r>
              <a:rPr lang="en-ID" sz="2400" dirty="0" err="1"/>
              <a:t>pengaturan</a:t>
            </a:r>
            <a:r>
              <a:rPr lang="en-ID" sz="2400" dirty="0"/>
              <a:t> </a:t>
            </a:r>
            <a:r>
              <a:rPr lang="en-ID" sz="2400" dirty="0" err="1"/>
              <a:t>secara</a:t>
            </a:r>
            <a:r>
              <a:rPr lang="en-ID" sz="2400" dirty="0"/>
              <a:t> </a:t>
            </a:r>
            <a:r>
              <a:rPr lang="en-ID" sz="2400" dirty="0" err="1"/>
              <a:t>eksplisit</a:t>
            </a:r>
            <a:r>
              <a:rPr lang="en-ID" sz="2400" dirty="0"/>
              <a:t> </a:t>
            </a:r>
            <a:r>
              <a:rPr lang="en-ID" sz="2400" dirty="0" err="1"/>
              <a:t>mengenai</a:t>
            </a:r>
            <a:r>
              <a:rPr lang="en-ID" sz="2400" dirty="0"/>
              <a:t> </a:t>
            </a:r>
            <a:r>
              <a:rPr lang="en-ID" sz="2400" dirty="0" err="1"/>
              <a:t>biaya</a:t>
            </a:r>
            <a:r>
              <a:rPr lang="en-ID" sz="2400" dirty="0"/>
              <a:t> </a:t>
            </a:r>
            <a:r>
              <a:rPr lang="en-ID" sz="2400" dirty="0" err="1"/>
              <a:t>suap</a:t>
            </a:r>
            <a:endParaRPr lang="en-ID" sz="2400" b="1" dirty="0"/>
          </a:p>
        </p:txBody>
      </p:sp>
    </p:spTree>
    <p:extLst>
      <p:ext uri="{BB962C8B-B14F-4D97-AF65-F5344CB8AC3E}">
        <p14:creationId xmlns:p14="http://schemas.microsoft.com/office/powerpoint/2010/main" val="324724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00EBDF4-3413-FCF9-2E25-9A254A61F23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45806" y="717759"/>
            <a:ext cx="11602065" cy="6263144"/>
          </a:xfrm>
        </p:spPr>
        <p:txBody>
          <a:bodyPr/>
          <a:lstStyle/>
          <a:p>
            <a:r>
              <a:rPr lang="en-US" dirty="0">
                <a:latin typeface="+mj-lt"/>
              </a:rPr>
              <a:t>.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14" name="Title 13">
            <a:extLst>
              <a:ext uri="{FF2B5EF4-FFF2-40B4-BE49-F238E27FC236}">
                <a16:creationId xmlns:a16="http://schemas.microsoft.com/office/drawing/2014/main" id="{86A8F5FE-C127-C47E-2DAA-2DD531BCE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729" y="-98307"/>
            <a:ext cx="6980903" cy="688250"/>
          </a:xfrm>
        </p:spPr>
        <p:txBody>
          <a:bodyPr/>
          <a:lstStyle/>
          <a:p>
            <a:pPr algn="ctr"/>
            <a:r>
              <a:rPr lang="en-US" sz="3000" b="1" dirty="0"/>
              <a:t>TUJUAN &amp; ARAH KEBIJAKSANAAN</a:t>
            </a:r>
            <a:endParaRPr lang="en-ID" sz="30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662FB6D-E757-5201-FCC6-0E9E9C08B899}"/>
              </a:ext>
            </a:extLst>
          </p:cNvPr>
          <p:cNvSpPr txBox="1"/>
          <p:nvPr/>
        </p:nvSpPr>
        <p:spPr>
          <a:xfrm>
            <a:off x="599767" y="828566"/>
            <a:ext cx="1124810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dirty="0" err="1">
                <a:latin typeface="+mj-lt"/>
              </a:rPr>
              <a:t>Secara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umum</a:t>
            </a:r>
            <a:r>
              <a:rPr lang="en-ID" sz="2400" dirty="0">
                <a:latin typeface="+mj-lt"/>
              </a:rPr>
              <a:t>, PP </a:t>
            </a:r>
            <a:r>
              <a:rPr lang="en-ID" sz="2400" dirty="0" err="1">
                <a:latin typeface="+mj-lt"/>
              </a:rPr>
              <a:t>ini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diterbitkan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untuk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menyeimbangkan</a:t>
            </a:r>
            <a:r>
              <a:rPr lang="en-ID" sz="2400" dirty="0">
                <a:latin typeface="+mj-lt"/>
              </a:rPr>
              <a:t> dua </a:t>
            </a:r>
            <a:r>
              <a:rPr lang="en-ID" sz="2400" dirty="0" err="1">
                <a:latin typeface="+mj-lt"/>
              </a:rPr>
              <a:t>kepentingan</a:t>
            </a:r>
            <a:r>
              <a:rPr lang="en-ID" sz="2400" dirty="0">
                <a:latin typeface="+mj-lt"/>
              </a:rPr>
              <a:t> :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* Di </a:t>
            </a:r>
            <a:r>
              <a:rPr lang="en-ID" sz="2400" dirty="0" err="1">
                <a:latin typeface="+mj-lt"/>
              </a:rPr>
              <a:t>satu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sisi</a:t>
            </a:r>
            <a:r>
              <a:rPr lang="en-ID" sz="2400" dirty="0">
                <a:latin typeface="+mj-lt"/>
              </a:rPr>
              <a:t>, </a:t>
            </a:r>
            <a:r>
              <a:rPr lang="en-ID" sz="2400" dirty="0" err="1">
                <a:latin typeface="+mj-lt"/>
              </a:rPr>
              <a:t>pemerintah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tetap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memberikan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kemudahan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bagi</a:t>
            </a:r>
            <a:r>
              <a:rPr lang="en-ID" sz="2400" dirty="0">
                <a:latin typeface="+mj-lt"/>
              </a:rPr>
              <a:t> Wajib Pajak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         </a:t>
            </a:r>
            <a:r>
              <a:rPr lang="en-ID" sz="2400" dirty="0" err="1">
                <a:latin typeface="+mj-lt"/>
              </a:rPr>
              <a:t>tertentu</a:t>
            </a:r>
            <a:r>
              <a:rPr lang="en-ID" sz="2400" dirty="0">
                <a:latin typeface="+mj-lt"/>
              </a:rPr>
              <a:t> yang </a:t>
            </a:r>
            <a:r>
              <a:rPr lang="en-ID" sz="2400" dirty="0" err="1">
                <a:latin typeface="+mj-lt"/>
              </a:rPr>
              <a:t>belum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siap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menggunakan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pembukuan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penuh</a:t>
            </a:r>
            <a:r>
              <a:rPr lang="en-ID" sz="2400" dirty="0">
                <a:latin typeface="+mj-lt"/>
              </a:rPr>
              <a:t>.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* Di </a:t>
            </a:r>
            <a:r>
              <a:rPr lang="en-ID" sz="2400" dirty="0" err="1">
                <a:latin typeface="+mj-lt"/>
              </a:rPr>
              <a:t>sisi</a:t>
            </a:r>
            <a:r>
              <a:rPr lang="en-ID" sz="2400" dirty="0">
                <a:latin typeface="+mj-lt"/>
              </a:rPr>
              <a:t> lain, </a:t>
            </a:r>
            <a:r>
              <a:rPr lang="en-ID" sz="2400" dirty="0" err="1">
                <a:latin typeface="+mj-lt"/>
              </a:rPr>
              <a:t>pemerintah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menutup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celah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penyalahgunaan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PPh</a:t>
            </a:r>
            <a:r>
              <a:rPr lang="en-ID" sz="2400" dirty="0">
                <a:latin typeface="+mj-lt"/>
              </a:rPr>
              <a:t> Final 0,5%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         dan </a:t>
            </a:r>
            <a:r>
              <a:rPr lang="en-ID" sz="2400" dirty="0" err="1">
                <a:latin typeface="+mj-lt"/>
              </a:rPr>
              <a:t>memperkuat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prinsip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bisnis</a:t>
            </a:r>
            <a:r>
              <a:rPr lang="en-ID" sz="2400" dirty="0">
                <a:latin typeface="+mj-lt"/>
              </a:rPr>
              <a:t> yang </a:t>
            </a:r>
            <a:r>
              <a:rPr lang="en-ID" sz="2400" dirty="0" err="1">
                <a:latin typeface="+mj-lt"/>
              </a:rPr>
              <a:t>bersih</a:t>
            </a:r>
            <a:r>
              <a:rPr lang="en-ID" sz="2400" dirty="0">
                <a:latin typeface="+mj-lt"/>
              </a:rPr>
              <a:t>. </a:t>
            </a:r>
          </a:p>
          <a:p>
            <a:endParaRPr lang="en-ID" sz="2400" dirty="0">
              <a:latin typeface="+mj-lt"/>
            </a:endParaRPr>
          </a:p>
          <a:p>
            <a:pPr algn="ctr"/>
            <a:r>
              <a:rPr lang="en-ID" sz="2400" dirty="0">
                <a:solidFill>
                  <a:srgbClr val="FF0000"/>
                </a:solidFill>
                <a:latin typeface="+mj-lt"/>
              </a:rPr>
              <a:t>MAKA DIHARAPKAN DENGAN DITERBITKANNYA PP 20 INI DAPAT :</a:t>
            </a:r>
            <a:br>
              <a:rPr lang="en-ID" sz="2400" dirty="0">
                <a:solidFill>
                  <a:srgbClr val="FF0000"/>
                </a:solidFill>
                <a:latin typeface="+mj-lt"/>
              </a:rPr>
            </a:br>
            <a:endParaRPr lang="en-ID" sz="2400" dirty="0">
              <a:solidFill>
                <a:srgbClr val="FF0000"/>
              </a:solidFill>
              <a:latin typeface="+mj-lt"/>
            </a:endParaRPr>
          </a:p>
          <a:p>
            <a:pPr algn="ctr"/>
            <a:r>
              <a:rPr lang="en-ID" sz="2400" dirty="0">
                <a:latin typeface="+mj-lt"/>
              </a:rPr>
              <a:t>1. </a:t>
            </a:r>
            <a:r>
              <a:rPr lang="en-ID" sz="2400" dirty="0" err="1">
                <a:latin typeface="+mj-lt"/>
              </a:rPr>
              <a:t>Memberikan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kepastian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hukum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dalam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penggunaan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PPh</a:t>
            </a:r>
            <a:r>
              <a:rPr lang="en-ID" sz="2400" dirty="0">
                <a:latin typeface="+mj-lt"/>
              </a:rPr>
              <a:t> Final 0,5%.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2. </a:t>
            </a:r>
            <a:r>
              <a:rPr lang="en-ID" sz="2400" dirty="0" err="1">
                <a:latin typeface="+mj-lt"/>
              </a:rPr>
              <a:t>Memberikan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kemudahan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bagi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pelaku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usaha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kecil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tertentu</a:t>
            </a:r>
            <a:r>
              <a:rPr lang="en-ID" sz="2400" dirty="0">
                <a:latin typeface="+mj-lt"/>
              </a:rPr>
              <a:t>.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3. </a:t>
            </a:r>
            <a:r>
              <a:rPr lang="en-ID" sz="2400" dirty="0" err="1">
                <a:latin typeface="+mj-lt"/>
              </a:rPr>
              <a:t>Mencegah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pemecahan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usaha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atau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penggunaan</a:t>
            </a:r>
            <a:r>
              <a:rPr lang="en-ID" sz="2400" dirty="0">
                <a:latin typeface="+mj-lt"/>
              </a:rPr>
              <a:t> badan </a:t>
            </a:r>
            <a:r>
              <a:rPr lang="en-ID" sz="2400" dirty="0" err="1">
                <a:latin typeface="+mj-lt"/>
              </a:rPr>
              <a:t>usaha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untuk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menghindari</a:t>
            </a:r>
            <a:r>
              <a:rPr lang="en-ID" sz="2400" dirty="0">
                <a:latin typeface="+mj-lt"/>
              </a:rPr>
              <a:t> batas </a:t>
            </a:r>
            <a:r>
              <a:rPr lang="en-ID" sz="2400" dirty="0" err="1">
                <a:latin typeface="+mj-lt"/>
              </a:rPr>
              <a:t>omzet</a:t>
            </a:r>
            <a:r>
              <a:rPr lang="en-ID" sz="2400" dirty="0">
                <a:latin typeface="+mj-lt"/>
              </a:rPr>
              <a:t>.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4. </a:t>
            </a:r>
            <a:r>
              <a:rPr lang="en-ID" sz="2400" dirty="0" err="1">
                <a:latin typeface="+mj-lt"/>
              </a:rPr>
              <a:t>Menegaskan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bahwa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biaya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suap</a:t>
            </a:r>
            <a:r>
              <a:rPr lang="en-ID" sz="2400" dirty="0">
                <a:latin typeface="+mj-lt"/>
              </a:rPr>
              <a:t>, </a:t>
            </a:r>
            <a:r>
              <a:rPr lang="en-ID" sz="2400" dirty="0" err="1">
                <a:latin typeface="+mj-lt"/>
              </a:rPr>
              <a:t>gratifikasi</a:t>
            </a:r>
            <a:r>
              <a:rPr lang="en-ID" sz="2400" dirty="0">
                <a:latin typeface="+mj-lt"/>
              </a:rPr>
              <a:t>, dan </a:t>
            </a:r>
            <a:r>
              <a:rPr lang="en-ID" sz="2400" dirty="0" err="1">
                <a:latin typeface="+mj-lt"/>
              </a:rPr>
              <a:t>pemberian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sejenis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bukan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biaya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fiskal</a:t>
            </a:r>
            <a:r>
              <a:rPr lang="en-ID" sz="2400" dirty="0">
                <a:latin typeface="+mj-lt"/>
              </a:rPr>
              <a:t>. </a:t>
            </a:r>
            <a:br>
              <a:rPr lang="en-ID" sz="2400" dirty="0">
                <a:latin typeface="+mj-lt"/>
              </a:rPr>
            </a:br>
            <a:r>
              <a:rPr lang="en-ID" sz="2400" dirty="0">
                <a:latin typeface="+mj-lt"/>
              </a:rPr>
              <a:t>5. </a:t>
            </a:r>
            <a:r>
              <a:rPr lang="en-ID" sz="2400" dirty="0" err="1">
                <a:latin typeface="+mj-lt"/>
              </a:rPr>
              <a:t>Mendukung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praktik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bisnis</a:t>
            </a:r>
            <a:r>
              <a:rPr lang="en-ID" sz="2400" dirty="0">
                <a:latin typeface="+mj-lt"/>
              </a:rPr>
              <a:t> yang </a:t>
            </a:r>
            <a:r>
              <a:rPr lang="en-ID" sz="2400" dirty="0" err="1">
                <a:latin typeface="+mj-lt"/>
              </a:rPr>
              <a:t>sehat</a:t>
            </a:r>
            <a:r>
              <a:rPr lang="en-ID" sz="2400" dirty="0">
                <a:latin typeface="+mj-lt"/>
              </a:rPr>
              <a:t>, </a:t>
            </a:r>
            <a:r>
              <a:rPr lang="en-ID" sz="2400" dirty="0" err="1">
                <a:latin typeface="+mj-lt"/>
              </a:rPr>
              <a:t>transparan</a:t>
            </a:r>
            <a:r>
              <a:rPr lang="en-ID" sz="2400" dirty="0">
                <a:latin typeface="+mj-lt"/>
              </a:rPr>
              <a:t>, dan </a:t>
            </a:r>
            <a:r>
              <a:rPr lang="en-ID" sz="2400" dirty="0" err="1">
                <a:latin typeface="+mj-lt"/>
              </a:rPr>
              <a:t>sesuai</a:t>
            </a:r>
            <a:r>
              <a:rPr lang="en-ID" sz="2400" dirty="0">
                <a:latin typeface="+mj-lt"/>
              </a:rPr>
              <a:t> </a:t>
            </a:r>
            <a:r>
              <a:rPr lang="en-ID" sz="2400" dirty="0" err="1">
                <a:latin typeface="+mj-lt"/>
              </a:rPr>
              <a:t>ketentuan</a:t>
            </a:r>
            <a:r>
              <a:rPr lang="en-ID" sz="2400" dirty="0">
                <a:latin typeface="+mj-l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200005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11964407_win32_SD_v20" id="{3EA9D323-E7D5-42E3-83AA-4E89B21FB6B6}" vid="{BDF16A16-3A0E-4332-958C-C5797045A0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{BA9B0A9C-79E3-4911-A999-BB118A2F3C7F}TF1ed9553b-00c4-4092-846a-c8f7f2908f3beecd942f_win32-8e33096c3cfc</Template>
  <TotalTime>2134</TotalTime>
  <Words>2967</Words>
  <Application>Microsoft Office PowerPoint</Application>
  <PresentationFormat>Widescreen</PresentationFormat>
  <Paragraphs>139</Paragraphs>
  <Slides>25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Gill Sans Nova Light</vt:lpstr>
      <vt:lpstr>Sagona Book</vt:lpstr>
      <vt:lpstr>Custom</vt:lpstr>
      <vt:lpstr>PP 20 tahun 2026  era baru tarif PPh final UMKM antisipasi aturan penggabungan omzet</vt:lpstr>
      <vt:lpstr>PowerPoint Presentation</vt:lpstr>
      <vt:lpstr>PowerPoint Presentation</vt:lpstr>
      <vt:lpstr>APA YANG BERUBAH  ??                                   Dari PP 55  th 2022 ke PP 20 th 2026</vt:lpstr>
      <vt:lpstr>PowerPoint Presentation</vt:lpstr>
      <vt:lpstr>PowerPoint Presentation</vt:lpstr>
      <vt:lpstr>PowerPoint Presentation</vt:lpstr>
      <vt:lpstr>PowerPoint Presentation</vt:lpstr>
      <vt:lpstr>TUJUAN &amp; ARAH KEBIJAKSANAAN</vt:lpstr>
      <vt:lpstr>Penjelasan PPh Final 0,5%</vt:lpstr>
      <vt:lpstr>Yang Dapat Menggunakan</vt:lpstr>
      <vt:lpstr>BAGAIMANA DENGAN PEKERJAAN BEBAS  ??</vt:lpstr>
      <vt:lpstr>daftar pekerjaan bebas</vt:lpstr>
      <vt:lpstr>PowerPoint Presentation</vt:lpstr>
      <vt:lpstr>PowerPoint Presentation</vt:lpstr>
      <vt:lpstr>PowerPoint Presentation</vt:lpstr>
      <vt:lpstr>Cara Menghitung Batas Omzet Rp4,8 Miliar </vt:lpstr>
      <vt:lpstr>CONTOH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KESIMPULAN</vt:lpstr>
      <vt:lpstr>Terima kasih  "PP 20 Tahun 2026 bukan menghapus fasilitas UMKM, melainkan memastikan fasilitas tersebut hanya digunakan oleh wajib pajak yang memang berhak.“                                                            pt hunu osias padmada eara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Lucia Hunu</dc:creator>
  <cp:lastModifiedBy>Lucia Hunu</cp:lastModifiedBy>
  <cp:revision>30</cp:revision>
  <dcterms:created xsi:type="dcterms:W3CDTF">2026-06-11T02:36:07Z</dcterms:created>
  <dcterms:modified xsi:type="dcterms:W3CDTF">2026-06-25T15:31:46Z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