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9" r:id="rId4"/>
    <p:sldId id="280" r:id="rId5"/>
    <p:sldId id="261" r:id="rId6"/>
    <p:sldId id="266" r:id="rId7"/>
    <p:sldId id="267" r:id="rId8"/>
    <p:sldId id="262" r:id="rId9"/>
    <p:sldId id="263" r:id="rId10"/>
    <p:sldId id="265" r:id="rId11"/>
    <p:sldId id="269" r:id="rId12"/>
    <p:sldId id="270" r:id="rId13"/>
    <p:sldId id="272" r:id="rId14"/>
    <p:sldId id="271" r:id="rId15"/>
    <p:sldId id="273" r:id="rId16"/>
    <p:sldId id="274" r:id="rId17"/>
    <p:sldId id="275" r:id="rId18"/>
    <p:sldId id="264" r:id="rId19"/>
    <p:sldId id="278" r:id="rId20"/>
    <p:sldId id="268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7F5C5"/>
    <a:srgbClr val="E4DC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1" d="100"/>
          <a:sy n="71" d="100"/>
        </p:scale>
        <p:origin x="6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Sertifikasi+Akuntansi+Syariah+%28SAS%29&amp;sca_esv=90400c0a8b8f484b&amp;sxsrf=ANbL-n4pDtDGx5O6XYzp-BgfDlAGC30ZIA%3A1776814863971&amp;ei=DwvoadvvOrr14-EPmaaFgQU&amp;ved=2ahUKEwjehIe0j4CUAxXpumMGHVK-PcUQgK4QegQIARAD&amp;uact=5&amp;oq=sertifikasi+yg+dikeluarkan+oleh+IAI+apa+saja+ya+%3F&amp;gs_lp=Egxnd3Mtd2l6LXNlcnAiMXNlcnRpZmlrYXNpIHlnIGRpa2VsdWFya2FuIG9sZWggSUFJIGFwYSBzYWphIHlhID8yCBAAGIAEGKIEMggQABiABBiiBDIIEAAYgAQYogQyBRAAGO8FMggQABiABBiiBEj7GVCfEFifEHABeACQAQCYAXOgAcMBqgEDMS4xuAEDyAEA-AEBmAICoAKHAcICChAAGLADGNYEGEeYAwCIBgGQBgiSBwMxLjGgB7gJsgcDMC4xuAd4wgcFMi0xLjHIBwuACAA&amp;sclient=gws-wiz-serp&amp;mstk=AUtExfAUAIvfdlCbMG9HCb00osp_IqJqoU80tBnUX0JaY7z6-Pd4EyPKpXF0imxejEIODzizE10wnBAmEKzugNw7v4GkgBISKAV3AAujR2H77_uHU6fn8EM3kw8bXbNpvFl5PKP0OckHisylfK399weIISxN8jG7yocs-bS9FtDvdzy_595i-cGRfjGNdAyVlhDnzFS52yHqqV0DUAHkdR4wowYbQPZ_Kra6ryXQHumrY27eIlNcwGOoBNwZ3xAymf0-Tf9WIb4hROAN1VPa4ZETpIVH&amp;csui=3" TargetMode="External"/><Relationship Id="rId2" Type="http://schemas.openxmlformats.org/officeDocument/2006/relationships/hyperlink" Target="https://www.google.com/search?q=Certificate+in+Accounting%2C+Finance%2C+and+Business+%28CAFB%29&amp;sca_esv=90400c0a8b8f484b&amp;sxsrf=ANbL-n4pDtDGx5O6XYzp-BgfDlAGC30ZIA%3A1776814863971&amp;ei=DwvoadvvOrr14-EPmaaFgQU&amp;ved=2ahUKEwjehIe0j4CUAxXpumMGHVK-PcUQgK4QegQIARAC&amp;uact=5&amp;oq=sertifikasi+yg+dikeluarkan+oleh+IAI+apa+saja+ya+%3F&amp;gs_lp=Egxnd3Mtd2l6LXNlcnAiMXNlcnRpZmlrYXNpIHlnIGRpa2VsdWFya2FuIG9sZWggSUFJIGFwYSBzYWphIHlhID8yCBAAGIAEGKIEMggQABiABBiiBDIIEAAYgAQYogQyBRAAGO8FMggQABiABBiiBEj7GVCfEFifEHABeACQAQCYAXOgAcMBqgEDMS4xuAEDyAEA-AEBmAICoAKHAcICChAAGLADGNYEGEeYAwCIBgGQBgiSBwMxLjGgB7gJsgcDMC4xuAd4wgcFMi0xLjHIBwuACAA&amp;sclient=gws-wiz-serp&amp;mstk=AUtExfAUAIvfdlCbMG9HCb00osp_IqJqoU80tBnUX0JaY7z6-Pd4EyPKpXF0imxejEIODzizE10wnBAmEKzugNw7v4GkgBISKAV3AAujR2H77_uHU6fn8EM3kw8bXbNpvFl5PKP0OckHisylfK399weIISxN8jG7yocs-bS9FtDvdzy_595i-cGRfjGNdAyVlhDnzFS52yHqqV0DUAHkdR4wowYbQPZ_Kra6ryXQHumrY27eIlNcwGOoBNwZ3xAymf0-Tf9WIb4hROAN1VPa4ZETpIVH&amp;csui=3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Associate+Certified+Public+Accountant+%28ACPA%29&amp;oq=sertifikasi+yg+dikeluarkan+oleh+IAPI+apa+saja+ya+%3F&amp;gs_lcrp=EgZjaHJvbWUyBggAEEUYOTIJCAEQIRgKGKABMgkIAhAhGAoYoAEyCQgDECEYChigATIJCAQQIRgKGKABMgkIBRAhGAoYoAHSAQoxMDMyM2owajE1qAIIsAIB8QVGb_g6SQqZog&amp;sourceid=chrome&amp;ie=UTF-8&amp;mstk=AUtExfDG4x3W85X6i9BeI-TP4feqnIVsaSrIjlT6N3EjlBEHMIWFOSYHLlrJI-D-abHyrUN8SdoSvrsSTLdUX9yPsumHjpAxVdmKEX9gkyVcp7SinfCe4Zp04AHK4mn1Rl3H2mhkTvcntWg2FiJM8JO77Pk0Ygvg1d4sRsjtwJUtFl2f__c&amp;csui=3&amp;ved=2ahUKEwiU5b6Wj4CUAxWxWHADHfb6Ee8QgK4QegQIARAD" TargetMode="External"/><Relationship Id="rId2" Type="http://schemas.openxmlformats.org/officeDocument/2006/relationships/hyperlink" Target="https://www.google.com/search?q=Certified+Public+Accountant+%28CPA%29+of+Indonesia&amp;oq=sertifikasi+yg+dikeluarkan+oleh+IAPI+apa+saja+ya+%3F&amp;gs_lcrp=EgZjaHJvbWUyBggAEEUYOTIJCAEQIRgKGKABMgkIAhAhGAoYoAEyCQgDECEYChigATIJCAQQIRgKGKABMgkIBRAhGAoYoAHSAQoxMDMyM2owajE1qAIIsAIB8QVGb_g6SQqZog&amp;sourceid=chrome&amp;ie=UTF-8&amp;mstk=AUtExfDG4x3W85X6i9BeI-TP4feqnIVsaSrIjlT6N3EjlBEHMIWFOSYHLlrJI-D-abHyrUN8SdoSvrsSTLdUX9yPsumHjpAxVdmKEX9gkyVcp7SinfCe4Zp04AHK4mn1Rl3H2mhkTvcntWg2FiJM8JO77Pk0Ygvg1d4sRsjtwJUtFl2f__c&amp;csui=3&amp;ved=2ahUKEwiU5b6Wj4CUAxWxWHADHfb6Ee8QgK4QegQIARAC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ogle.com/search?q=Certified+Professional+Investigator+%28CPI%29&amp;oq=sertifikasi+yg+dikeluarkan+oleh+IAPI+apa+saja+ya+%3F&amp;gs_lcrp=EgZjaHJvbWUyBggAEEUYOTIJCAEQIRgKGKABMgkIAhAhGAoYoAEyCQgDECEYChigATIJCAQQIRgKGKABMgkIBRAhGAoYoAHSAQoxMDMyM2owajE1qAIIsAIB8QVGb_g6SQqZog&amp;sourceid=chrome&amp;ie=UTF-8&amp;mstk=AUtExfDG4x3W85X6i9BeI-TP4feqnIVsaSrIjlT6N3EjlBEHMIWFOSYHLlrJI-D-abHyrUN8SdoSvrsSTLdUX9yPsumHjpAxVdmKEX9gkyVcp7SinfCe4Zp04AHK4mn1Rl3H2mhkTvcntWg2FiJM8JO77Pk0Ygvg1d4sRsjtwJUtFl2f__c&amp;csui=3&amp;ved=2ahUKEwiU5b6Wj4CUAxWxWHADHfb6Ee8QgK4QegQIARAE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Certified+Professional+Management+Accountant&amp;sca_esv=90400c0a8b8f484b&amp;sxsrf=ANbL-n67CqfcaYC4PDEaPZYBtZAJzy2JIw%3A1776814925949&amp;ei=TQvoacfWOfeZ4-EPnbm34Qw&amp;biw=1360&amp;bih=599&amp;ved=2ahUKEwjkhJzKj4CUAxUr1DgGHd8RMTAQgK4QegQIARAD&amp;uact=5&amp;oq=sertifikasi+yg+dikeluarkan+oleh+IAMI+apa+saja+ya+%3F&amp;gs_lp=Egxnd3Mtd2l6LXNlcnAiMnNlcnRpZmlrYXNpIHlnIGRpa2VsdWFya2FuIG9sZWggSUFNSSBhcGEgc2FqYSB5YSA_MggQABiABBiiBDIFEAAY7wUyBRAAGO8FMggQABiABBiiBEiLGlCoFFioFHABeAGQAQCYAXGgAXGqAQMwLjG4AQPIAQD4AQGYAgKgAoIBwgIKEAAYsAMY1gQYR5gDAIgGAZAGCJIHAzEuMaAHqgSyBwMwLjG4B3rCBwMyLTLIBwyACAA&amp;sclient=gws-wiz-serp&amp;mstk=AUtExfBeLJzwoJVMYxWDiG4zRe1sEXwpuXGh0_ojzNuSCJtk616PzY7knVzliWeaDV2q_s5r7DRSZUBEvKtwMY8qr43XW4S0F5vj-nlcX4SU--P7v2pvLBQq9lk-e5qYD4irtVcg87U16Y58FSCzu0XJnTHEfXDyeru9m9bbwlHreIMDaYQnBXUaTu-mnkwa4eeCgZShE-OnGg8FkbBzqMJZ0G_0uRebtw_S-xcn4aF8XlUgN6oATjX8o4QCVKauDCp-WJ5DaQzdnLKo8AX9zEGI8AOL&amp;csui=3" TargetMode="External"/><Relationship Id="rId2" Type="http://schemas.openxmlformats.org/officeDocument/2006/relationships/hyperlink" Target="https://www.google.com/search?q=Institut+Akuntan+Manajemen+Indonesia&amp;sca_esv=90400c0a8b8f484b&amp;sxsrf=ANbL-n67CqfcaYC4PDEaPZYBtZAJzy2JIw%3A1776814925949&amp;ei=TQvoacfWOfeZ4-EPnbm34Qw&amp;biw=1360&amp;bih=599&amp;ved=2ahUKEwjkhJzKj4CUAxUr1DgGHd8RMTAQgK4QegQIARAB&amp;uact=5&amp;oq=sertifikasi+yg+dikeluarkan+oleh+IAMI+apa+saja+ya+%3F&amp;gs_lp=Egxnd3Mtd2l6LXNlcnAiMnNlcnRpZmlrYXNpIHlnIGRpa2VsdWFya2FuIG9sZWggSUFNSSBhcGEgc2FqYSB5YSA_MggQABiABBiiBDIFEAAY7wUyBRAAGO8FMggQABiABBiiBEiLGlCoFFioFHABeAGQAQCYAXGgAXGqAQMwLjG4AQPIAQD4AQGYAgKgAoIBwgIKEAAYsAMY1gQYR5gDAIgGAZAGCJIHAzEuMaAHqgSyBwMwLjG4B3rCBwMyLTLIBwyACAA&amp;sclient=gws-wiz-serp&amp;mstk=AUtExfBeLJzwoJVMYxWDiG4zRe1sEXwpuXGh0_ojzNuSCJtk616PzY7knVzliWeaDV2q_s5r7DRSZUBEvKtwMY8qr43XW4S0F5vj-nlcX4SU--P7v2pvLBQq9lk-e5qYD4irtVcg87U16Y58FSCzu0XJnTHEfXDyeru9m9bbwlHreIMDaYQnBXUaTu-mnkwa4eeCgZShE-OnGg8FkbBzqMJZ0G_0uRebtw_S-xcn4aF8XlUgN6oATjX8o4QCVKauDCp-WJ5DaQzdnLKo8AX9zEGI8AOL&amp;csui=3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q=Platform+Bersama+Pelaporan+Keuangan&amp;oq=apa+isi+PP+43+Thn+2025+secara+singkat+dan+padat.+Tks&amp;gs_lcrp=EgZjaHJvbWUyBggAEEUYOTIJCAEQIRgKGKAB0gEKMTQ3MjJqMGoxNagCCLACAfEFnpucZv6etrA&amp;sourceid=chrome&amp;ie=UTF-8&amp;mstk=AUtExfCTVKysL1i1YSRsQRIRdfpWDE5jxxZRJSQIVm3qMCZeDojfWSeaJ4LMrvvw12xx4eQ7ARjQ1tZBV7mzSe69G6U5vpBkY56XcZ2Ua2uX8R2cvh-R_JntOL1rvIRNMAiaCn8d87YqhRB7K9eX_GzR_H1BlxMlx_w51c1XGJiVLdPv7w-eIOnBZqVzjinPAkb1u-uBXXVLoHkJx-lzP_CCihuym2Qk2o2OGSGSV5EKLdGjv1AoW5V9lt90ILMHLzy5ssomUEAloAuB1LX1VJAcgeOK&amp;csui=3&amp;ved=2ahUKEwj2g7v0lv-TAxV31DgGHa_4Az4QgK4QegQIARAB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14109-9436-4BA8-A303-02CCB5C2B8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6859" y="309282"/>
            <a:ext cx="11483787" cy="5069541"/>
          </a:xfrm>
          <a:solidFill>
            <a:schemeClr val="accent4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2060"/>
                </a:solidFill>
              </a:rPr>
              <a:t>Membangun</a:t>
            </a:r>
            <a:r>
              <a:rPr lang="en-US" sz="6600" b="1" dirty="0">
                <a:solidFill>
                  <a:srgbClr val="002060"/>
                </a:solidFill>
              </a:rPr>
              <a:t> </a:t>
            </a:r>
            <a:r>
              <a:rPr lang="en-US" sz="6600" b="1" dirty="0" err="1">
                <a:solidFill>
                  <a:srgbClr val="002060"/>
                </a:solidFill>
              </a:rPr>
              <a:t>ekosistem</a:t>
            </a:r>
            <a:r>
              <a:rPr lang="en-US" sz="6600" b="1" dirty="0">
                <a:solidFill>
                  <a:srgbClr val="002060"/>
                </a:solidFill>
              </a:rPr>
              <a:t> </a:t>
            </a:r>
            <a:r>
              <a:rPr lang="en-US" sz="6600" b="1" dirty="0" err="1">
                <a:solidFill>
                  <a:srgbClr val="002060"/>
                </a:solidFill>
              </a:rPr>
              <a:t>laporan</a:t>
            </a:r>
            <a:r>
              <a:rPr lang="en-US" sz="6600" b="1" dirty="0">
                <a:solidFill>
                  <a:srgbClr val="002060"/>
                </a:solidFill>
              </a:rPr>
              <a:t> KEUANGAN </a:t>
            </a:r>
            <a:br>
              <a:rPr lang="en-US" sz="6600" b="1" dirty="0">
                <a:solidFill>
                  <a:srgbClr val="002060"/>
                </a:solidFill>
              </a:rPr>
            </a:br>
            <a:br>
              <a:rPr lang="en-US" b="1" dirty="0">
                <a:solidFill>
                  <a:srgbClr val="002060"/>
                </a:solidFill>
              </a:rPr>
            </a:br>
            <a:r>
              <a:rPr lang="en-US" b="1" dirty="0">
                <a:solidFill>
                  <a:srgbClr val="002060"/>
                </a:solidFill>
              </a:rPr>
              <a:t>(</a:t>
            </a:r>
            <a:r>
              <a:rPr lang="en-US" b="1" dirty="0" err="1">
                <a:solidFill>
                  <a:srgbClr val="002060"/>
                </a:solidFill>
              </a:rPr>
              <a:t>peran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profesi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akuntan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br>
              <a:rPr lang="en-US" b="1" dirty="0">
                <a:solidFill>
                  <a:srgbClr val="002060"/>
                </a:solidFill>
              </a:rPr>
            </a:br>
            <a:r>
              <a:rPr lang="en-US" b="1" dirty="0" err="1">
                <a:solidFill>
                  <a:srgbClr val="002060"/>
                </a:solidFill>
              </a:rPr>
              <a:t>dalam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pelaksanaan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br>
              <a:rPr lang="en-US" b="1" dirty="0">
                <a:solidFill>
                  <a:srgbClr val="002060"/>
                </a:solidFill>
              </a:rPr>
            </a:br>
            <a:r>
              <a:rPr lang="en-US" b="1" dirty="0" err="1">
                <a:solidFill>
                  <a:srgbClr val="002060"/>
                </a:solidFill>
              </a:rPr>
              <a:t>uu</a:t>
            </a:r>
            <a:r>
              <a:rPr lang="en-US" b="1" dirty="0">
                <a:solidFill>
                  <a:srgbClr val="002060"/>
                </a:solidFill>
              </a:rPr>
              <a:t> no 4 </a:t>
            </a:r>
            <a:r>
              <a:rPr lang="en-US" b="1" dirty="0" err="1">
                <a:solidFill>
                  <a:srgbClr val="002060"/>
                </a:solidFill>
              </a:rPr>
              <a:t>th</a:t>
            </a:r>
            <a:r>
              <a:rPr lang="en-US" b="1" dirty="0">
                <a:solidFill>
                  <a:srgbClr val="002060"/>
                </a:solidFill>
              </a:rPr>
              <a:t> 2023 dan pp 43 </a:t>
            </a:r>
            <a:r>
              <a:rPr lang="en-US" b="1" dirty="0" err="1">
                <a:solidFill>
                  <a:srgbClr val="002060"/>
                </a:solidFill>
              </a:rPr>
              <a:t>th</a:t>
            </a:r>
            <a:r>
              <a:rPr lang="en-US" b="1" dirty="0">
                <a:solidFill>
                  <a:srgbClr val="002060"/>
                </a:solidFill>
              </a:rPr>
              <a:t> 2025)</a:t>
            </a:r>
            <a:endParaRPr lang="en-ID" b="1" dirty="0">
              <a:solidFill>
                <a:srgbClr val="00206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B0D688-6D46-48E0-8B48-F9961F5D6F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6859" y="5661212"/>
            <a:ext cx="11483787" cy="981635"/>
          </a:xfr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>
            <a:normAutofit lnSpcReduction="10000"/>
          </a:bodyPr>
          <a:lstStyle/>
          <a:p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OLEH :</a:t>
            </a:r>
          </a:p>
          <a:p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INDARYONO, se,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ak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, ca,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m.Si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, BKP</a:t>
            </a:r>
            <a:endParaRPr lang="en-ID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575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B7852-96A2-4A6B-9FB9-0B78220E2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919" y="121025"/>
            <a:ext cx="11914094" cy="945775"/>
          </a:xfrm>
          <a:solidFill>
            <a:schemeClr val="tx2"/>
          </a:solidFill>
          <a:ln w="28575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FFC000"/>
                </a:solidFill>
                <a:latin typeface="Arial Black" panose="020B0A04020102020204" pitchFamily="34" charset="0"/>
              </a:rPr>
              <a:t>Lap </a:t>
            </a:r>
            <a:r>
              <a:rPr lang="en-US" sz="2800" b="1" dirty="0" err="1">
                <a:solidFill>
                  <a:srgbClr val="FFC000"/>
                </a:solidFill>
                <a:latin typeface="Arial Black" panose="020B0A04020102020204" pitchFamily="34" charset="0"/>
              </a:rPr>
              <a:t>keu</a:t>
            </a:r>
            <a:r>
              <a:rPr lang="en-US" sz="2800" b="1" dirty="0">
                <a:solidFill>
                  <a:srgbClr val="FFC000"/>
                </a:solidFill>
                <a:latin typeface="Arial Black" panose="020B0A04020102020204" pitchFamily="34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Arial Black" panose="020B0A04020102020204" pitchFamily="34" charset="0"/>
              </a:rPr>
              <a:t>harus</a:t>
            </a:r>
            <a:r>
              <a:rPr lang="en-US" sz="2800" b="1" dirty="0">
                <a:solidFill>
                  <a:srgbClr val="FFC000"/>
                </a:solidFill>
                <a:latin typeface="Arial Black" panose="020B0A04020102020204" pitchFamily="34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Arial Black" panose="020B0A04020102020204" pitchFamily="34" charset="0"/>
              </a:rPr>
              <a:t>disusun</a:t>
            </a:r>
            <a:r>
              <a:rPr lang="en-US" sz="2800" b="1" dirty="0">
                <a:solidFill>
                  <a:srgbClr val="FFC000"/>
                </a:solidFill>
                <a:latin typeface="Arial Black" panose="020B0A04020102020204" pitchFamily="34" charset="0"/>
              </a:rPr>
              <a:t> oleh </a:t>
            </a:r>
            <a:r>
              <a:rPr lang="en-US" sz="2800" b="1" dirty="0" err="1">
                <a:solidFill>
                  <a:srgbClr val="FFC000"/>
                </a:solidFill>
                <a:latin typeface="Arial Black" panose="020B0A04020102020204" pitchFamily="34" charset="0"/>
              </a:rPr>
              <a:t>pihak</a:t>
            </a:r>
            <a:r>
              <a:rPr lang="en-US" sz="2800" b="1" dirty="0">
                <a:solidFill>
                  <a:srgbClr val="FFC000"/>
                </a:solidFill>
                <a:latin typeface="Arial Black" panose="020B0A04020102020204" pitchFamily="34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Arial Black" panose="020B0A04020102020204" pitchFamily="34" charset="0"/>
              </a:rPr>
              <a:t>yg</a:t>
            </a:r>
            <a:r>
              <a:rPr lang="en-US" sz="2800" b="1" dirty="0">
                <a:solidFill>
                  <a:srgbClr val="FFC000"/>
                </a:solidFill>
                <a:latin typeface="Arial Black" panose="020B0A04020102020204" pitchFamily="34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Arial Black" panose="020B0A04020102020204" pitchFamily="34" charset="0"/>
              </a:rPr>
              <a:t>kompeten</a:t>
            </a:r>
            <a:br>
              <a:rPr lang="en-US" sz="2800" b="1" dirty="0">
                <a:solidFill>
                  <a:srgbClr val="FFC000"/>
                </a:solidFill>
                <a:latin typeface="Arial Black" panose="020B0A04020102020204" pitchFamily="34" charset="0"/>
              </a:rPr>
            </a:br>
            <a:r>
              <a:rPr lang="en-US" sz="2800" b="1" dirty="0">
                <a:solidFill>
                  <a:srgbClr val="FFC000"/>
                </a:solidFill>
                <a:latin typeface="Arial Black" panose="020B0A04020102020204" pitchFamily="34" charset="0"/>
              </a:rPr>
              <a:t>pp 43 </a:t>
            </a:r>
            <a:r>
              <a:rPr lang="en-US" sz="2800" b="1" dirty="0" err="1">
                <a:solidFill>
                  <a:srgbClr val="FFC000"/>
                </a:solidFill>
                <a:latin typeface="Arial Black" panose="020B0A04020102020204" pitchFamily="34" charset="0"/>
              </a:rPr>
              <a:t>th</a:t>
            </a:r>
            <a:r>
              <a:rPr lang="en-US" sz="2800" b="1" dirty="0">
                <a:solidFill>
                  <a:srgbClr val="FFC000"/>
                </a:solidFill>
                <a:latin typeface="Arial Black" panose="020B0A04020102020204" pitchFamily="34" charset="0"/>
              </a:rPr>
              <a:t> 2025 = </a:t>
            </a:r>
            <a:r>
              <a:rPr lang="en-US" sz="2800" b="1" dirty="0" err="1">
                <a:solidFill>
                  <a:srgbClr val="FFC000"/>
                </a:solidFill>
                <a:latin typeface="Arial Black" panose="020B0A04020102020204" pitchFamily="34" charset="0"/>
              </a:rPr>
              <a:t>pasal</a:t>
            </a:r>
            <a:r>
              <a:rPr lang="en-US" sz="2800" b="1" dirty="0">
                <a:solidFill>
                  <a:srgbClr val="FFC000"/>
                </a:solidFill>
                <a:latin typeface="Arial Black" panose="020B0A04020102020204" pitchFamily="34" charset="0"/>
              </a:rPr>
              <a:t> : 4</a:t>
            </a:r>
            <a:endParaRPr lang="en-ID" sz="2800" b="1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9479C91-AC79-467C-94C0-CD40900FC64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47919" y="1223682"/>
            <a:ext cx="11914093" cy="5405717"/>
          </a:xfrm>
          <a:solidFill>
            <a:schemeClr val="tx2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>
            <a:normAutofit lnSpcReduction="10000"/>
          </a:bodyPr>
          <a:lstStyle/>
          <a:p>
            <a:pPr marL="457200" indent="-457200" algn="just">
              <a:buAutoNum type="arabicParenR"/>
            </a:pPr>
            <a:r>
              <a:rPr lang="en-US" sz="3600" b="1" dirty="0">
                <a:latin typeface="Algerian" panose="04020705040A02060702" pitchFamily="82" charset="0"/>
              </a:rPr>
              <a:t>LAP Keu 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FFFF00"/>
                </a:highlight>
                <a:latin typeface="Algerian" panose="04020705040A02060702" pitchFamily="82" charset="0"/>
              </a:rPr>
              <a:t>harus</a:t>
            </a:r>
            <a:r>
              <a:rPr lang="en-US" sz="3600" b="1" dirty="0">
                <a:latin typeface="Algerian" panose="04020705040A02060702" pitchFamily="82" charset="0"/>
              </a:rPr>
              <a:t> </a:t>
            </a:r>
            <a:r>
              <a:rPr lang="en-US" sz="3600" b="1" dirty="0" err="1">
                <a:latin typeface="Algerian" panose="04020705040A02060702" pitchFamily="82" charset="0"/>
              </a:rPr>
              <a:t>disusun</a:t>
            </a:r>
            <a:r>
              <a:rPr lang="en-US" sz="3600" b="1" dirty="0">
                <a:latin typeface="Algerian" panose="04020705040A02060702" pitchFamily="82" charset="0"/>
              </a:rPr>
              <a:t> </a:t>
            </a:r>
            <a:r>
              <a:rPr lang="en-US" sz="3600" b="1" dirty="0" err="1">
                <a:latin typeface="Algerian" panose="04020705040A02060702" pitchFamily="82" charset="0"/>
              </a:rPr>
              <a:t>dengan</a:t>
            </a:r>
            <a:r>
              <a:rPr lang="en-US" sz="3600" b="1" dirty="0">
                <a:latin typeface="Algerian" panose="04020705040A02060702" pitchFamily="8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lengkap</a:t>
            </a:r>
            <a:r>
              <a:rPr lang="en-US" sz="3600" b="1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sesuai</a:t>
            </a:r>
            <a:r>
              <a:rPr lang="en-US" sz="3600" b="1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standar</a:t>
            </a:r>
            <a:r>
              <a:rPr lang="en-US" sz="3600" b="1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laporan</a:t>
            </a:r>
            <a:r>
              <a:rPr lang="en-US" sz="3600" b="1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keuangan</a:t>
            </a:r>
            <a:r>
              <a:rPr lang="en-US" sz="3600" b="1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 &amp; </a:t>
            </a:r>
            <a:r>
              <a:rPr lang="en-US" sz="3600" b="1" dirty="0" err="1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ketentuan</a:t>
            </a:r>
            <a:r>
              <a:rPr lang="en-US" sz="3600" b="1" dirty="0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highlight>
                  <a:srgbClr val="000000"/>
                </a:highlight>
                <a:latin typeface="Algerian" panose="04020705040A02060702" pitchFamily="82" charset="0"/>
              </a:rPr>
              <a:t>perundang-undangan</a:t>
            </a:r>
            <a:endParaRPr lang="en-US" sz="3600" b="1" dirty="0">
              <a:solidFill>
                <a:schemeClr val="bg1"/>
              </a:solidFill>
              <a:highlight>
                <a:srgbClr val="000000"/>
              </a:highlight>
              <a:latin typeface="Algerian" panose="04020705040A02060702" pitchFamily="82" charset="0"/>
            </a:endParaRPr>
          </a:p>
          <a:p>
            <a:pPr marL="457200" indent="-457200" algn="just">
              <a:buAutoNum type="arabicParenR"/>
            </a:pPr>
            <a:endParaRPr lang="en-US" sz="3600" b="1" dirty="0">
              <a:latin typeface="Algerian" panose="04020705040A02060702" pitchFamily="82" charset="0"/>
            </a:endParaRPr>
          </a:p>
          <a:p>
            <a:pPr marL="457200" indent="-457200" algn="just">
              <a:buAutoNum type="arabicParenR"/>
            </a:pPr>
            <a:r>
              <a:rPr lang="en-US" sz="3600" b="1" dirty="0">
                <a:latin typeface="Algerian" panose="04020705040A02060702" pitchFamily="82" charset="0"/>
              </a:rPr>
              <a:t>Lap </a:t>
            </a:r>
            <a:r>
              <a:rPr lang="en-US" sz="3600" b="1" dirty="0" err="1">
                <a:latin typeface="Algerian" panose="04020705040A02060702" pitchFamily="82" charset="0"/>
              </a:rPr>
              <a:t>keu</a:t>
            </a:r>
            <a:r>
              <a:rPr lang="en-US" sz="3600" b="1" dirty="0">
                <a:latin typeface="Algerian" panose="04020705040A02060702" pitchFamily="82" charset="0"/>
              </a:rPr>
              <a:t> </a:t>
            </a:r>
            <a:r>
              <a:rPr lang="en-US" sz="3600" b="1" dirty="0" err="1">
                <a:latin typeface="Algerian" panose="04020705040A02060702" pitchFamily="82" charset="0"/>
              </a:rPr>
              <a:t>disusun</a:t>
            </a:r>
            <a:r>
              <a:rPr lang="en-US" sz="3600" b="1" dirty="0">
                <a:latin typeface="Algerian" panose="04020705040A02060702" pitchFamily="8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FFFF00"/>
                </a:highlight>
                <a:latin typeface="Algerian" panose="04020705040A02060702" pitchFamily="82" charset="0"/>
              </a:rPr>
              <a:t>untuk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Algerian" panose="04020705040A02060702" pitchFamily="8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FFFF00"/>
                </a:highlight>
                <a:latin typeface="Algerian" panose="04020705040A02060702" pitchFamily="82" charset="0"/>
              </a:rPr>
              <a:t>tujuan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Algerian" panose="04020705040A02060702" pitchFamily="8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FFFF00"/>
                </a:highlight>
                <a:latin typeface="Algerian" panose="04020705040A02060702" pitchFamily="82" charset="0"/>
              </a:rPr>
              <a:t>umum</a:t>
            </a:r>
            <a:endParaRPr lang="en-US" sz="3600" b="1" dirty="0">
              <a:solidFill>
                <a:srgbClr val="FF0000"/>
              </a:solidFill>
              <a:highlight>
                <a:srgbClr val="FFFF00"/>
              </a:highlight>
              <a:latin typeface="Algerian" panose="04020705040A02060702" pitchFamily="82" charset="0"/>
            </a:endParaRPr>
          </a:p>
          <a:p>
            <a:pPr marL="457200" indent="-457200" algn="just">
              <a:buAutoNum type="arabicParenR"/>
            </a:pPr>
            <a:endParaRPr lang="en-US" sz="3600" b="1" dirty="0">
              <a:latin typeface="Algerian" panose="04020705040A02060702" pitchFamily="82" charset="0"/>
            </a:endParaRPr>
          </a:p>
          <a:p>
            <a:pPr marL="457200" indent="-457200" algn="just">
              <a:buAutoNum type="arabicParenR"/>
            </a:pPr>
            <a:r>
              <a:rPr lang="en-US" sz="3600" b="1" dirty="0">
                <a:latin typeface="Algerian" panose="04020705040A02060702" pitchFamily="82" charset="0"/>
              </a:rPr>
              <a:t>Jika </a:t>
            </a:r>
            <a:r>
              <a:rPr lang="en-US" sz="3600" b="1" dirty="0" err="1">
                <a:latin typeface="Algerian" panose="04020705040A02060702" pitchFamily="82" charset="0"/>
              </a:rPr>
              <a:t>diperlukan</a:t>
            </a:r>
            <a:r>
              <a:rPr lang="en-US" sz="3600" b="1" dirty="0">
                <a:latin typeface="Algerian" panose="04020705040A02060702" pitchFamily="82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Algerian" panose="04020705040A02060702" pitchFamily="82" charset="0"/>
              </a:rPr>
              <a:t>lap 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FFFF00"/>
                </a:highlight>
                <a:latin typeface="Algerian" panose="04020705040A02060702" pitchFamily="82" charset="0"/>
              </a:rPr>
              <a:t>keu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Algerian" panose="04020705040A02060702" pitchFamily="8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FFFF00"/>
                </a:highlight>
                <a:latin typeface="Algerian" panose="04020705040A02060702" pitchFamily="82" charset="0"/>
              </a:rPr>
              <a:t>khusus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Algerian" panose="04020705040A02060702" pitchFamily="82" charset="0"/>
              </a:rPr>
              <a:t> </a:t>
            </a:r>
            <a:r>
              <a:rPr lang="en-US" sz="3600" b="1" dirty="0">
                <a:latin typeface="Algerian" panose="04020705040A02060702" pitchFamily="82" charset="0"/>
              </a:rPr>
              <a:t>– </a:t>
            </a:r>
            <a:r>
              <a:rPr lang="en-US" sz="3600" b="1" dirty="0" err="1">
                <a:latin typeface="Algerian" panose="04020705040A02060702" pitchFamily="82" charset="0"/>
              </a:rPr>
              <a:t>akan</a:t>
            </a:r>
            <a:r>
              <a:rPr lang="en-US" sz="3600" b="1" dirty="0">
                <a:latin typeface="Algerian" panose="04020705040A02060702" pitchFamily="82" charset="0"/>
              </a:rPr>
              <a:t> </a:t>
            </a:r>
            <a:r>
              <a:rPr lang="en-US" sz="3600" b="1" dirty="0" err="1">
                <a:latin typeface="Algerian" panose="04020705040A02060702" pitchFamily="82" charset="0"/>
              </a:rPr>
              <a:t>diatur</a:t>
            </a:r>
            <a:r>
              <a:rPr lang="en-US" sz="3600" b="1" dirty="0">
                <a:latin typeface="Algerian" panose="04020705040A02060702" pitchFamily="82" charset="0"/>
              </a:rPr>
              <a:t> </a:t>
            </a:r>
            <a:r>
              <a:rPr lang="en-US" sz="3600" b="1" dirty="0" err="1">
                <a:latin typeface="Algerian" panose="04020705040A02060702" pitchFamily="82" charset="0"/>
              </a:rPr>
              <a:t>dalam</a:t>
            </a:r>
            <a:r>
              <a:rPr lang="en-US" sz="3600" b="1" dirty="0">
                <a:latin typeface="Algerian" panose="04020705040A02060702" pitchFamily="82" charset="0"/>
              </a:rPr>
              <a:t> </a:t>
            </a:r>
            <a:r>
              <a:rPr lang="en-US" sz="3600" b="1" dirty="0" err="1">
                <a:latin typeface="Algerian" panose="04020705040A02060702" pitchFamily="82" charset="0"/>
              </a:rPr>
              <a:t>perundang</a:t>
            </a:r>
            <a:r>
              <a:rPr lang="en-US" sz="3600" b="1" dirty="0">
                <a:latin typeface="Algerian" panose="04020705040A02060702" pitchFamily="82" charset="0"/>
              </a:rPr>
              <a:t> – </a:t>
            </a:r>
            <a:r>
              <a:rPr lang="en-US" sz="3600" b="1" dirty="0" err="1">
                <a:latin typeface="Algerian" panose="04020705040A02060702" pitchFamily="82" charset="0"/>
              </a:rPr>
              <a:t>undangan</a:t>
            </a:r>
            <a:r>
              <a:rPr lang="en-US" sz="3600" b="1" dirty="0">
                <a:latin typeface="Algerian" panose="04020705040A02060702" pitchFamily="82" charset="0"/>
              </a:rPr>
              <a:t> </a:t>
            </a:r>
            <a:endParaRPr lang="en-ID" sz="3600" b="1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903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6C4AE-D52E-4333-A4A6-76EE47762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706" y="147920"/>
            <a:ext cx="11779623" cy="918882"/>
          </a:xfr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Laporan</a:t>
            </a:r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keu</a:t>
            </a:r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harus</a:t>
            </a:r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disusun</a:t>
            </a:r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oleh </a:t>
            </a:r>
            <a:r>
              <a:rPr lang="en-US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pihak</a:t>
            </a:r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yg</a:t>
            </a:r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kompeten</a:t>
            </a:r>
            <a:b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pp 43 </a:t>
            </a:r>
            <a:r>
              <a:rPr lang="en-US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th</a:t>
            </a:r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2025 = </a:t>
            </a:r>
            <a:r>
              <a:rPr lang="en-US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Pasal</a:t>
            </a:r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: 5</a:t>
            </a:r>
            <a:endParaRPr lang="en-ID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4FEA5-D73A-4A33-9CD2-7FB89896345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01707" y="1250576"/>
            <a:ext cx="11779622" cy="5459504"/>
          </a:xfrm>
          <a:ln w="38100"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>
                <a:latin typeface="Arial Black" panose="020B0A04020102020204" pitchFamily="34" charset="0"/>
              </a:rPr>
              <a:t>1) </a:t>
            </a:r>
            <a:r>
              <a:rPr lang="en-US" dirty="0" err="1">
                <a:latin typeface="Arial Black" panose="020B0A04020102020204" pitchFamily="34" charset="0"/>
              </a:rPr>
              <a:t>Penyusun</a:t>
            </a:r>
            <a:r>
              <a:rPr lang="en-US" dirty="0">
                <a:latin typeface="Arial Black" panose="020B0A04020102020204" pitchFamily="34" charset="0"/>
              </a:rPr>
              <a:t> (</a:t>
            </a:r>
            <a:r>
              <a:rPr lang="en-US" dirty="0" err="1">
                <a:latin typeface="Arial Black" panose="020B0A04020102020204" pitchFamily="34" charset="0"/>
              </a:rPr>
              <a:t>pegawai</a:t>
            </a:r>
            <a:r>
              <a:rPr lang="en-US" dirty="0">
                <a:latin typeface="Arial Black" panose="020B0A04020102020204" pitchFamily="34" charset="0"/>
              </a:rPr>
              <a:t> / </a:t>
            </a:r>
            <a:r>
              <a:rPr lang="en-US" dirty="0" err="1">
                <a:latin typeface="Arial Black" panose="020B0A04020102020204" pitchFamily="34" charset="0"/>
              </a:rPr>
              <a:t>karyawan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pelapor</a:t>
            </a:r>
            <a:r>
              <a:rPr lang="en-US" dirty="0">
                <a:latin typeface="Arial Black" panose="020B0A04020102020204" pitchFamily="34" charset="0"/>
              </a:rPr>
              <a:t>) Lap </a:t>
            </a:r>
            <a:r>
              <a:rPr lang="en-US" dirty="0" err="1">
                <a:latin typeface="Arial Black" panose="020B0A04020102020204" pitchFamily="34" charset="0"/>
              </a:rPr>
              <a:t>keu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highlight>
                  <a:srgbClr val="FFFF00"/>
                </a:highlight>
                <a:latin typeface="Arial Black" panose="020B0A04020102020204" pitchFamily="34" charset="0"/>
              </a:rPr>
              <a:t>harus</a:t>
            </a:r>
            <a:r>
              <a:rPr lang="en-US" dirty="0">
                <a:latin typeface="Arial Black" panose="020B0A04020102020204" pitchFamily="34" charset="0"/>
              </a:rPr>
              <a:t> 	</a:t>
            </a:r>
            <a:r>
              <a:rPr lang="en-US" u="sng" dirty="0" err="1">
                <a:solidFill>
                  <a:srgbClr val="FF0000"/>
                </a:solidFill>
                <a:highlight>
                  <a:srgbClr val="FFFF00"/>
                </a:highlight>
                <a:latin typeface="Arial Black" panose="020B0A04020102020204" pitchFamily="34" charset="0"/>
              </a:rPr>
              <a:t>kompeten</a:t>
            </a:r>
            <a:r>
              <a:rPr lang="en-US" u="sng" dirty="0">
                <a:solidFill>
                  <a:srgbClr val="FF0000"/>
                </a:solidFill>
                <a:highlight>
                  <a:srgbClr val="FFFF00"/>
                </a:highlight>
                <a:latin typeface="Arial Black" panose="020B0A04020102020204" pitchFamily="34" charset="0"/>
              </a:rPr>
              <a:t> dan </a:t>
            </a:r>
            <a:r>
              <a:rPr lang="en-US" u="sng" dirty="0" err="1">
                <a:solidFill>
                  <a:srgbClr val="FF0000"/>
                </a:solidFill>
                <a:highlight>
                  <a:srgbClr val="FFFF00"/>
                </a:highlight>
                <a:latin typeface="Arial Black" panose="020B0A04020102020204" pitchFamily="34" charset="0"/>
              </a:rPr>
              <a:t>berintegritas</a:t>
            </a:r>
            <a:endParaRPr lang="en-US" u="sng" dirty="0">
              <a:solidFill>
                <a:srgbClr val="FF0000"/>
              </a:solidFill>
              <a:highlight>
                <a:srgbClr val="FFFF00"/>
              </a:highlight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Arial Black" panose="020B0A04020102020204" pitchFamily="34" charset="0"/>
              </a:rPr>
              <a:t>2) Lap </a:t>
            </a:r>
            <a:r>
              <a:rPr lang="en-US" dirty="0" err="1">
                <a:latin typeface="Arial Black" panose="020B0A04020102020204" pitchFamily="34" charset="0"/>
              </a:rPr>
              <a:t>keu</a:t>
            </a:r>
            <a:r>
              <a:rPr lang="en-US" dirty="0">
                <a:latin typeface="Arial Black" panose="020B0A04020102020204" pitchFamily="34" charset="0"/>
              </a:rPr>
              <a:t> juga </a:t>
            </a:r>
            <a:r>
              <a:rPr lang="en-US" dirty="0" err="1">
                <a:solidFill>
                  <a:srgbClr val="FF0000"/>
                </a:solidFill>
                <a:highlight>
                  <a:srgbClr val="FFFF00"/>
                </a:highlight>
                <a:latin typeface="Arial Black" panose="020B0A04020102020204" pitchFamily="34" charset="0"/>
              </a:rPr>
              <a:t>dapat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highlight>
                  <a:srgbClr val="FFFF00"/>
                </a:highlight>
                <a:latin typeface="Arial Black" panose="020B0A04020102020204" pitchFamily="34" charset="0"/>
              </a:rPr>
              <a:t>disusun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  <a:latin typeface="Arial Black" panose="020B0A04020102020204" pitchFamily="34" charset="0"/>
              </a:rPr>
              <a:t> oleh </a:t>
            </a:r>
            <a:r>
              <a:rPr lang="en-US" dirty="0" err="1">
                <a:solidFill>
                  <a:srgbClr val="FF0000"/>
                </a:solidFill>
                <a:highlight>
                  <a:srgbClr val="FFFF00"/>
                </a:highlight>
                <a:latin typeface="Arial Black" panose="020B0A04020102020204" pitchFamily="34" charset="0"/>
              </a:rPr>
              <a:t>ppsk</a:t>
            </a:r>
            <a:r>
              <a:rPr lang="en-US" dirty="0">
                <a:latin typeface="Arial Black" panose="020B0A04020102020204" pitchFamily="34" charset="0"/>
              </a:rPr>
              <a:t> (</a:t>
            </a:r>
            <a:r>
              <a:rPr lang="en-US" dirty="0" err="1">
                <a:latin typeface="Arial Black" panose="020B0A04020102020204" pitchFamily="34" charset="0"/>
              </a:rPr>
              <a:t>Profesi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penunjang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sektor</a:t>
            </a:r>
            <a:r>
              <a:rPr lang="en-US" dirty="0">
                <a:latin typeface="Arial Black" panose="020B0A04020102020204" pitchFamily="34" charset="0"/>
              </a:rPr>
              <a:t> 	</a:t>
            </a:r>
            <a:r>
              <a:rPr lang="en-US" dirty="0" err="1">
                <a:latin typeface="Arial Black" panose="020B0A04020102020204" pitchFamily="34" charset="0"/>
              </a:rPr>
              <a:t>keuangan</a:t>
            </a:r>
            <a:r>
              <a:rPr lang="en-US" dirty="0">
                <a:latin typeface="Arial Black" panose="020B0A04020102020204" pitchFamily="34" charset="0"/>
              </a:rPr>
              <a:t>) </a:t>
            </a:r>
            <a:r>
              <a:rPr lang="en-US" dirty="0" err="1">
                <a:latin typeface="Arial Black" panose="020B0A04020102020204" pitchFamily="34" charset="0"/>
              </a:rPr>
              <a:t>yg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meliputi</a:t>
            </a:r>
            <a:r>
              <a:rPr lang="en-US" dirty="0">
                <a:latin typeface="Arial Black" panose="020B0A04020102020204" pitchFamily="34" charset="0"/>
              </a:rPr>
              <a:t> :</a:t>
            </a:r>
          </a:p>
          <a:p>
            <a:pPr marL="0" indent="0" algn="just">
              <a:buNone/>
            </a:pPr>
            <a:r>
              <a:rPr lang="en-US" dirty="0">
                <a:latin typeface="Arial Black" panose="020B0A04020102020204" pitchFamily="34" charset="0"/>
              </a:rPr>
              <a:t>	A) </a:t>
            </a:r>
            <a:r>
              <a:rPr lang="en-US" dirty="0" err="1">
                <a:latin typeface="Arial Black" panose="020B0A04020102020204" pitchFamily="34" charset="0"/>
              </a:rPr>
              <a:t>akuntan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berpraktik</a:t>
            </a:r>
            <a:r>
              <a:rPr lang="en-US" dirty="0">
                <a:latin typeface="Arial Black" panose="020B0A04020102020204" pitchFamily="34" charset="0"/>
              </a:rPr>
              <a:t> (ab) </a:t>
            </a:r>
            <a:r>
              <a:rPr lang="en-US" u="sng" dirty="0">
                <a:solidFill>
                  <a:srgbClr val="FF0000"/>
                </a:solidFill>
                <a:latin typeface="Arial Black" panose="020B0A04020102020204" pitchFamily="34" charset="0"/>
              </a:rPr>
              <a:t>di </a:t>
            </a:r>
            <a:r>
              <a:rPr lang="en-US" u="sng" dirty="0" err="1">
                <a:solidFill>
                  <a:srgbClr val="FF0000"/>
                </a:solidFill>
                <a:latin typeface="Arial Black" panose="020B0A04020102020204" pitchFamily="34" charset="0"/>
              </a:rPr>
              <a:t>karawang</a:t>
            </a:r>
            <a:r>
              <a:rPr lang="en-US" u="sng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latin typeface="Arial Black" panose="020B0A04020102020204" pitchFamily="34" charset="0"/>
              </a:rPr>
              <a:t>ada</a:t>
            </a:r>
            <a:r>
              <a:rPr lang="en-US" u="sng" dirty="0">
                <a:solidFill>
                  <a:srgbClr val="FF0000"/>
                </a:solidFill>
                <a:latin typeface="Arial Black" panose="020B0A04020102020204" pitchFamily="34" charset="0"/>
              </a:rPr>
              <a:t> KJA HUNU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atau</a:t>
            </a:r>
            <a:endParaRPr lang="en-US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 Black" panose="020B0A04020102020204" pitchFamily="34" charset="0"/>
              </a:rPr>
              <a:t>	b) </a:t>
            </a:r>
            <a:r>
              <a:rPr lang="en-US" dirty="0" err="1">
                <a:latin typeface="Arial Black" panose="020B0A04020102020204" pitchFamily="34" charset="0"/>
              </a:rPr>
              <a:t>akuntan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publik</a:t>
            </a:r>
            <a:r>
              <a:rPr lang="en-US" dirty="0">
                <a:latin typeface="Arial Black" panose="020B0A04020102020204" pitchFamily="34" charset="0"/>
              </a:rPr>
              <a:t> – </a:t>
            </a:r>
            <a:r>
              <a:rPr lang="en-US" dirty="0">
                <a:solidFill>
                  <a:srgbClr val="FF0000"/>
                </a:solidFill>
                <a:latin typeface="Arial Black" panose="020B0A04020102020204" pitchFamily="34" charset="0"/>
              </a:rPr>
              <a:t>di </a:t>
            </a:r>
            <a:r>
              <a:rPr lang="en-US" dirty="0" err="1">
                <a:solidFill>
                  <a:srgbClr val="FF0000"/>
                </a:solidFill>
                <a:latin typeface="Arial Black" panose="020B0A04020102020204" pitchFamily="34" charset="0"/>
              </a:rPr>
              <a:t>karawang</a:t>
            </a:r>
            <a:r>
              <a:rPr lang="en-US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 Black" panose="020B0A04020102020204" pitchFamily="34" charset="0"/>
              </a:rPr>
              <a:t>ada</a:t>
            </a:r>
            <a:r>
              <a:rPr lang="en-US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 Black" panose="020B0A04020102020204" pitchFamily="34" charset="0"/>
              </a:rPr>
              <a:t>kap</a:t>
            </a:r>
            <a:r>
              <a:rPr lang="en-US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 Black" panose="020B0A04020102020204" pitchFamily="34" charset="0"/>
              </a:rPr>
              <a:t>dw</a:t>
            </a:r>
            <a:r>
              <a:rPr lang="en-US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 Black" panose="020B0A04020102020204" pitchFamily="34" charset="0"/>
              </a:rPr>
              <a:t>cabang</a:t>
            </a:r>
            <a:r>
              <a:rPr lang="en-US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 Black" panose="020B0A04020102020204" pitchFamily="34" charset="0"/>
              </a:rPr>
              <a:t>karawang</a:t>
            </a:r>
            <a:br>
              <a:rPr lang="en-US" dirty="0">
                <a:latin typeface="Arial Black" panose="020B0A04020102020204" pitchFamily="34" charset="0"/>
              </a:rPr>
            </a:br>
            <a:endParaRPr lang="en-US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 Black" panose="020B0A04020102020204" pitchFamily="34" charset="0"/>
              </a:rPr>
              <a:t>3) Kementerian, Lembaga &amp;/ </a:t>
            </a:r>
            <a:r>
              <a:rPr lang="en-US" dirty="0" err="1">
                <a:latin typeface="Arial Black" panose="020B0A04020102020204" pitchFamily="34" charset="0"/>
              </a:rPr>
              <a:t>otoritas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dapat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menentukan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Jenis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kompetensi</a:t>
            </a:r>
            <a:r>
              <a:rPr lang="en-US" dirty="0">
                <a:latin typeface="Arial Black" panose="020B0A04020102020204" pitchFamily="34" charset="0"/>
              </a:rPr>
              <a:t> 	</a:t>
            </a:r>
            <a:r>
              <a:rPr lang="en-US" dirty="0" err="1">
                <a:latin typeface="Arial Black" panose="020B0A04020102020204" pitchFamily="34" charset="0"/>
              </a:rPr>
              <a:t>yg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harus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dimiliki</a:t>
            </a:r>
            <a:r>
              <a:rPr lang="en-US" dirty="0">
                <a:latin typeface="Arial Black" panose="020B0A04020102020204" pitchFamily="34" charset="0"/>
              </a:rPr>
              <a:t> oleh </a:t>
            </a:r>
            <a:r>
              <a:rPr lang="en-US" dirty="0" err="1">
                <a:latin typeface="Arial Black" panose="020B0A04020102020204" pitchFamily="34" charset="0"/>
              </a:rPr>
              <a:t>penyusun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lep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keu</a:t>
            </a:r>
            <a:r>
              <a:rPr lang="en-US" dirty="0">
                <a:latin typeface="Arial Black" panose="020B0A04020102020204" pitchFamily="34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b="1" dirty="0">
                <a:latin typeface="Berlin Sans FB Demi" panose="020E0802020502020306" pitchFamily="34" charset="0"/>
              </a:rPr>
              <a:t>Lembaga &amp;/ </a:t>
            </a:r>
            <a:r>
              <a:rPr lang="en-US" b="1" dirty="0" err="1">
                <a:latin typeface="Berlin Sans FB Demi" panose="020E0802020502020306" pitchFamily="34" charset="0"/>
              </a:rPr>
              <a:t>otoritas</a:t>
            </a:r>
            <a:r>
              <a:rPr lang="en-US" b="1" dirty="0">
                <a:latin typeface="Berlin Sans FB Demi" panose="020E0802020502020306" pitchFamily="34" charset="0"/>
              </a:rPr>
              <a:t> </a:t>
            </a:r>
            <a:r>
              <a:rPr lang="en-US" b="1" dirty="0" err="1">
                <a:latin typeface="Berlin Sans FB Demi" panose="020E0802020502020306" pitchFamily="34" charset="0"/>
              </a:rPr>
              <a:t>dlm</a:t>
            </a:r>
            <a:r>
              <a:rPr lang="en-US" b="1" dirty="0">
                <a:latin typeface="Berlin Sans FB Demi" panose="020E0802020502020306" pitchFamily="34" charset="0"/>
              </a:rPr>
              <a:t> </a:t>
            </a:r>
            <a:r>
              <a:rPr lang="en-US" b="1" dirty="0" err="1">
                <a:latin typeface="Berlin Sans FB Demi" panose="020E0802020502020306" pitchFamily="34" charset="0"/>
              </a:rPr>
              <a:t>akuntansi</a:t>
            </a:r>
            <a:r>
              <a:rPr lang="en-US" b="1" dirty="0">
                <a:latin typeface="Berlin Sans FB Demi" panose="020E0802020502020306" pitchFamily="34" charset="0"/>
              </a:rPr>
              <a:t> di Indonesia (</a:t>
            </a:r>
            <a:r>
              <a:rPr lang="en-US" b="1" dirty="0" err="1">
                <a:latin typeface="Berlin Sans FB Demi" panose="020E0802020502020306" pitchFamily="34" charset="0"/>
              </a:rPr>
              <a:t>sampai</a:t>
            </a:r>
            <a:r>
              <a:rPr lang="en-US" b="1" dirty="0">
                <a:latin typeface="Berlin Sans FB Demi" panose="020E0802020502020306" pitchFamily="34" charset="0"/>
              </a:rPr>
              <a:t> </a:t>
            </a:r>
            <a:r>
              <a:rPr lang="en-US" b="1" dirty="0" err="1">
                <a:latin typeface="Berlin Sans FB Demi" panose="020E0802020502020306" pitchFamily="34" charset="0"/>
              </a:rPr>
              <a:t>saat</a:t>
            </a:r>
            <a:r>
              <a:rPr lang="en-US" b="1" dirty="0">
                <a:latin typeface="Berlin Sans FB Demi" panose="020E0802020502020306" pitchFamily="34" charset="0"/>
              </a:rPr>
              <a:t> </a:t>
            </a:r>
            <a:r>
              <a:rPr lang="en-US" b="1" dirty="0" err="1">
                <a:latin typeface="Berlin Sans FB Demi" panose="020E0802020502020306" pitchFamily="34" charset="0"/>
              </a:rPr>
              <a:t>ini</a:t>
            </a:r>
            <a:r>
              <a:rPr lang="en-US" b="1" dirty="0">
                <a:latin typeface="Berlin Sans FB Demi" panose="020E0802020502020306" pitchFamily="34" charset="0"/>
              </a:rPr>
              <a:t>), </a:t>
            </a:r>
            <a:r>
              <a:rPr lang="en-US" b="1" dirty="0" err="1">
                <a:latin typeface="Berlin Sans FB Demi" panose="020E0802020502020306" pitchFamily="34" charset="0"/>
              </a:rPr>
              <a:t>meliputi</a:t>
            </a:r>
            <a:r>
              <a:rPr lang="en-US" b="1" dirty="0">
                <a:latin typeface="Berlin Sans FB Demi" panose="020E0802020502020306" pitchFamily="34" charset="0"/>
              </a:rPr>
              <a:t> :</a:t>
            </a:r>
          </a:p>
          <a:p>
            <a:pPr marL="0" indent="0" algn="r">
              <a:buNone/>
            </a:pPr>
            <a:r>
              <a:rPr lang="en-US" b="1" dirty="0" err="1">
                <a:latin typeface="Berlin Sans FB Demi" panose="020E0802020502020306" pitchFamily="34" charset="0"/>
              </a:rPr>
              <a:t>Iai</a:t>
            </a:r>
            <a:r>
              <a:rPr lang="en-US" b="1" dirty="0">
                <a:latin typeface="Berlin Sans FB Demi" panose="020E0802020502020306" pitchFamily="34" charset="0"/>
              </a:rPr>
              <a:t> = </a:t>
            </a:r>
            <a:r>
              <a:rPr lang="en-US" b="1" dirty="0" err="1">
                <a:latin typeface="Berlin Sans FB Demi" panose="020E0802020502020306" pitchFamily="34" charset="0"/>
              </a:rPr>
              <a:t>ikatan</a:t>
            </a:r>
            <a:r>
              <a:rPr lang="en-US" b="1" dirty="0">
                <a:latin typeface="Berlin Sans FB Demi" panose="020E0802020502020306" pitchFamily="34" charset="0"/>
              </a:rPr>
              <a:t> </a:t>
            </a:r>
            <a:r>
              <a:rPr lang="en-US" b="1" dirty="0" err="1">
                <a:latin typeface="Berlin Sans FB Demi" panose="020E0802020502020306" pitchFamily="34" charset="0"/>
              </a:rPr>
              <a:t>akuntan</a:t>
            </a:r>
            <a:r>
              <a:rPr lang="en-US" b="1" dirty="0">
                <a:latin typeface="Berlin Sans FB Demi" panose="020E0802020502020306" pitchFamily="34" charset="0"/>
              </a:rPr>
              <a:t> Indonesia,</a:t>
            </a:r>
          </a:p>
          <a:p>
            <a:pPr marL="0" indent="0" algn="r">
              <a:buNone/>
            </a:pPr>
            <a:r>
              <a:rPr lang="en-US" b="1" dirty="0" err="1">
                <a:latin typeface="Berlin Sans FB Demi" panose="020E0802020502020306" pitchFamily="34" charset="0"/>
              </a:rPr>
              <a:t>Iapi</a:t>
            </a:r>
            <a:r>
              <a:rPr lang="en-US" b="1" dirty="0">
                <a:latin typeface="Berlin Sans FB Demi" panose="020E0802020502020306" pitchFamily="34" charset="0"/>
              </a:rPr>
              <a:t> = </a:t>
            </a:r>
            <a:r>
              <a:rPr lang="en-US" b="1" dirty="0" err="1">
                <a:latin typeface="Berlin Sans FB Demi" panose="020E0802020502020306" pitchFamily="34" charset="0"/>
              </a:rPr>
              <a:t>ikatan</a:t>
            </a:r>
            <a:r>
              <a:rPr lang="en-US" b="1" dirty="0">
                <a:latin typeface="Berlin Sans FB Demi" panose="020E0802020502020306" pitchFamily="34" charset="0"/>
              </a:rPr>
              <a:t> </a:t>
            </a:r>
            <a:r>
              <a:rPr lang="en-US" b="1" dirty="0" err="1">
                <a:latin typeface="Berlin Sans FB Demi" panose="020E0802020502020306" pitchFamily="34" charset="0"/>
              </a:rPr>
              <a:t>akuntan</a:t>
            </a:r>
            <a:r>
              <a:rPr lang="en-US" b="1" dirty="0">
                <a:latin typeface="Berlin Sans FB Demi" panose="020E0802020502020306" pitchFamily="34" charset="0"/>
              </a:rPr>
              <a:t> </a:t>
            </a:r>
            <a:r>
              <a:rPr lang="en-US" b="1" dirty="0" err="1">
                <a:latin typeface="Berlin Sans FB Demi" panose="020E0802020502020306" pitchFamily="34" charset="0"/>
              </a:rPr>
              <a:t>publik</a:t>
            </a:r>
            <a:r>
              <a:rPr lang="en-US" b="1" dirty="0">
                <a:latin typeface="Berlin Sans FB Demi" panose="020E0802020502020306" pitchFamily="34" charset="0"/>
              </a:rPr>
              <a:t> Indonesia dan </a:t>
            </a:r>
          </a:p>
          <a:p>
            <a:pPr marL="0" indent="0" algn="r">
              <a:buNone/>
            </a:pPr>
            <a:r>
              <a:rPr lang="en-US" b="1" dirty="0" err="1">
                <a:latin typeface="Berlin Sans FB Demi" panose="020E0802020502020306" pitchFamily="34" charset="0"/>
              </a:rPr>
              <a:t>Iami</a:t>
            </a:r>
            <a:r>
              <a:rPr lang="en-US" b="1" dirty="0">
                <a:latin typeface="Berlin Sans FB Demi" panose="020E0802020502020306" pitchFamily="34" charset="0"/>
              </a:rPr>
              <a:t> = </a:t>
            </a:r>
            <a:r>
              <a:rPr lang="en-US" b="1" dirty="0" err="1">
                <a:latin typeface="Berlin Sans FB Demi" panose="020E0802020502020306" pitchFamily="34" charset="0"/>
              </a:rPr>
              <a:t>ikatan</a:t>
            </a:r>
            <a:r>
              <a:rPr lang="en-US" b="1" dirty="0">
                <a:latin typeface="Berlin Sans FB Demi" panose="020E0802020502020306" pitchFamily="34" charset="0"/>
              </a:rPr>
              <a:t> </a:t>
            </a:r>
            <a:r>
              <a:rPr lang="en-US" b="1" dirty="0" err="1">
                <a:latin typeface="Berlin Sans FB Demi" panose="020E0802020502020306" pitchFamily="34" charset="0"/>
              </a:rPr>
              <a:t>akuntan</a:t>
            </a:r>
            <a:r>
              <a:rPr lang="en-US" b="1" dirty="0">
                <a:latin typeface="Berlin Sans FB Demi" panose="020E0802020502020306" pitchFamily="34" charset="0"/>
              </a:rPr>
              <a:t> </a:t>
            </a:r>
            <a:r>
              <a:rPr lang="en-US" b="1" dirty="0" err="1">
                <a:latin typeface="Berlin Sans FB Demi" panose="020E0802020502020306" pitchFamily="34" charset="0"/>
              </a:rPr>
              <a:t>manajemen</a:t>
            </a:r>
            <a:r>
              <a:rPr lang="en-US" b="1" dirty="0">
                <a:latin typeface="Berlin Sans FB Demi" panose="020E0802020502020306" pitchFamily="34" charset="0"/>
              </a:rPr>
              <a:t> Indonesia</a:t>
            </a:r>
          </a:p>
        </p:txBody>
      </p:sp>
    </p:spTree>
    <p:extLst>
      <p:ext uri="{BB962C8B-B14F-4D97-AF65-F5344CB8AC3E}">
        <p14:creationId xmlns:p14="http://schemas.microsoft.com/office/powerpoint/2010/main" val="23339027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44C3F-81E3-4942-AA53-6E4A02907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153" y="201707"/>
            <a:ext cx="11766176" cy="578222"/>
          </a:xfr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sz="2400" dirty="0" err="1">
                <a:latin typeface="Wide Latin" panose="020A0A07050505020404" pitchFamily="18" charset="0"/>
              </a:rPr>
              <a:t>Iai</a:t>
            </a:r>
            <a:r>
              <a:rPr lang="en-US" sz="2400" dirty="0">
                <a:latin typeface="Wide Latin" panose="020A0A07050505020404" pitchFamily="18" charset="0"/>
              </a:rPr>
              <a:t> – </a:t>
            </a:r>
            <a:r>
              <a:rPr lang="en-US" sz="2400" dirty="0" err="1">
                <a:latin typeface="Wide Latin" panose="020A0A07050505020404" pitchFamily="18" charset="0"/>
              </a:rPr>
              <a:t>ikatan</a:t>
            </a:r>
            <a:r>
              <a:rPr lang="en-US" sz="2400" dirty="0">
                <a:latin typeface="Wide Latin" panose="020A0A07050505020404" pitchFamily="18" charset="0"/>
              </a:rPr>
              <a:t> </a:t>
            </a:r>
            <a:r>
              <a:rPr lang="en-US" sz="2400" dirty="0" err="1">
                <a:latin typeface="Wide Latin" panose="020A0A07050505020404" pitchFamily="18" charset="0"/>
              </a:rPr>
              <a:t>akuntan</a:t>
            </a:r>
            <a:r>
              <a:rPr lang="en-US" sz="2400" dirty="0">
                <a:latin typeface="Wide Latin" panose="020A0A07050505020404" pitchFamily="18" charset="0"/>
              </a:rPr>
              <a:t> </a:t>
            </a:r>
            <a:r>
              <a:rPr lang="en-US" sz="2400" dirty="0" err="1">
                <a:latin typeface="Wide Latin" panose="020A0A07050505020404" pitchFamily="18" charset="0"/>
              </a:rPr>
              <a:t>indonesia</a:t>
            </a:r>
            <a:endParaRPr lang="en-ID" sz="2400" dirty="0">
              <a:latin typeface="Wide Latin" panose="020A0A070505050204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86B4AA-B084-4A02-BF55-12509DB6DD6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10671" y="954741"/>
            <a:ext cx="11766175" cy="5701551"/>
          </a:xfr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2800" b="1" i="0" dirty="0" err="1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Ikatan</a:t>
            </a:r>
            <a:r>
              <a:rPr lang="en-ID" sz="2800" b="1" i="0" dirty="0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n-ID" sz="2800" b="1" i="0" dirty="0" err="1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Akuntan</a:t>
            </a:r>
            <a:r>
              <a:rPr lang="en-ID" sz="2800" b="1" i="0" dirty="0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 Indonesia (IAI) </a:t>
            </a:r>
            <a:r>
              <a:rPr lang="en-ID" sz="2800" b="1" i="0" dirty="0" err="1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mengeluarkan</a:t>
            </a:r>
            <a:r>
              <a:rPr lang="en-ID" sz="2800" b="1" i="0" dirty="0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n-ID" sz="2800" b="1" i="0" dirty="0" err="1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berbagai</a:t>
            </a:r>
            <a:r>
              <a:rPr lang="en-ID" sz="2800" b="1" i="0" dirty="0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n-ID" sz="2800" b="1" i="0" dirty="0" err="1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sertifikasi</a:t>
            </a:r>
            <a:r>
              <a:rPr lang="en-ID" sz="2800" b="1" i="0" dirty="0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n-ID" sz="2800" b="1" i="0" dirty="0" err="1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profesi</a:t>
            </a:r>
            <a:r>
              <a:rPr lang="en-ID" sz="2800" b="1" i="0" dirty="0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n-ID" sz="2800" b="1" i="0" dirty="0" err="1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akuntansi</a:t>
            </a:r>
            <a:r>
              <a:rPr lang="en-ID" sz="2800" b="1" i="0" dirty="0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n-ID" sz="2800" b="1" i="0" dirty="0" err="1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untuk</a:t>
            </a:r>
            <a:r>
              <a:rPr lang="en-ID" sz="2800" b="1" i="0" dirty="0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n-ID" sz="2800" b="1" i="0" dirty="0" err="1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menunjang</a:t>
            </a:r>
            <a:r>
              <a:rPr lang="en-ID" sz="2800" b="1" i="0" dirty="0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n-ID" sz="2800" b="1" i="0" dirty="0" err="1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karier</a:t>
            </a:r>
            <a:r>
              <a:rPr lang="en-ID" sz="2800" b="1" i="0" dirty="0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en-ID" sz="2800" b="1" i="0" dirty="0" err="1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mulai</a:t>
            </a:r>
            <a:r>
              <a:rPr lang="en-ID" sz="2800" b="1" i="0" dirty="0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n-ID" sz="2800" b="1" i="0" dirty="0" err="1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dari</a:t>
            </a:r>
            <a:r>
              <a:rPr lang="en-ID" sz="2800" b="1" i="0" dirty="0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n-ID" sz="2800" b="1" i="0" dirty="0" err="1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tingkat</a:t>
            </a:r>
            <a:r>
              <a:rPr lang="en-ID" sz="2800" b="1" i="0" dirty="0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n-ID" sz="2800" b="1" i="0" dirty="0" err="1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dasar</a:t>
            </a:r>
            <a:r>
              <a:rPr lang="en-ID" sz="2800" b="1" i="0" dirty="0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n-ID" sz="2800" b="1" i="0" dirty="0" err="1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hingga</a:t>
            </a:r>
            <a:r>
              <a:rPr lang="en-ID" sz="2800" b="1" i="0" dirty="0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n-ID" sz="2800" b="1" i="0" dirty="0" err="1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profesional</a:t>
            </a:r>
            <a:r>
              <a:rPr lang="en-ID" sz="2800" b="1" i="0" dirty="0">
                <a:solidFill>
                  <a:srgbClr val="0A0A0A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en-ID" sz="3200" b="1" i="0" dirty="0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ID" sz="32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ID" sz="32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Sertifikasi</a:t>
            </a:r>
            <a:r>
              <a:rPr lang="en-ID" sz="32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utamanya</a:t>
            </a:r>
            <a:r>
              <a:rPr lang="en-ID" sz="32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meliputi</a:t>
            </a:r>
            <a:r>
              <a:rPr lang="en-ID" sz="32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ID" sz="3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Chartered 	Accountant (CA) Indonesia</a:t>
            </a:r>
            <a:r>
              <a:rPr lang="en-ID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ID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ID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ID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kualifikasi</a:t>
            </a:r>
            <a:r>
              <a:rPr lang="en-ID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tertinggi</a:t>
            </a:r>
            <a:r>
              <a:rPr lang="en-ID" sz="3200" b="1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</a:p>
          <a:p>
            <a:pPr marL="0" indent="0">
              <a:buNone/>
            </a:pPr>
            <a:r>
              <a:rPr lang="en-ID" sz="25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2) Certificate in Accounting, Finance, &amp; Business (CAFB)</a:t>
            </a:r>
            <a:r>
              <a:rPr lang="en-ID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>
              <a:buNone/>
            </a:pPr>
            <a:r>
              <a:rPr lang="en-ID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D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level </a:t>
            </a:r>
            <a:r>
              <a:rPr lang="en-ID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dasar</a:t>
            </a:r>
            <a:r>
              <a:rPr lang="en-ID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ID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ID" sz="32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>
              <a:buNone/>
            </a:pPr>
            <a:r>
              <a:rPr lang="en-ID" sz="3200" b="1" dirty="0">
                <a:solidFill>
                  <a:schemeClr val="accent3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3) </a:t>
            </a:r>
            <a:r>
              <a:rPr lang="en-ID" sz="3200" b="1" dirty="0" err="1">
                <a:solidFill>
                  <a:schemeClr val="accent3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Sertifikasi</a:t>
            </a:r>
            <a:r>
              <a:rPr lang="en-ID" sz="3200" b="1" dirty="0">
                <a:solidFill>
                  <a:schemeClr val="accent3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ID" sz="3200" b="1" dirty="0" err="1">
                <a:solidFill>
                  <a:schemeClr val="accent3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Akuntansi</a:t>
            </a:r>
            <a:r>
              <a:rPr lang="en-ID" sz="3200" b="1" dirty="0">
                <a:solidFill>
                  <a:schemeClr val="accent3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Syariah (SAS)</a:t>
            </a:r>
            <a:endParaRPr lang="en-ID" sz="32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856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1344A-A93C-4501-8BBC-625703031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15154"/>
            <a:ext cx="11752729" cy="851648"/>
          </a:xfr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sz="2000" dirty="0">
                <a:latin typeface="Wide Latin" panose="020A0A07050505020404" pitchFamily="18" charset="0"/>
              </a:rPr>
              <a:t>IAPI = </a:t>
            </a:r>
            <a:r>
              <a:rPr lang="en-US" sz="2000" dirty="0" err="1">
                <a:latin typeface="Wide Latin" panose="020A0A07050505020404" pitchFamily="18" charset="0"/>
              </a:rPr>
              <a:t>ikatan</a:t>
            </a:r>
            <a:r>
              <a:rPr lang="en-US" sz="2000" dirty="0">
                <a:latin typeface="Wide Latin" panose="020A0A07050505020404" pitchFamily="18" charset="0"/>
              </a:rPr>
              <a:t> </a:t>
            </a:r>
            <a:r>
              <a:rPr lang="en-US" sz="2000" dirty="0" err="1">
                <a:latin typeface="Wide Latin" panose="020A0A07050505020404" pitchFamily="18" charset="0"/>
              </a:rPr>
              <a:t>akuntan</a:t>
            </a:r>
            <a:r>
              <a:rPr lang="en-US" sz="2000" dirty="0">
                <a:latin typeface="Wide Latin" panose="020A0A07050505020404" pitchFamily="18" charset="0"/>
              </a:rPr>
              <a:t> </a:t>
            </a:r>
            <a:r>
              <a:rPr lang="en-US" sz="2000" dirty="0" err="1">
                <a:latin typeface="Wide Latin" panose="020A0A07050505020404" pitchFamily="18" charset="0"/>
              </a:rPr>
              <a:t>publik</a:t>
            </a:r>
            <a:r>
              <a:rPr lang="en-US" sz="2000" dirty="0">
                <a:latin typeface="Wide Latin" panose="020A0A07050505020404" pitchFamily="18" charset="0"/>
              </a:rPr>
              <a:t> </a:t>
            </a:r>
            <a:r>
              <a:rPr lang="en-US" sz="2000" dirty="0" err="1">
                <a:latin typeface="Wide Latin" panose="020A0A07050505020404" pitchFamily="18" charset="0"/>
              </a:rPr>
              <a:t>indonesia</a:t>
            </a:r>
            <a:endParaRPr lang="en-ID" sz="2000" dirty="0">
              <a:latin typeface="Wide Latin" panose="020A0A070505050204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B4B750-7AB6-43CF-9476-8F3D195F52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28600" y="1237130"/>
            <a:ext cx="11752728" cy="5405716"/>
          </a:xfrm>
          <a:solidFill>
            <a:srgbClr val="FFFFCC"/>
          </a:solidFill>
          <a:ln w="38100"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ID" sz="2800" b="0" i="0" dirty="0">
                <a:effectLst/>
                <a:latin typeface="Arial Black" panose="020B0A04020102020204" pitchFamily="34" charset="0"/>
              </a:rPr>
              <a:t>IAPI (</a:t>
            </a:r>
            <a:r>
              <a:rPr lang="en-ID" sz="2800" b="0" i="0" dirty="0" err="1">
                <a:effectLst/>
                <a:latin typeface="Arial Black" panose="020B0A04020102020204" pitchFamily="34" charset="0"/>
              </a:rPr>
              <a:t>Institut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 </a:t>
            </a:r>
            <a:r>
              <a:rPr lang="en-ID" sz="2800" b="0" i="0" dirty="0" err="1">
                <a:effectLst/>
                <a:latin typeface="Arial Black" panose="020B0A04020102020204" pitchFamily="34" charset="0"/>
              </a:rPr>
              <a:t>Akuntan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 </a:t>
            </a:r>
            <a:r>
              <a:rPr lang="en-ID" sz="2800" b="0" i="0" dirty="0" err="1">
                <a:effectLst/>
                <a:latin typeface="Arial Black" panose="020B0A04020102020204" pitchFamily="34" charset="0"/>
              </a:rPr>
              <a:t>Publik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 Indonesia) </a:t>
            </a:r>
            <a:r>
              <a:rPr lang="en-ID" sz="2800" b="0" i="0" dirty="0" err="1">
                <a:effectLst/>
                <a:latin typeface="Arial Black" panose="020B0A04020102020204" pitchFamily="34" charset="0"/>
              </a:rPr>
              <a:t>mengeluarkan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 </a:t>
            </a:r>
            <a:r>
              <a:rPr lang="en-ID" sz="2800" b="0" i="0" dirty="0" err="1">
                <a:effectLst/>
                <a:latin typeface="Arial Black" panose="020B0A04020102020204" pitchFamily="34" charset="0"/>
              </a:rPr>
              <a:t>sertifikasi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 </a:t>
            </a:r>
            <a:r>
              <a:rPr lang="en-ID" sz="2800" b="0" i="0" dirty="0" err="1">
                <a:effectLst/>
                <a:latin typeface="Arial Black" panose="020B0A04020102020204" pitchFamily="34" charset="0"/>
              </a:rPr>
              <a:t>utama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 di </a:t>
            </a:r>
            <a:r>
              <a:rPr lang="en-ID" sz="2800" b="0" i="0" dirty="0" err="1">
                <a:effectLst/>
                <a:latin typeface="Arial Black" panose="020B0A04020102020204" pitchFamily="34" charset="0"/>
              </a:rPr>
              <a:t>bidang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 audit dan </a:t>
            </a:r>
            <a:r>
              <a:rPr lang="en-ID" sz="2800" b="0" i="0" dirty="0" err="1">
                <a:effectLst/>
                <a:latin typeface="Arial Black" panose="020B0A04020102020204" pitchFamily="34" charset="0"/>
              </a:rPr>
              <a:t>akunTansi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 </a:t>
            </a:r>
            <a:r>
              <a:rPr lang="en-ID" sz="2800" b="0" i="0" dirty="0" err="1">
                <a:effectLst/>
                <a:latin typeface="Arial Black" panose="020B0A04020102020204" pitchFamily="34" charset="0"/>
              </a:rPr>
              <a:t>publik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, </a:t>
            </a:r>
            <a:r>
              <a:rPr lang="en-ID" sz="2800" b="0" i="0" dirty="0" err="1">
                <a:effectLst/>
                <a:latin typeface="Arial Black" panose="020B0A04020102020204" pitchFamily="34" charset="0"/>
              </a:rPr>
              <a:t>yaitu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 </a:t>
            </a:r>
          </a:p>
          <a:p>
            <a:pPr marL="514350" indent="-514350">
              <a:buAutoNum type="arabicParenR"/>
            </a:pPr>
            <a:r>
              <a:rPr lang="en-ID" sz="2800" b="1" dirty="0">
                <a:solidFill>
                  <a:srgbClr val="FF0000"/>
                </a:solidFill>
                <a:effectLst/>
                <a:latin typeface="Arial Black" panose="020B0A040201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Certified Public Accountant (CPA)</a:t>
            </a:r>
            <a:r>
              <a:rPr lang="en-ID" sz="2800" b="1" dirty="0">
                <a:effectLst/>
                <a:latin typeface="Arial Black" panose="020B0A040201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of Indonesia</a:t>
            </a:r>
            <a:r>
              <a:rPr lang="en-ID" sz="2800" dirty="0">
                <a:latin typeface="Arial Black" panose="020B0A04020102020204" pitchFamily="34" charset="0"/>
              </a:rPr>
              <a:t> (</a:t>
            </a:r>
            <a:r>
              <a:rPr lang="en-ID" sz="2800" dirty="0" err="1">
                <a:latin typeface="Arial Black" panose="020B0A04020102020204" pitchFamily="34" charset="0"/>
              </a:rPr>
              <a:t>sertifikasi</a:t>
            </a:r>
            <a:r>
              <a:rPr lang="en-ID" sz="2800" dirty="0">
                <a:latin typeface="Arial Black" panose="020B0A04020102020204" pitchFamily="34" charset="0"/>
              </a:rPr>
              <a:t> </a:t>
            </a:r>
            <a:r>
              <a:rPr lang="en-ID" sz="2800" dirty="0" err="1">
                <a:latin typeface="Arial Black" panose="020B0A04020102020204" pitchFamily="34" charset="0"/>
              </a:rPr>
              <a:t>tertinggi</a:t>
            </a:r>
            <a:r>
              <a:rPr lang="en-ID" sz="2800" dirty="0">
                <a:latin typeface="Arial Black" panose="020B0A04020102020204" pitchFamily="34" charset="0"/>
              </a:rPr>
              <a:t>), </a:t>
            </a:r>
          </a:p>
          <a:p>
            <a:pPr marL="514350" indent="-514350">
              <a:buAutoNum type="arabicParenR"/>
            </a:pPr>
            <a:r>
              <a:rPr lang="en-ID" sz="2800" b="1" dirty="0">
                <a:solidFill>
                  <a:srgbClr val="FF0000"/>
                </a:solidFill>
                <a:effectLst/>
                <a:latin typeface="Arial Black" panose="020B0A040201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Associate Certified Public Accountant </a:t>
            </a:r>
            <a:r>
              <a:rPr lang="en-ID" sz="2800" b="1" dirty="0">
                <a:effectLst/>
                <a:latin typeface="Arial Black" panose="020B0A040201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(ACPA)</a:t>
            </a:r>
            <a:r>
              <a:rPr lang="en-ID" sz="2800" dirty="0">
                <a:latin typeface="Arial Black" panose="020B0A04020102020204" pitchFamily="34" charset="0"/>
              </a:rPr>
              <a:t> of Indonesia (</a:t>
            </a:r>
            <a:r>
              <a:rPr lang="en-ID" sz="2800" dirty="0" err="1">
                <a:latin typeface="Arial Black" panose="020B0A04020102020204" pitchFamily="34" charset="0"/>
              </a:rPr>
              <a:t>tingkat</a:t>
            </a:r>
            <a:r>
              <a:rPr lang="en-ID" sz="2800" dirty="0">
                <a:latin typeface="Arial Black" panose="020B0A04020102020204" pitchFamily="34" charset="0"/>
              </a:rPr>
              <a:t> </a:t>
            </a:r>
            <a:r>
              <a:rPr lang="en-ID" sz="2800" dirty="0" err="1">
                <a:latin typeface="Arial Black" panose="020B0A04020102020204" pitchFamily="34" charset="0"/>
              </a:rPr>
              <a:t>dasar</a:t>
            </a:r>
            <a:r>
              <a:rPr lang="en-ID" sz="2800" dirty="0">
                <a:latin typeface="Arial Black" panose="020B0A04020102020204" pitchFamily="34" charset="0"/>
              </a:rPr>
              <a:t>/</a:t>
            </a:r>
            <a:r>
              <a:rPr lang="en-ID" sz="2800" dirty="0" err="1">
                <a:latin typeface="Arial Black" panose="020B0A04020102020204" pitchFamily="34" charset="0"/>
              </a:rPr>
              <a:t>menengah</a:t>
            </a:r>
            <a:r>
              <a:rPr lang="en-ID" sz="2800" dirty="0">
                <a:latin typeface="Arial Black" panose="020B0A04020102020204" pitchFamily="34" charset="0"/>
              </a:rPr>
              <a:t>), </a:t>
            </a:r>
          </a:p>
          <a:p>
            <a:pPr marL="514350" indent="-514350">
              <a:buAutoNum type="arabicParenR"/>
            </a:pPr>
            <a:r>
              <a:rPr lang="en-ID" sz="2800" b="1" dirty="0">
                <a:solidFill>
                  <a:srgbClr val="FF0000"/>
                </a:solidFill>
                <a:effectLst/>
                <a:latin typeface="Arial Black" panose="020B0A040201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Certified Professional Investigator </a:t>
            </a:r>
            <a:r>
              <a:rPr lang="en-ID" sz="2800" b="1" dirty="0">
                <a:effectLst/>
                <a:latin typeface="Arial Black" panose="020B0A040201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(CPI)</a:t>
            </a:r>
            <a:r>
              <a:rPr lang="en-ID" sz="2800" dirty="0">
                <a:latin typeface="Arial Black" panose="020B0A04020102020204" pitchFamily="34" charset="0"/>
              </a:rPr>
              <a:t> </a:t>
            </a:r>
            <a:r>
              <a:rPr lang="en-ID" sz="2800" dirty="0" err="1">
                <a:latin typeface="Arial Black" panose="020B0A04020102020204" pitchFamily="34" charset="0"/>
              </a:rPr>
              <a:t>untuk</a:t>
            </a:r>
            <a:r>
              <a:rPr lang="en-ID" sz="2800" dirty="0">
                <a:latin typeface="Arial Black" panose="020B0A04020102020204" pitchFamily="34" charset="0"/>
              </a:rPr>
              <a:t> </a:t>
            </a:r>
            <a:r>
              <a:rPr lang="en-ID" sz="2800" dirty="0" err="1">
                <a:latin typeface="Arial Black" panose="020B0A04020102020204" pitchFamily="34" charset="0"/>
              </a:rPr>
              <a:t>jasa</a:t>
            </a:r>
            <a:r>
              <a:rPr lang="en-ID" sz="2800" dirty="0">
                <a:latin typeface="Arial Black" panose="020B0A04020102020204" pitchFamily="34" charset="0"/>
              </a:rPr>
              <a:t> </a:t>
            </a:r>
            <a:r>
              <a:rPr lang="en-ID" sz="2800" dirty="0" err="1">
                <a:latin typeface="Arial Black" panose="020B0A04020102020204" pitchFamily="34" charset="0"/>
              </a:rPr>
              <a:t>investigasi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. </a:t>
            </a:r>
            <a:endParaRPr lang="en-ID" sz="2800" dirty="0">
              <a:latin typeface="Arial Black" panose="020B0A04020102020204" pitchFamily="34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7415634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64000-81D1-4699-840A-2B15BCC5A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494" y="201707"/>
            <a:ext cx="11739281" cy="537881"/>
          </a:xfr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sz="1800" dirty="0">
                <a:latin typeface="Wide Latin" panose="020A0A07050505020404" pitchFamily="18" charset="0"/>
              </a:rPr>
              <a:t>IAMI = </a:t>
            </a:r>
            <a:r>
              <a:rPr lang="en-US" sz="1800" dirty="0" err="1">
                <a:latin typeface="Wide Latin" panose="020A0A07050505020404" pitchFamily="18" charset="0"/>
              </a:rPr>
              <a:t>ikatan</a:t>
            </a:r>
            <a:r>
              <a:rPr lang="en-US" sz="1800" dirty="0">
                <a:latin typeface="Wide Latin" panose="020A0A07050505020404" pitchFamily="18" charset="0"/>
              </a:rPr>
              <a:t> </a:t>
            </a:r>
            <a:r>
              <a:rPr lang="en-US" sz="1800" dirty="0" err="1">
                <a:latin typeface="Wide Latin" panose="020A0A07050505020404" pitchFamily="18" charset="0"/>
              </a:rPr>
              <a:t>akuntan</a:t>
            </a:r>
            <a:r>
              <a:rPr lang="en-US" sz="1800" dirty="0">
                <a:latin typeface="Wide Latin" panose="020A0A07050505020404" pitchFamily="18" charset="0"/>
              </a:rPr>
              <a:t> </a:t>
            </a:r>
            <a:r>
              <a:rPr lang="en-US" sz="1800" dirty="0" err="1">
                <a:latin typeface="Wide Latin" panose="020A0A07050505020404" pitchFamily="18" charset="0"/>
              </a:rPr>
              <a:t>manajemen</a:t>
            </a:r>
            <a:r>
              <a:rPr lang="en-US" sz="1800" dirty="0">
                <a:latin typeface="Wide Latin" panose="020A0A07050505020404" pitchFamily="18" charset="0"/>
              </a:rPr>
              <a:t> </a:t>
            </a:r>
            <a:r>
              <a:rPr lang="en-US" sz="1800" dirty="0" err="1">
                <a:latin typeface="Wide Latin" panose="020A0A07050505020404" pitchFamily="18" charset="0"/>
              </a:rPr>
              <a:t>indonesia</a:t>
            </a:r>
            <a:endParaRPr lang="en-ID" sz="1800" dirty="0">
              <a:latin typeface="Wide Latin" panose="020A0A070505050204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26CAA0-8238-4C23-BF59-5206ED96CA3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55494" y="941294"/>
            <a:ext cx="11739280" cy="5714999"/>
          </a:xfr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en-ID" sz="2800" b="0" i="0" dirty="0">
              <a:effectLst/>
              <a:latin typeface="Arial Black" panose="020B0A04020102020204" pitchFamily="34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r>
              <a:rPr lang="en-ID" sz="2800" b="0" i="0" dirty="0" err="1">
                <a:effectLst/>
                <a:latin typeface="Arial Black" panose="020B0A040201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Institut</a:t>
            </a:r>
            <a:r>
              <a:rPr lang="en-ID" sz="2800" b="0" i="0" dirty="0">
                <a:effectLst/>
                <a:latin typeface="Arial Black" panose="020B0A040201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ID" sz="2800" b="0" i="0" dirty="0" err="1">
                <a:effectLst/>
                <a:latin typeface="Arial Black" panose="020B0A040201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Akuntan</a:t>
            </a:r>
            <a:r>
              <a:rPr lang="en-ID" sz="2800" b="0" i="0" dirty="0">
                <a:effectLst/>
                <a:latin typeface="Arial Black" panose="020B0A040201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ID" sz="2800" b="0" i="0" dirty="0" err="1">
                <a:effectLst/>
                <a:latin typeface="Arial Black" panose="020B0A040201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Manajemen</a:t>
            </a:r>
            <a:r>
              <a:rPr lang="en-ID" sz="2800" b="0" i="0" dirty="0">
                <a:effectLst/>
                <a:latin typeface="Arial Black" panose="020B0A040201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Indonesia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 (IAMI) </a:t>
            </a:r>
            <a:r>
              <a:rPr lang="en-ID" sz="2800" b="0" i="0" dirty="0" err="1">
                <a:effectLst/>
                <a:latin typeface="Arial Black" panose="020B0A04020102020204" pitchFamily="34" charset="0"/>
              </a:rPr>
              <a:t>utamanya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 </a:t>
            </a:r>
            <a:r>
              <a:rPr lang="en-ID" sz="2800" b="0" i="0" dirty="0" err="1">
                <a:effectLst/>
                <a:latin typeface="Arial Black" panose="020B0A04020102020204" pitchFamily="34" charset="0"/>
              </a:rPr>
              <a:t>mengeluarkan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 </a:t>
            </a:r>
            <a:r>
              <a:rPr lang="en-ID" sz="2800" b="0" i="0" dirty="0" err="1">
                <a:effectLst/>
                <a:latin typeface="Arial Black" panose="020B0A04020102020204" pitchFamily="34" charset="0"/>
              </a:rPr>
              <a:t>sertifikasi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 </a:t>
            </a:r>
            <a:r>
              <a:rPr lang="en-ID" sz="2800" b="0" i="0" dirty="0" err="1">
                <a:effectLst/>
                <a:latin typeface="Arial Black" panose="020B0A04020102020204" pitchFamily="34" charset="0"/>
              </a:rPr>
              <a:t>profesional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 di </a:t>
            </a:r>
            <a:r>
              <a:rPr lang="en-ID" sz="2800" b="0" i="0" dirty="0" err="1">
                <a:effectLst/>
                <a:latin typeface="Arial Black" panose="020B0A04020102020204" pitchFamily="34" charset="0"/>
              </a:rPr>
              <a:t>bidang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 </a:t>
            </a:r>
            <a:r>
              <a:rPr lang="en-ID" sz="2800" b="0" i="0" dirty="0" err="1">
                <a:effectLst/>
                <a:latin typeface="Arial Black" panose="020B0A04020102020204" pitchFamily="34" charset="0"/>
              </a:rPr>
              <a:t>akuntansi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 </a:t>
            </a:r>
            <a:r>
              <a:rPr lang="en-ID" sz="2800" b="0" i="0" dirty="0" err="1">
                <a:effectLst/>
                <a:latin typeface="Arial Black" panose="020B0A04020102020204" pitchFamily="34" charset="0"/>
              </a:rPr>
              <a:t>manajemen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 </a:t>
            </a:r>
            <a:r>
              <a:rPr lang="en-ID" sz="2800" b="0" i="0" dirty="0" err="1">
                <a:effectLst/>
                <a:latin typeface="Arial Black" panose="020B0A04020102020204" pitchFamily="34" charset="0"/>
              </a:rPr>
              <a:t>untuk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 </a:t>
            </a:r>
            <a:r>
              <a:rPr lang="en-ID" sz="2800" b="0" i="0" dirty="0" err="1">
                <a:effectLst/>
                <a:latin typeface="Arial Black" panose="020B0A04020102020204" pitchFamily="34" charset="0"/>
              </a:rPr>
              <a:t>mengukur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 </a:t>
            </a:r>
            <a:r>
              <a:rPr lang="en-ID" sz="2800" b="0" i="0" dirty="0" err="1">
                <a:effectLst/>
                <a:latin typeface="Arial Black" panose="020B0A04020102020204" pitchFamily="34" charset="0"/>
              </a:rPr>
              <a:t>kompetensi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 </a:t>
            </a:r>
            <a:r>
              <a:rPr lang="en-ID" sz="2800" b="0" i="0" dirty="0" err="1">
                <a:effectLst/>
                <a:latin typeface="Arial Black" panose="020B0A04020102020204" pitchFamily="34" charset="0"/>
              </a:rPr>
              <a:t>strategis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, </a:t>
            </a:r>
            <a:r>
              <a:rPr lang="en-ID" sz="2800" b="0" i="0" dirty="0" err="1">
                <a:effectLst/>
                <a:latin typeface="Arial Black" panose="020B0A04020102020204" pitchFamily="34" charset="0"/>
              </a:rPr>
              <a:t>keuangan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, dan </a:t>
            </a:r>
            <a:r>
              <a:rPr lang="en-ID" sz="2800" b="0" i="0" dirty="0" err="1">
                <a:effectLst/>
                <a:latin typeface="Arial Black" panose="020B0A04020102020204" pitchFamily="34" charset="0"/>
              </a:rPr>
              <a:t>risiko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.</a:t>
            </a:r>
          </a:p>
          <a:p>
            <a:pPr marL="0" indent="0">
              <a:buNone/>
            </a:pPr>
            <a:endParaRPr lang="en-ID" sz="2800" b="0" i="0" dirty="0">
              <a:effectLst/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ID" sz="2800" b="0" i="0" dirty="0" err="1">
                <a:effectLst/>
                <a:latin typeface="Arial Black" panose="020B0A04020102020204" pitchFamily="34" charset="0"/>
              </a:rPr>
              <a:t>Sertifikasi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 </a:t>
            </a:r>
            <a:r>
              <a:rPr lang="en-ID" sz="2800" b="0" i="0" dirty="0" err="1">
                <a:effectLst/>
                <a:latin typeface="Arial Black" panose="020B0A04020102020204" pitchFamily="34" charset="0"/>
              </a:rPr>
              <a:t>unggulan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 yang </a:t>
            </a:r>
            <a:r>
              <a:rPr lang="en-ID" sz="2800" b="0" i="0" dirty="0" err="1">
                <a:effectLst/>
                <a:latin typeface="Arial Black" panose="020B0A04020102020204" pitchFamily="34" charset="0"/>
              </a:rPr>
              <a:t>dikeluarkan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 IAMI </a:t>
            </a:r>
            <a:r>
              <a:rPr lang="en-ID" sz="2800" b="0" i="0" dirty="0" err="1">
                <a:effectLst/>
                <a:latin typeface="Arial Black" panose="020B0A04020102020204" pitchFamily="34" charset="0"/>
              </a:rPr>
              <a:t>adalah</a:t>
            </a:r>
            <a:r>
              <a:rPr lang="en-ID" sz="2800" b="0" i="0" dirty="0">
                <a:effectLst/>
                <a:latin typeface="Arial Black" panose="020B0A04020102020204" pitchFamily="34" charset="0"/>
              </a:rPr>
              <a:t> </a:t>
            </a:r>
            <a:r>
              <a:rPr lang="en-ID" sz="2800" b="1" dirty="0">
                <a:solidFill>
                  <a:srgbClr val="FF0000"/>
                </a:solidFill>
                <a:effectLst/>
                <a:latin typeface="Arial Black" panose="020B0A040201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Certified Professional Management Accountant</a:t>
            </a:r>
            <a:r>
              <a:rPr lang="en-ID" sz="2800" b="1" dirty="0">
                <a:solidFill>
                  <a:srgbClr val="FF0000"/>
                </a:solidFill>
                <a:effectLst/>
                <a:latin typeface="Arial Black" panose="020B0A04020102020204" pitchFamily="34" charset="0"/>
              </a:rPr>
              <a:t> (CPMA)</a:t>
            </a:r>
            <a:endParaRPr lang="en-ID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353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4B987-E320-4F46-BE11-3E962962D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12" y="228395"/>
            <a:ext cx="11833412" cy="838406"/>
          </a:xfrm>
          <a:solidFill>
            <a:srgbClr val="002060"/>
          </a:solidFill>
          <a:ln w="38100"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r>
              <a:rPr lang="en-US" sz="3200" dirty="0" err="1">
                <a:solidFill>
                  <a:srgbClr val="FFC000"/>
                </a:solidFill>
                <a:latin typeface="Wide Latin" panose="020A0A07050505020404" pitchFamily="18" charset="0"/>
              </a:rPr>
              <a:t>Komite</a:t>
            </a:r>
            <a:r>
              <a:rPr lang="en-US" sz="3200" dirty="0">
                <a:solidFill>
                  <a:srgbClr val="FFC000"/>
                </a:solidFill>
                <a:latin typeface="Wide Latin" panose="020A0A07050505020404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Wide Latin" panose="020A0A07050505020404" pitchFamily="18" charset="0"/>
              </a:rPr>
              <a:t>standar</a:t>
            </a:r>
            <a:br>
              <a:rPr lang="en-US" sz="3200" dirty="0">
                <a:solidFill>
                  <a:srgbClr val="FFC000"/>
                </a:solidFill>
                <a:latin typeface="Wide Latin" panose="020A0A07050505020404" pitchFamily="18" charset="0"/>
              </a:rPr>
            </a:br>
            <a:r>
              <a:rPr lang="en-US" sz="3200" dirty="0">
                <a:solidFill>
                  <a:srgbClr val="FFC000"/>
                </a:solidFill>
                <a:latin typeface="Wide Latin" panose="020A0A07050505020404" pitchFamily="18" charset="0"/>
              </a:rPr>
              <a:t>pp 43 </a:t>
            </a:r>
            <a:r>
              <a:rPr lang="en-US" sz="3200" dirty="0" err="1">
                <a:solidFill>
                  <a:srgbClr val="FFC000"/>
                </a:solidFill>
                <a:latin typeface="Wide Latin" panose="020A0A07050505020404" pitchFamily="18" charset="0"/>
              </a:rPr>
              <a:t>th</a:t>
            </a:r>
            <a:r>
              <a:rPr lang="en-US" sz="3200" dirty="0">
                <a:solidFill>
                  <a:srgbClr val="FFC000"/>
                </a:solidFill>
                <a:latin typeface="Wide Latin" panose="020A0A07050505020404" pitchFamily="18" charset="0"/>
              </a:rPr>
              <a:t> 2025 = </a:t>
            </a:r>
            <a:r>
              <a:rPr lang="en-US" sz="3200" dirty="0" err="1">
                <a:solidFill>
                  <a:srgbClr val="FFC000"/>
                </a:solidFill>
                <a:latin typeface="Wide Latin" panose="020A0A07050505020404" pitchFamily="18" charset="0"/>
              </a:rPr>
              <a:t>pasal</a:t>
            </a:r>
            <a:r>
              <a:rPr lang="en-US" sz="3200" dirty="0">
                <a:solidFill>
                  <a:srgbClr val="FFC000"/>
                </a:solidFill>
                <a:latin typeface="Wide Latin" panose="020A0A07050505020404" pitchFamily="18" charset="0"/>
              </a:rPr>
              <a:t> : 11</a:t>
            </a:r>
            <a:endParaRPr lang="en-ID" sz="3200" dirty="0">
              <a:solidFill>
                <a:srgbClr val="FFC000"/>
              </a:solidFill>
              <a:latin typeface="Wide Latin" panose="020A0A070505050204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4EB7C-C0C3-4CE8-A9F2-720F7DF8943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4812" y="1250576"/>
            <a:ext cx="11833412" cy="5379029"/>
          </a:xfrm>
          <a:solidFill>
            <a:srgbClr val="F7F5C5"/>
          </a:solidFill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>
                <a:solidFill>
                  <a:srgbClr val="002060"/>
                </a:solidFill>
                <a:latin typeface="Arial Black" panose="020B0A04020102020204" pitchFamily="34" charset="0"/>
              </a:rPr>
              <a:t>1) Pp 43 </a:t>
            </a:r>
            <a:r>
              <a:rPr lang="en-US" dirty="0" err="1">
                <a:solidFill>
                  <a:srgbClr val="002060"/>
                </a:solidFill>
                <a:latin typeface="Arial Black" panose="020B0A04020102020204" pitchFamily="34" charset="0"/>
              </a:rPr>
              <a:t>th</a:t>
            </a:r>
            <a:r>
              <a:rPr lang="en-US" dirty="0">
                <a:solidFill>
                  <a:srgbClr val="002060"/>
                </a:solidFill>
                <a:latin typeface="Arial Black" panose="020B0A04020102020204" pitchFamily="34" charset="0"/>
              </a:rPr>
              <a:t> 2025 </a:t>
            </a:r>
            <a:r>
              <a:rPr lang="en-US" dirty="0" err="1">
                <a:solidFill>
                  <a:srgbClr val="002060"/>
                </a:solidFill>
                <a:latin typeface="Arial Black" panose="020B0A04020102020204" pitchFamily="34" charset="0"/>
              </a:rPr>
              <a:t>mensyaratkan</a:t>
            </a:r>
            <a:r>
              <a:rPr lang="en-US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 Black" panose="020B0A04020102020204" pitchFamily="34" charset="0"/>
              </a:rPr>
              <a:t>dibentuknya</a:t>
            </a:r>
            <a:r>
              <a:rPr lang="en-US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 Black" panose="020B0A04020102020204" pitchFamily="34" charset="0"/>
              </a:rPr>
              <a:t>komite</a:t>
            </a:r>
            <a:r>
              <a:rPr lang="en-US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 Black" panose="020B0A04020102020204" pitchFamily="34" charset="0"/>
              </a:rPr>
              <a:t>standar</a:t>
            </a:r>
            <a:endParaRPr lang="en-US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r>
              <a:rPr lang="en-ID" dirty="0">
                <a:latin typeface="Arial Black" panose="020B0A04020102020204" pitchFamily="34" charset="0"/>
              </a:rPr>
              <a:t>2) </a:t>
            </a:r>
            <a:r>
              <a:rPr lang="en-ID" dirty="0" err="1">
                <a:latin typeface="Arial Black" panose="020B0A04020102020204" pitchFamily="34" charset="0"/>
              </a:rPr>
              <a:t>Komite</a:t>
            </a:r>
            <a:r>
              <a:rPr lang="en-ID" dirty="0">
                <a:latin typeface="Arial Black" panose="020B0A04020102020204" pitchFamily="34" charset="0"/>
              </a:rPr>
              <a:t> </a:t>
            </a:r>
            <a:r>
              <a:rPr lang="en-ID" dirty="0" err="1">
                <a:latin typeface="Arial Black" panose="020B0A04020102020204" pitchFamily="34" charset="0"/>
              </a:rPr>
              <a:t>standar</a:t>
            </a:r>
            <a:r>
              <a:rPr lang="en-ID" dirty="0">
                <a:latin typeface="Arial Black" panose="020B0A04020102020204" pitchFamily="34" charset="0"/>
              </a:rPr>
              <a:t> = Lembaga </a:t>
            </a:r>
            <a:r>
              <a:rPr lang="en-ID" dirty="0" err="1">
                <a:latin typeface="Arial Black" panose="020B0A04020102020204" pitchFamily="34" charset="0"/>
              </a:rPr>
              <a:t>independen</a:t>
            </a:r>
            <a:r>
              <a:rPr lang="en-ID" dirty="0">
                <a:latin typeface="Arial Black" panose="020B0A04020102020204" pitchFamily="34" charset="0"/>
              </a:rPr>
              <a:t> &amp; </a:t>
            </a:r>
            <a:r>
              <a:rPr lang="en-ID" dirty="0" err="1">
                <a:latin typeface="Arial Black" panose="020B0A04020102020204" pitchFamily="34" charset="0"/>
              </a:rPr>
              <a:t>bertanggungjawab</a:t>
            </a:r>
            <a:r>
              <a:rPr lang="en-ID" dirty="0">
                <a:latin typeface="Arial Black" panose="020B0A04020102020204" pitchFamily="34" charset="0"/>
              </a:rPr>
              <a:t> </a:t>
            </a:r>
            <a:r>
              <a:rPr lang="en-ID" dirty="0" err="1">
                <a:latin typeface="Arial Black" panose="020B0A04020102020204" pitchFamily="34" charset="0"/>
              </a:rPr>
              <a:t>kepada</a:t>
            </a:r>
            <a:r>
              <a:rPr lang="en-ID" dirty="0">
                <a:latin typeface="Arial Black" panose="020B0A04020102020204" pitchFamily="34" charset="0"/>
              </a:rPr>
              <a:t> 	</a:t>
            </a:r>
            <a:r>
              <a:rPr lang="en-ID" dirty="0" err="1">
                <a:latin typeface="Arial Black" panose="020B0A04020102020204" pitchFamily="34" charset="0"/>
              </a:rPr>
              <a:t>presiden</a:t>
            </a:r>
            <a:endParaRPr lang="en-ID" dirty="0"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en-ID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r>
              <a:rPr lang="en-ID" dirty="0">
                <a:solidFill>
                  <a:srgbClr val="002060"/>
                </a:solidFill>
                <a:latin typeface="Arial Black" panose="020B0A04020102020204" pitchFamily="34" charset="0"/>
              </a:rPr>
              <a:t>3) </a:t>
            </a:r>
            <a:r>
              <a:rPr lang="en-ID" dirty="0" err="1">
                <a:solidFill>
                  <a:srgbClr val="002060"/>
                </a:solidFill>
                <a:latin typeface="Arial Black" panose="020B0A04020102020204" pitchFamily="34" charset="0"/>
              </a:rPr>
              <a:t>Komite</a:t>
            </a:r>
            <a:r>
              <a:rPr lang="en-ID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rgbClr val="002060"/>
                </a:solidFill>
                <a:latin typeface="Arial Black" panose="020B0A04020102020204" pitchFamily="34" charset="0"/>
              </a:rPr>
              <a:t>standar</a:t>
            </a:r>
            <a:r>
              <a:rPr lang="en-ID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rgbClr val="002060"/>
                </a:solidFill>
                <a:latin typeface="Arial Black" panose="020B0A04020102020204" pitchFamily="34" charset="0"/>
              </a:rPr>
              <a:t>dibentuk</a:t>
            </a:r>
            <a:r>
              <a:rPr lang="en-ID" dirty="0">
                <a:solidFill>
                  <a:srgbClr val="002060"/>
                </a:solidFill>
                <a:latin typeface="Arial Black" panose="020B0A04020102020204" pitchFamily="34" charset="0"/>
              </a:rPr>
              <a:t> dg </a:t>
            </a:r>
            <a:r>
              <a:rPr lang="en-ID" dirty="0" err="1">
                <a:solidFill>
                  <a:srgbClr val="002060"/>
                </a:solidFill>
                <a:latin typeface="Arial Black" panose="020B0A04020102020204" pitchFamily="34" charset="0"/>
              </a:rPr>
              <a:t>tujuan</a:t>
            </a:r>
            <a:r>
              <a:rPr lang="en-ID" dirty="0">
                <a:solidFill>
                  <a:srgbClr val="002060"/>
                </a:solidFill>
                <a:latin typeface="Arial Black" panose="020B0A04020102020204" pitchFamily="34" charset="0"/>
              </a:rPr>
              <a:t> agar </a:t>
            </a:r>
            <a:r>
              <a:rPr lang="en-ID" dirty="0" err="1">
                <a:solidFill>
                  <a:srgbClr val="002060"/>
                </a:solidFill>
                <a:latin typeface="Arial Black" panose="020B0A04020102020204" pitchFamily="34" charset="0"/>
              </a:rPr>
              <a:t>keseluruhan</a:t>
            </a:r>
            <a:r>
              <a:rPr lang="en-ID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rgbClr val="002060"/>
                </a:solidFill>
                <a:latin typeface="Arial Black" panose="020B0A04020102020204" pitchFamily="34" charset="0"/>
              </a:rPr>
              <a:t>kegiatan</a:t>
            </a:r>
            <a:r>
              <a:rPr lang="en-ID" dirty="0">
                <a:solidFill>
                  <a:srgbClr val="002060"/>
                </a:solidFill>
                <a:latin typeface="Arial Black" panose="020B0A04020102020204" pitchFamily="34" charset="0"/>
              </a:rPr>
              <a:t> di 	</a:t>
            </a:r>
            <a:r>
              <a:rPr lang="en-ID" dirty="0" err="1">
                <a:solidFill>
                  <a:srgbClr val="002060"/>
                </a:solidFill>
                <a:latin typeface="Arial Black" panose="020B0A04020102020204" pitchFamily="34" charset="0"/>
              </a:rPr>
              <a:t>dlm</a:t>
            </a:r>
            <a:r>
              <a:rPr lang="en-ID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rgbClr val="002060"/>
                </a:solidFill>
                <a:latin typeface="Arial Black" panose="020B0A04020102020204" pitchFamily="34" charset="0"/>
              </a:rPr>
              <a:t>penyusunan</a:t>
            </a:r>
            <a:r>
              <a:rPr lang="en-ID" dirty="0">
                <a:solidFill>
                  <a:srgbClr val="002060"/>
                </a:solidFill>
                <a:latin typeface="Arial Black" panose="020B0A04020102020204" pitchFamily="34" charset="0"/>
              </a:rPr>
              <a:t>, </a:t>
            </a:r>
            <a:r>
              <a:rPr lang="en-ID" dirty="0" err="1">
                <a:solidFill>
                  <a:srgbClr val="002060"/>
                </a:solidFill>
                <a:latin typeface="Arial Black" panose="020B0A04020102020204" pitchFamily="34" charset="0"/>
              </a:rPr>
              <a:t>pengembangan</a:t>
            </a:r>
            <a:r>
              <a:rPr lang="en-ID" dirty="0">
                <a:solidFill>
                  <a:srgbClr val="002060"/>
                </a:solidFill>
                <a:latin typeface="Arial Black" panose="020B0A04020102020204" pitchFamily="34" charset="0"/>
              </a:rPr>
              <a:t> dan </a:t>
            </a:r>
            <a:r>
              <a:rPr lang="en-ID" dirty="0" err="1">
                <a:solidFill>
                  <a:srgbClr val="002060"/>
                </a:solidFill>
                <a:latin typeface="Arial Black" panose="020B0A04020102020204" pitchFamily="34" charset="0"/>
              </a:rPr>
              <a:t>penetapan</a:t>
            </a:r>
            <a:r>
              <a:rPr lang="en-ID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rgbClr val="002060"/>
                </a:solidFill>
                <a:latin typeface="Arial Black" panose="020B0A04020102020204" pitchFamily="34" charset="0"/>
              </a:rPr>
              <a:t>standar</a:t>
            </a:r>
            <a:r>
              <a:rPr lang="en-ID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rgbClr val="002060"/>
                </a:solidFill>
                <a:latin typeface="Arial Black" panose="020B0A04020102020204" pitchFamily="34" charset="0"/>
              </a:rPr>
              <a:t>laporan</a:t>
            </a:r>
            <a:r>
              <a:rPr lang="en-ID" dirty="0">
                <a:solidFill>
                  <a:srgbClr val="002060"/>
                </a:solidFill>
                <a:latin typeface="Arial Black" panose="020B0A04020102020204" pitchFamily="34" charset="0"/>
              </a:rPr>
              <a:t> 	</a:t>
            </a:r>
            <a:r>
              <a:rPr lang="en-ID" dirty="0" err="1">
                <a:solidFill>
                  <a:srgbClr val="002060"/>
                </a:solidFill>
                <a:latin typeface="Arial Black" panose="020B0A04020102020204" pitchFamily="34" charset="0"/>
              </a:rPr>
              <a:t>keu</a:t>
            </a:r>
            <a:r>
              <a:rPr lang="en-ID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rgbClr val="002060"/>
                </a:solidFill>
                <a:latin typeface="Arial Black" panose="020B0A04020102020204" pitchFamily="34" charset="0"/>
              </a:rPr>
              <a:t>dlm</a:t>
            </a:r>
            <a:r>
              <a:rPr lang="en-ID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rgbClr val="002060"/>
                </a:solidFill>
                <a:latin typeface="Arial Black" panose="020B0A04020102020204" pitchFamily="34" charset="0"/>
              </a:rPr>
              <a:t>kondisi</a:t>
            </a:r>
            <a:r>
              <a:rPr lang="en-ID" dirty="0">
                <a:solidFill>
                  <a:srgbClr val="002060"/>
                </a:solidFill>
                <a:latin typeface="Arial Black" panose="020B0A04020102020204" pitchFamily="34" charset="0"/>
              </a:rPr>
              <a:t> :</a:t>
            </a:r>
          </a:p>
          <a:p>
            <a:pPr marL="0" indent="0">
              <a:buNone/>
            </a:pPr>
            <a:r>
              <a:rPr lang="en-ID" dirty="0">
                <a:solidFill>
                  <a:srgbClr val="FF0000"/>
                </a:solidFill>
                <a:latin typeface="Arial Black" panose="020B0A04020102020204" pitchFamily="34" charset="0"/>
              </a:rPr>
              <a:t>a) </a:t>
            </a:r>
            <a:r>
              <a:rPr lang="en-ID" dirty="0" err="1">
                <a:solidFill>
                  <a:srgbClr val="FF0000"/>
                </a:solidFill>
                <a:latin typeface="Arial Black" panose="020B0A04020102020204" pitchFamily="34" charset="0"/>
              </a:rPr>
              <a:t>Terselenggara</a:t>
            </a:r>
            <a:r>
              <a:rPr lang="en-ID" dirty="0">
                <a:solidFill>
                  <a:srgbClr val="FF0000"/>
                </a:solidFill>
                <a:latin typeface="Arial Black" panose="020B0A04020102020204" pitchFamily="34" charset="0"/>
              </a:rPr>
              <a:t> dg independent, </a:t>
            </a:r>
            <a:r>
              <a:rPr lang="en-ID" dirty="0" err="1">
                <a:solidFill>
                  <a:srgbClr val="FF0000"/>
                </a:solidFill>
                <a:latin typeface="Arial Black" panose="020B0A04020102020204" pitchFamily="34" charset="0"/>
              </a:rPr>
              <a:t>transparan</a:t>
            </a:r>
            <a:r>
              <a:rPr lang="en-ID" dirty="0">
                <a:solidFill>
                  <a:srgbClr val="FF0000"/>
                </a:solidFill>
                <a:latin typeface="Arial Black" panose="020B0A04020102020204" pitchFamily="34" charset="0"/>
              </a:rPr>
              <a:t> &amp; </a:t>
            </a:r>
            <a:r>
              <a:rPr lang="en-ID" dirty="0" err="1">
                <a:solidFill>
                  <a:srgbClr val="FF0000"/>
                </a:solidFill>
                <a:latin typeface="Arial Black" panose="020B0A04020102020204" pitchFamily="34" charset="0"/>
              </a:rPr>
              <a:t>akuntabel</a:t>
            </a:r>
            <a:endParaRPr lang="en-ID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ID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b) </a:t>
            </a:r>
            <a:r>
              <a:rPr lang="en-ID" dirty="0" err="1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Mendukung</a:t>
            </a:r>
            <a:r>
              <a:rPr lang="en-ID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iklim</a:t>
            </a:r>
            <a:r>
              <a:rPr lang="en-ID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investasi</a:t>
            </a:r>
            <a:r>
              <a:rPr lang="en-ID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yg</a:t>
            </a:r>
            <a:r>
              <a:rPr lang="en-ID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kondusif</a:t>
            </a:r>
            <a:r>
              <a:rPr lang="en-ID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 &amp; </a:t>
            </a:r>
            <a:r>
              <a:rPr lang="en-ID" dirty="0" err="1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menarik</a:t>
            </a:r>
            <a:endParaRPr lang="en-ID" dirty="0">
              <a:solidFill>
                <a:schemeClr val="accent3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ID" dirty="0">
                <a:latin typeface="Arial Black" panose="020B0A04020102020204" pitchFamily="34" charset="0"/>
              </a:rPr>
              <a:t>c) Mampu </a:t>
            </a:r>
            <a:r>
              <a:rPr lang="en-ID" dirty="0" err="1">
                <a:latin typeface="Arial Black" panose="020B0A04020102020204" pitchFamily="34" charset="0"/>
              </a:rPr>
              <a:t>mengharmoniskan</a:t>
            </a:r>
            <a:r>
              <a:rPr lang="en-ID" dirty="0">
                <a:latin typeface="Arial Black" panose="020B0A04020102020204" pitchFamily="34" charset="0"/>
              </a:rPr>
              <a:t> </a:t>
            </a:r>
            <a:r>
              <a:rPr lang="en-ID" dirty="0" err="1">
                <a:latin typeface="Arial Black" panose="020B0A04020102020204" pitchFamily="34" charset="0"/>
              </a:rPr>
              <a:t>kepentingan</a:t>
            </a:r>
            <a:r>
              <a:rPr lang="en-ID" dirty="0">
                <a:latin typeface="Arial Black" panose="020B0A04020102020204" pitchFamily="34" charset="0"/>
              </a:rPr>
              <a:t> </a:t>
            </a:r>
            <a:r>
              <a:rPr lang="en-ID" dirty="0" err="1">
                <a:latin typeface="Arial Black" panose="020B0A04020102020204" pitchFamily="34" charset="0"/>
              </a:rPr>
              <a:t>pelapor</a:t>
            </a:r>
            <a:r>
              <a:rPr lang="en-ID" dirty="0">
                <a:latin typeface="Arial Black" panose="020B0A04020102020204" pitchFamily="34" charset="0"/>
              </a:rPr>
              <a:t>, </a:t>
            </a:r>
            <a:r>
              <a:rPr lang="en-ID" dirty="0" err="1">
                <a:latin typeface="Arial Black" panose="020B0A04020102020204" pitchFamily="34" charset="0"/>
              </a:rPr>
              <a:t>pengguna</a:t>
            </a:r>
            <a:r>
              <a:rPr lang="en-ID" dirty="0">
                <a:latin typeface="Arial Black" panose="020B0A04020102020204" pitchFamily="34" charset="0"/>
              </a:rPr>
              <a:t> lap </a:t>
            </a:r>
            <a:r>
              <a:rPr lang="en-ID" dirty="0" err="1">
                <a:latin typeface="Arial Black" panose="020B0A04020102020204" pitchFamily="34" charset="0"/>
              </a:rPr>
              <a:t>keu</a:t>
            </a:r>
            <a:r>
              <a:rPr lang="en-ID" dirty="0">
                <a:latin typeface="Arial Black" panose="020B0A04020102020204" pitchFamily="34" charset="0"/>
              </a:rPr>
              <a:t> 	dan </a:t>
            </a:r>
            <a:r>
              <a:rPr lang="en-ID" dirty="0" err="1">
                <a:latin typeface="Arial Black" panose="020B0A04020102020204" pitchFamily="34" charset="0"/>
              </a:rPr>
              <a:t>kementerian</a:t>
            </a:r>
            <a:r>
              <a:rPr lang="en-ID" dirty="0">
                <a:latin typeface="Arial Black" panose="020B0A04020102020204" pitchFamily="34" charset="0"/>
              </a:rPr>
              <a:t>, Lembaga &amp;/ </a:t>
            </a:r>
            <a:r>
              <a:rPr lang="en-ID" dirty="0" err="1">
                <a:latin typeface="Arial Black" panose="020B0A04020102020204" pitchFamily="34" charset="0"/>
              </a:rPr>
              <a:t>otoritas</a:t>
            </a:r>
            <a:r>
              <a:rPr lang="en-ID" dirty="0">
                <a:latin typeface="Arial Black" panose="020B0A04020102020204" pitchFamily="34" charset="0"/>
              </a:rPr>
              <a:t> dg </a:t>
            </a:r>
            <a:r>
              <a:rPr lang="en-ID" dirty="0" err="1">
                <a:latin typeface="Arial Black" panose="020B0A04020102020204" pitchFamily="34" charset="0"/>
              </a:rPr>
              <a:t>kepentingan</a:t>
            </a:r>
            <a:r>
              <a:rPr lang="en-ID" dirty="0">
                <a:latin typeface="Arial Black" panose="020B0A04020102020204" pitchFamily="34" charset="0"/>
              </a:rPr>
              <a:t> </a:t>
            </a:r>
            <a:r>
              <a:rPr lang="en-ID" dirty="0" err="1">
                <a:latin typeface="Arial Black" panose="020B0A04020102020204" pitchFamily="34" charset="0"/>
              </a:rPr>
              <a:t>nasional</a:t>
            </a:r>
            <a:endParaRPr lang="en-ID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039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B5314-C57E-41C8-BE33-5DFBBE3BC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706" y="161366"/>
            <a:ext cx="11819965" cy="1223682"/>
          </a:xfrm>
          <a:solidFill>
            <a:schemeClr val="accent6">
              <a:lumMod val="40000"/>
              <a:lumOff val="60000"/>
            </a:schemeClr>
          </a:solidFill>
          <a:ln w="28575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KEBIJAKAN SATU PINTU</a:t>
            </a:r>
            <a:br>
              <a:rPr lang="en-US" sz="2800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en-U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platform </a:t>
            </a:r>
            <a:r>
              <a:rPr lang="en-US" sz="2800" dirty="0" err="1">
                <a:solidFill>
                  <a:srgbClr val="002060"/>
                </a:solidFill>
                <a:latin typeface="Arial Black" panose="020B0A04020102020204" pitchFamily="34" charset="0"/>
              </a:rPr>
              <a:t>bersama</a:t>
            </a:r>
            <a:r>
              <a:rPr lang="en-U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 Black" panose="020B0A04020102020204" pitchFamily="34" charset="0"/>
              </a:rPr>
              <a:t>pelaporan</a:t>
            </a:r>
            <a:r>
              <a:rPr lang="en-U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 Black" panose="020B0A04020102020204" pitchFamily="34" charset="0"/>
              </a:rPr>
              <a:t>keuangan</a:t>
            </a:r>
            <a:r>
              <a:rPr lang="en-U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 (</a:t>
            </a:r>
            <a:r>
              <a:rPr lang="en-US" sz="2800" dirty="0" err="1">
                <a:solidFill>
                  <a:srgbClr val="002060"/>
                </a:solidFill>
                <a:latin typeface="Arial Black" panose="020B0A04020102020204" pitchFamily="34" charset="0"/>
              </a:rPr>
              <a:t>pbpk</a:t>
            </a:r>
            <a:r>
              <a:rPr lang="en-U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) / </a:t>
            </a:r>
            <a:br>
              <a:rPr lang="en-US" sz="2800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en-U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financial reporting single window = </a:t>
            </a:r>
            <a:r>
              <a:rPr lang="en-US" sz="2800" dirty="0" err="1">
                <a:solidFill>
                  <a:srgbClr val="002060"/>
                </a:solidFill>
                <a:latin typeface="Arial Black" panose="020B0A04020102020204" pitchFamily="34" charset="0"/>
              </a:rPr>
              <a:t>pasal</a:t>
            </a:r>
            <a:r>
              <a:rPr lang="en-U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 : 37 </a:t>
            </a:r>
            <a:endParaRPr lang="en-ID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88E8CF-B813-49F9-BE70-697BF700BAE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01705" y="1546412"/>
            <a:ext cx="11819965" cy="4961964"/>
          </a:xfrm>
          <a:solidFill>
            <a:srgbClr val="FFFFCC"/>
          </a:solidFill>
          <a:ln w="38100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 err="1">
                <a:latin typeface="Arial Rounded MT Bold" panose="020F0704030504030204" pitchFamily="34" charset="0"/>
              </a:rPr>
              <a:t>Laporan</a:t>
            </a:r>
            <a:r>
              <a:rPr lang="en-US" sz="2400" b="1" dirty="0"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latin typeface="Arial Rounded MT Bold" panose="020F0704030504030204" pitchFamily="34" charset="0"/>
              </a:rPr>
              <a:t>keuangan</a:t>
            </a:r>
            <a:r>
              <a:rPr lang="en-US" sz="2400" b="1" dirty="0"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latin typeface="Arial Rounded MT Bold" panose="020F0704030504030204" pitchFamily="34" charset="0"/>
              </a:rPr>
              <a:t>yg</a:t>
            </a:r>
            <a:r>
              <a:rPr lang="en-US" sz="2400" b="1" dirty="0"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latin typeface="Arial Rounded MT Bold" panose="020F0704030504030204" pitchFamily="34" charset="0"/>
              </a:rPr>
              <a:t>disusun</a:t>
            </a:r>
            <a:r>
              <a:rPr lang="en-US" sz="2400" b="1" dirty="0">
                <a:latin typeface="Arial Rounded MT Bold" panose="020F0704030504030204" pitchFamily="34" charset="0"/>
              </a:rPr>
              <a:t> oleh </a:t>
            </a:r>
            <a:r>
              <a:rPr lang="en-US" sz="2400" b="1" dirty="0" err="1">
                <a:latin typeface="Arial Rounded MT Bold" panose="020F0704030504030204" pitchFamily="34" charset="0"/>
              </a:rPr>
              <a:t>pelapor</a:t>
            </a:r>
            <a:r>
              <a:rPr lang="en-US" sz="2400" b="1" dirty="0">
                <a:latin typeface="Arial Rounded MT Bold" panose="020F0704030504030204" pitchFamily="34" charset="0"/>
              </a:rPr>
              <a:t>, </a:t>
            </a:r>
            <a:r>
              <a:rPr lang="en-US" sz="2400" b="1" dirty="0" err="1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harus</a:t>
            </a:r>
            <a:r>
              <a:rPr 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diinput</a:t>
            </a:r>
            <a:r>
              <a:rPr 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dalam</a:t>
            </a:r>
            <a:r>
              <a:rPr 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satu</a:t>
            </a:r>
            <a:r>
              <a:rPr 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pintu</a:t>
            </a:r>
            <a:r>
              <a:rPr 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 / single window.</a:t>
            </a:r>
          </a:p>
          <a:p>
            <a:pPr marL="0" indent="0">
              <a:buNone/>
            </a:pPr>
            <a:r>
              <a:rPr lang="en-US" sz="2400" b="1" dirty="0">
                <a:latin typeface="Arial Rounded MT Bold" panose="020F0704030504030204" pitchFamily="34" charset="0"/>
              </a:rPr>
              <a:t>Platform </a:t>
            </a:r>
            <a:r>
              <a:rPr lang="en-US" sz="2400" b="1" dirty="0" err="1">
                <a:latin typeface="Arial Rounded MT Bold" panose="020F0704030504030204" pitchFamily="34" charset="0"/>
              </a:rPr>
              <a:t>bersama</a:t>
            </a:r>
            <a:r>
              <a:rPr lang="en-US" sz="2400" b="1" dirty="0"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latin typeface="Arial Rounded MT Bold" panose="020F0704030504030204" pitchFamily="34" charset="0"/>
              </a:rPr>
              <a:t>pelaporan</a:t>
            </a:r>
            <a:r>
              <a:rPr lang="en-US" sz="2400" b="1" dirty="0"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latin typeface="Arial Rounded MT Bold" panose="020F0704030504030204" pitchFamily="34" charset="0"/>
              </a:rPr>
              <a:t>keuangan</a:t>
            </a:r>
            <a:r>
              <a:rPr lang="en-US" sz="2400" b="1" dirty="0">
                <a:latin typeface="Arial Rounded MT Bold" panose="020F0704030504030204" pitchFamily="34" charset="0"/>
              </a:rPr>
              <a:t> (</a:t>
            </a:r>
            <a:r>
              <a:rPr lang="en-US" sz="2400" b="1" dirty="0" err="1">
                <a:latin typeface="Arial Rounded MT Bold" panose="020F0704030504030204" pitchFamily="34" charset="0"/>
              </a:rPr>
              <a:t>pbpk</a:t>
            </a:r>
            <a:r>
              <a:rPr lang="en-US" sz="2400" b="1" dirty="0">
                <a:latin typeface="Arial Rounded MT Bold" panose="020F0704030504030204" pitchFamily="34" charset="0"/>
              </a:rPr>
              <a:t>) </a:t>
            </a:r>
            <a:r>
              <a:rPr lang="en-US" sz="2400" b="1" dirty="0" err="1">
                <a:latin typeface="Arial Rounded MT Bold" panose="020F0704030504030204" pitchFamily="34" charset="0"/>
              </a:rPr>
              <a:t>adalah</a:t>
            </a:r>
            <a:r>
              <a:rPr lang="en-US" sz="2400" b="1" dirty="0">
                <a:latin typeface="Arial Rounded MT Bold" panose="020F070403050403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media </a:t>
            </a:r>
            <a:r>
              <a:rPr lang="en-US" sz="2400" b="1" dirty="0" err="1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satu</a:t>
            </a:r>
            <a:r>
              <a:rPr 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pintu</a:t>
            </a:r>
            <a:r>
              <a:rPr 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yg</a:t>
            </a:r>
            <a:r>
              <a:rPr 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dibentuk</a:t>
            </a:r>
            <a:r>
              <a:rPr 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sesuai</a:t>
            </a:r>
            <a:r>
              <a:rPr 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 pp 43 </a:t>
            </a:r>
            <a:r>
              <a:rPr lang="en-US" sz="2400" b="1" dirty="0" err="1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th</a:t>
            </a:r>
            <a:r>
              <a:rPr 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 2025</a:t>
            </a:r>
          </a:p>
          <a:p>
            <a:pPr marL="0" indent="0">
              <a:buNone/>
            </a:pPr>
            <a:r>
              <a:rPr lang="en-US" sz="2400" b="1" dirty="0">
                <a:latin typeface="Arial Rounded MT Bold" panose="020F0704030504030204" pitchFamily="34" charset="0"/>
              </a:rPr>
              <a:t>Pihak2 </a:t>
            </a:r>
            <a:r>
              <a:rPr lang="en-US" sz="2400" b="1" dirty="0" err="1">
                <a:latin typeface="Arial Rounded MT Bold" panose="020F0704030504030204" pitchFamily="34" charset="0"/>
              </a:rPr>
              <a:t>yg</a:t>
            </a:r>
            <a:r>
              <a:rPr lang="en-US" sz="2400" b="1" dirty="0"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latin typeface="Arial Rounded MT Bold" panose="020F0704030504030204" pitchFamily="34" charset="0"/>
              </a:rPr>
              <a:t>berkepentingan</a:t>
            </a:r>
            <a:r>
              <a:rPr lang="en-US" sz="2400" b="1" dirty="0">
                <a:latin typeface="Arial Rounded MT Bold" panose="020F0704030504030204" pitchFamily="34" charset="0"/>
              </a:rPr>
              <a:t> dg lap </a:t>
            </a:r>
            <a:r>
              <a:rPr lang="en-US" sz="2400" b="1" dirty="0" err="1">
                <a:latin typeface="Arial Rounded MT Bold" panose="020F0704030504030204" pitchFamily="34" charset="0"/>
              </a:rPr>
              <a:t>keu</a:t>
            </a:r>
            <a:r>
              <a:rPr lang="en-US" sz="2400" b="1" dirty="0"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latin typeface="Arial Rounded MT Bold" panose="020F0704030504030204" pitchFamily="34" charset="0"/>
              </a:rPr>
              <a:t>pelapor</a:t>
            </a:r>
            <a:r>
              <a:rPr lang="en-US" sz="2400" b="1" dirty="0">
                <a:latin typeface="Arial Rounded MT Bold" panose="020F0704030504030204" pitchFamily="34" charset="0"/>
              </a:rPr>
              <a:t> (</a:t>
            </a:r>
            <a:r>
              <a:rPr lang="en-US" sz="2400" b="1" dirty="0" err="1">
                <a:latin typeface="Arial Rounded MT Bold" panose="020F0704030504030204" pitchFamily="34" charset="0"/>
              </a:rPr>
              <a:t>misalkan</a:t>
            </a:r>
            <a:r>
              <a:rPr lang="en-US" sz="2400" b="1" dirty="0"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latin typeface="Arial Rounded MT Bold" panose="020F0704030504030204" pitchFamily="34" charset="0"/>
              </a:rPr>
              <a:t>pihak</a:t>
            </a:r>
            <a:r>
              <a:rPr lang="en-US" sz="2400" b="1" dirty="0"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latin typeface="Arial Rounded MT Bold" panose="020F0704030504030204" pitchFamily="34" charset="0"/>
              </a:rPr>
              <a:t>perbankan</a:t>
            </a:r>
            <a:r>
              <a:rPr lang="en-US" sz="2400" b="1" dirty="0">
                <a:latin typeface="Arial Rounded MT Bold" panose="020F0704030504030204" pitchFamily="34" charset="0"/>
              </a:rPr>
              <a:t>, </a:t>
            </a:r>
            <a:r>
              <a:rPr lang="en-US" sz="2400" b="1" dirty="0" err="1">
                <a:latin typeface="Arial Rounded MT Bold" panose="020F0704030504030204" pitchFamily="34" charset="0"/>
              </a:rPr>
              <a:t>pihak</a:t>
            </a:r>
            <a:r>
              <a:rPr lang="en-US" sz="2400" b="1" dirty="0"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latin typeface="Arial Rounded MT Bold" panose="020F0704030504030204" pitchFamily="34" charset="0"/>
              </a:rPr>
              <a:t>djp</a:t>
            </a:r>
            <a:r>
              <a:rPr lang="en-US" sz="2400" b="1" dirty="0">
                <a:latin typeface="Arial Rounded MT Bold" panose="020F0704030504030204" pitchFamily="34" charset="0"/>
              </a:rPr>
              <a:t>, </a:t>
            </a:r>
            <a:r>
              <a:rPr lang="en-US" sz="2400" b="1" dirty="0" err="1">
                <a:latin typeface="Arial Rounded MT Bold" panose="020F0704030504030204" pitchFamily="34" charset="0"/>
              </a:rPr>
              <a:t>pihak</a:t>
            </a:r>
            <a:r>
              <a:rPr lang="en-US" sz="2400" b="1" dirty="0"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latin typeface="Arial Rounded MT Bold" panose="020F0704030504030204" pitchFamily="34" charset="0"/>
              </a:rPr>
              <a:t>djbc</a:t>
            </a:r>
            <a:r>
              <a:rPr lang="en-US" sz="2400" b="1" dirty="0">
                <a:latin typeface="Arial Rounded MT Bold" panose="020F0704030504030204" pitchFamily="34" charset="0"/>
              </a:rPr>
              <a:t>, </a:t>
            </a:r>
            <a:r>
              <a:rPr lang="en-US" sz="2400" b="1" dirty="0" err="1">
                <a:latin typeface="Arial Rounded MT Bold" panose="020F0704030504030204" pitchFamily="34" charset="0"/>
              </a:rPr>
              <a:t>pihak</a:t>
            </a:r>
            <a:r>
              <a:rPr lang="en-US" sz="2400" b="1" dirty="0"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latin typeface="Arial Rounded MT Bold" panose="020F0704030504030204" pitchFamily="34" charset="0"/>
              </a:rPr>
              <a:t>penyelenggara</a:t>
            </a:r>
            <a:r>
              <a:rPr lang="en-US" sz="2400" b="1" dirty="0">
                <a:latin typeface="Arial Rounded MT Bold" panose="020F0704030504030204" pitchFamily="34" charset="0"/>
              </a:rPr>
              <a:t> tender, </a:t>
            </a:r>
            <a:r>
              <a:rPr lang="en-US" sz="2400" b="1" dirty="0" err="1">
                <a:latin typeface="Arial Rounded MT Bold" panose="020F0704030504030204" pitchFamily="34" charset="0"/>
              </a:rPr>
              <a:t>pihak</a:t>
            </a:r>
            <a:r>
              <a:rPr lang="en-US" sz="2400" b="1" dirty="0"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latin typeface="Arial Rounded MT Bold" panose="020F0704030504030204" pitchFamily="34" charset="0"/>
              </a:rPr>
              <a:t>pemda</a:t>
            </a:r>
            <a:r>
              <a:rPr lang="en-US" sz="2400" b="1" dirty="0">
                <a:latin typeface="Arial Rounded MT Bold" panose="020F0704030504030204" pitchFamily="34" charset="0"/>
              </a:rPr>
              <a:t> dan </a:t>
            </a:r>
            <a:r>
              <a:rPr lang="en-US" sz="2400" b="1" dirty="0" err="1">
                <a:latin typeface="Arial Rounded MT Bold" panose="020F0704030504030204" pitchFamily="34" charset="0"/>
              </a:rPr>
              <a:t>lainnya</a:t>
            </a:r>
            <a:r>
              <a:rPr lang="en-US" sz="2400" b="1" dirty="0">
                <a:latin typeface="Arial Rounded MT Bold" panose="020F0704030504030204" pitchFamily="34" charset="0"/>
              </a:rPr>
              <a:t>); </a:t>
            </a:r>
            <a:r>
              <a:rPr lang="en-US" sz="2400" b="1" dirty="0" err="1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dapat</a:t>
            </a:r>
            <a:r>
              <a:rPr 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mengakses</a:t>
            </a:r>
            <a:r>
              <a:rPr 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pbpk</a:t>
            </a:r>
            <a:r>
              <a:rPr 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tersebut</a:t>
            </a:r>
            <a:r>
              <a:rPr 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sesuai</a:t>
            </a:r>
            <a:r>
              <a:rPr 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dengan</a:t>
            </a:r>
            <a:r>
              <a:rPr 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kebutuhan</a:t>
            </a:r>
            <a:r>
              <a:rPr 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2400" b="1" dirty="0" err="1">
                <a:latin typeface="Arial Rounded MT Bold" panose="020F0704030504030204" pitchFamily="34" charset="0"/>
              </a:rPr>
              <a:t>Pbpk</a:t>
            </a:r>
            <a:r>
              <a:rPr lang="en-US" sz="2400" b="1" dirty="0"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latin typeface="Arial Rounded MT Bold" panose="020F0704030504030204" pitchFamily="34" charset="0"/>
              </a:rPr>
              <a:t>merupakan</a:t>
            </a:r>
            <a:r>
              <a:rPr lang="en-US" sz="2400" b="1" dirty="0"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wujud</a:t>
            </a:r>
            <a:r>
              <a:rPr 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nyata</a:t>
            </a:r>
            <a:r>
              <a:rPr 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dari</a:t>
            </a:r>
            <a:r>
              <a:rPr 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 good corporate governance </a:t>
            </a:r>
            <a:r>
              <a:rPr lang="en-US" sz="2400" b="1" dirty="0">
                <a:latin typeface="Arial Rounded MT Bold" panose="020F0704030504030204" pitchFamily="34" charset="0"/>
              </a:rPr>
              <a:t>(tata </a:t>
            </a:r>
            <a:r>
              <a:rPr lang="en-US" sz="2400" b="1" dirty="0" err="1">
                <a:latin typeface="Arial Rounded MT Bold" panose="020F0704030504030204" pitchFamily="34" charset="0"/>
              </a:rPr>
              <a:t>kelola</a:t>
            </a:r>
            <a:r>
              <a:rPr lang="en-US" sz="2400" b="1" dirty="0"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latin typeface="Arial Rounded MT Bold" panose="020F0704030504030204" pitchFamily="34" charset="0"/>
              </a:rPr>
              <a:t>organisasi</a:t>
            </a:r>
            <a:r>
              <a:rPr lang="en-US" sz="2400" b="1" dirty="0"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latin typeface="Arial Rounded MT Bold" panose="020F0704030504030204" pitchFamily="34" charset="0"/>
              </a:rPr>
              <a:t>yg</a:t>
            </a:r>
            <a:r>
              <a:rPr lang="en-US" sz="2400" b="1" dirty="0"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latin typeface="Arial Rounded MT Bold" panose="020F0704030504030204" pitchFamily="34" charset="0"/>
              </a:rPr>
              <a:t>baik</a:t>
            </a:r>
            <a:r>
              <a:rPr lang="en-US" sz="2400" b="1" dirty="0">
                <a:latin typeface="Arial Rounded MT Bold" panose="020F0704030504030204" pitchFamily="34" charset="0"/>
              </a:rPr>
              <a:t>) – </a:t>
            </a:r>
            <a:r>
              <a:rPr lang="en-US" sz="2400" b="1" dirty="0" err="1">
                <a:latin typeface="Arial Rounded MT Bold" panose="020F0704030504030204" pitchFamily="34" charset="0"/>
              </a:rPr>
              <a:t>satu</a:t>
            </a:r>
            <a:r>
              <a:rPr lang="en-US" sz="2400" b="1" dirty="0"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latin typeface="Arial Rounded MT Bold" panose="020F0704030504030204" pitchFamily="34" charset="0"/>
              </a:rPr>
              <a:t>informasi</a:t>
            </a:r>
            <a:r>
              <a:rPr lang="en-US" sz="2400" b="1" dirty="0">
                <a:latin typeface="Arial Rounded MT Bold" panose="020F0704030504030204" pitchFamily="34" charset="0"/>
              </a:rPr>
              <a:t>, </a:t>
            </a:r>
            <a:r>
              <a:rPr lang="en-US" sz="2400" b="1" dirty="0" err="1">
                <a:latin typeface="Arial Rounded MT Bold" panose="020F0704030504030204" pitchFamily="34" charset="0"/>
              </a:rPr>
              <a:t>transparan</a:t>
            </a:r>
            <a:r>
              <a:rPr lang="en-US" sz="2400" b="1" dirty="0">
                <a:latin typeface="Arial Rounded MT Bold" panose="020F0704030504030204" pitchFamily="34" charset="0"/>
              </a:rPr>
              <a:t> dan </a:t>
            </a:r>
            <a:r>
              <a:rPr lang="en-US" sz="2400" b="1" dirty="0" err="1">
                <a:latin typeface="Arial Rounded MT Bold" panose="020F0704030504030204" pitchFamily="34" charset="0"/>
              </a:rPr>
              <a:t>mudah</a:t>
            </a:r>
            <a:r>
              <a:rPr lang="en-US" sz="2400" b="1" dirty="0"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latin typeface="Arial Rounded MT Bold" panose="020F0704030504030204" pitchFamily="34" charset="0"/>
              </a:rPr>
              <a:t>diakses</a:t>
            </a:r>
            <a:endParaRPr lang="en-ID" sz="24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7432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52B93-215E-4581-A547-13B35FE16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12" y="134472"/>
            <a:ext cx="11900647" cy="847164"/>
          </a:xfrm>
          <a:solidFill>
            <a:schemeClr val="accent1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Arial Black" panose="020B0A04020102020204" pitchFamily="34" charset="0"/>
              </a:rPr>
              <a:t>KEBIJAKAN SATU PINTU</a:t>
            </a:r>
            <a:br>
              <a:rPr lang="en-US" sz="2000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en-US" sz="2000" dirty="0">
                <a:solidFill>
                  <a:srgbClr val="002060"/>
                </a:solidFill>
                <a:latin typeface="Arial Black" panose="020B0A04020102020204" pitchFamily="34" charset="0"/>
              </a:rPr>
              <a:t>platform </a:t>
            </a:r>
            <a:r>
              <a:rPr lang="en-US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bersama</a:t>
            </a:r>
            <a:r>
              <a:rPr lang="en-US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pelaporan</a:t>
            </a:r>
            <a:r>
              <a:rPr lang="en-US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keuangan</a:t>
            </a:r>
            <a:r>
              <a:rPr lang="en-US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(</a:t>
            </a:r>
            <a:r>
              <a:rPr lang="en-US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pbpk</a:t>
            </a:r>
            <a:r>
              <a:rPr lang="en-US" sz="2000" dirty="0">
                <a:solidFill>
                  <a:srgbClr val="002060"/>
                </a:solidFill>
                <a:latin typeface="Arial Black" panose="020B0A04020102020204" pitchFamily="34" charset="0"/>
              </a:rPr>
              <a:t>) / </a:t>
            </a:r>
            <a:br>
              <a:rPr lang="en-US" sz="2000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en-US" sz="2000" dirty="0">
                <a:solidFill>
                  <a:srgbClr val="002060"/>
                </a:solidFill>
                <a:latin typeface="Arial Black" panose="020B0A04020102020204" pitchFamily="34" charset="0"/>
              </a:rPr>
              <a:t>financial reporting single window </a:t>
            </a:r>
            <a:endParaRPr lang="en-ID" sz="2000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8BDDE1-37C6-4C99-B7B2-B94662B73C7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4812" y="1102659"/>
            <a:ext cx="11900646" cy="5620869"/>
          </a:xfrm>
          <a:solidFill>
            <a:srgbClr val="FFFFCC"/>
          </a:solidFill>
          <a:ln w="38100"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arenR"/>
            </a:pPr>
            <a:r>
              <a:rPr lang="en-US" b="1" u="sng" dirty="0">
                <a:highlight>
                  <a:srgbClr val="FFFF00"/>
                </a:highlight>
                <a:latin typeface="Arial Black" panose="020B0A04020102020204" pitchFamily="34" charset="0"/>
              </a:rPr>
              <a:t>PRINSIP2 pada PBPK </a:t>
            </a:r>
            <a:r>
              <a:rPr lang="en-US" b="1" u="sng" dirty="0" err="1">
                <a:highlight>
                  <a:srgbClr val="FFFF00"/>
                </a:highlight>
                <a:latin typeface="Arial Black" panose="020B0A04020102020204" pitchFamily="34" charset="0"/>
              </a:rPr>
              <a:t>meliputi</a:t>
            </a:r>
            <a:r>
              <a:rPr lang="en-US" b="1" u="sng" dirty="0">
                <a:highlight>
                  <a:srgbClr val="FFFF00"/>
                </a:highlight>
                <a:latin typeface="Arial Black" panose="020B0A04020102020204" pitchFamily="34" charset="0"/>
              </a:rPr>
              <a:t> : </a:t>
            </a:r>
          </a:p>
          <a:p>
            <a:pPr marL="0" indent="0">
              <a:buNone/>
            </a:pPr>
            <a:r>
              <a:rPr lang="en-US" b="1" dirty="0">
                <a:latin typeface="Comic Sans MS" panose="030F0702030302020204" pitchFamily="66" charset="0"/>
              </a:rPr>
              <a:t>	a) </a:t>
            </a:r>
            <a:r>
              <a:rPr lang="en-US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Keamanan</a:t>
            </a:r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 &amp; </a:t>
            </a:r>
            <a:r>
              <a:rPr lang="en-US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kerahasiaan</a:t>
            </a:r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dlm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penyediaan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informasi</a:t>
            </a:r>
            <a:endParaRPr lang="en-US" b="1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b="1" dirty="0">
                <a:latin typeface="Comic Sans MS" panose="030F0702030302020204" pitchFamily="66" charset="0"/>
              </a:rPr>
              <a:t>	b) </a:t>
            </a:r>
            <a:r>
              <a:rPr lang="en-US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kepastian</a:t>
            </a:r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ketersediaan</a:t>
            </a:r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layanan</a:t>
            </a:r>
            <a:endParaRPr lang="en-US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b="1" dirty="0">
                <a:latin typeface="Comic Sans MS" panose="030F0702030302020204" pitchFamily="66" charset="0"/>
              </a:rPr>
              <a:t>	c) </a:t>
            </a:r>
            <a:r>
              <a:rPr lang="en-US" b="1" dirty="0" err="1">
                <a:latin typeface="Comic Sans MS" panose="030F0702030302020204" pitchFamily="66" charset="0"/>
              </a:rPr>
              <a:t>layanan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secara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elektronik</a:t>
            </a:r>
            <a:endParaRPr lang="en-US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b="1" dirty="0">
                <a:latin typeface="Comic Sans MS" panose="030F0702030302020204" pitchFamily="66" charset="0"/>
              </a:rPr>
              <a:t>	d) </a:t>
            </a:r>
            <a:r>
              <a:rPr lang="en-US" b="1" dirty="0" err="1">
                <a:latin typeface="Comic Sans MS" panose="030F0702030302020204" pitchFamily="66" charset="0"/>
              </a:rPr>
              <a:t>kepastian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pemenuhan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kebutuhan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pelapor</a:t>
            </a:r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 &amp; </a:t>
            </a:r>
            <a:r>
              <a:rPr lang="en-US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pengguna</a:t>
            </a:r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 lap </a:t>
            </a:r>
            <a:r>
              <a:rPr lang="en-US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keu</a:t>
            </a:r>
            <a:endParaRPr lang="en-US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b="1" dirty="0">
                <a:latin typeface="Comic Sans MS" panose="030F0702030302020204" pitchFamily="66" charset="0"/>
              </a:rPr>
              <a:t>	e) </a:t>
            </a:r>
            <a:r>
              <a:rPr lang="en-US" b="1" dirty="0" err="1">
                <a:latin typeface="Comic Sans MS" panose="030F0702030302020204" pitchFamily="66" charset="0"/>
              </a:rPr>
              <a:t>penyediaan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jejak</a:t>
            </a:r>
            <a:r>
              <a:rPr lang="en-US" b="1" dirty="0">
                <a:latin typeface="Comic Sans MS" panose="030F0702030302020204" pitchFamily="66" charset="0"/>
              </a:rPr>
              <a:t> audit </a:t>
            </a:r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(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semua</a:t>
            </a:r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 lap </a:t>
            </a:r>
            <a:r>
              <a:rPr lang="en-US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keu</a:t>
            </a:r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direkam</a:t>
            </a:r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dlm</a:t>
            </a:r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pbpk</a:t>
            </a:r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 )</a:t>
            </a:r>
          </a:p>
          <a:p>
            <a:pPr marL="0" indent="0">
              <a:buNone/>
            </a:pPr>
            <a:endParaRPr lang="en-US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b="1" dirty="0">
                <a:latin typeface="Arial Black" panose="020B0A04020102020204" pitchFamily="34" charset="0"/>
              </a:rPr>
              <a:t>2) </a:t>
            </a:r>
            <a:r>
              <a:rPr lang="en-US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Pbpk</a:t>
            </a:r>
            <a:r>
              <a:rPr lang="en-US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latin typeface="Arial Black" panose="020B0A04020102020204" pitchFamily="34" charset="0"/>
              </a:rPr>
              <a:t>diselenggarakan</a:t>
            </a:r>
            <a:r>
              <a:rPr lang="en-US" b="1" dirty="0">
                <a:latin typeface="Arial Black" panose="020B0A04020102020204" pitchFamily="34" charset="0"/>
              </a:rPr>
              <a:t> oleh </a:t>
            </a:r>
            <a:r>
              <a:rPr lang="en-US" b="1" dirty="0" err="1">
                <a:latin typeface="Arial Black" panose="020B0A04020102020204" pitchFamily="34" charset="0"/>
              </a:rPr>
              <a:t>satuan</a:t>
            </a:r>
            <a:r>
              <a:rPr lang="en-US" b="1" dirty="0">
                <a:latin typeface="Arial Black" panose="020B0A04020102020204" pitchFamily="34" charset="0"/>
              </a:rPr>
              <a:t> </a:t>
            </a:r>
            <a:r>
              <a:rPr lang="en-US" b="1" dirty="0" err="1">
                <a:latin typeface="Arial Black" panose="020B0A04020102020204" pitchFamily="34" charset="0"/>
              </a:rPr>
              <a:t>kerja</a:t>
            </a:r>
            <a:r>
              <a:rPr lang="en-US" b="1" dirty="0">
                <a:latin typeface="Arial Black" panose="020B0A04020102020204" pitchFamily="34" charset="0"/>
              </a:rPr>
              <a:t> </a:t>
            </a:r>
            <a:r>
              <a:rPr lang="en-US" b="1" dirty="0" err="1">
                <a:latin typeface="Arial Black" panose="020B0A04020102020204" pitchFamily="34" charset="0"/>
              </a:rPr>
              <a:t>yg</a:t>
            </a:r>
            <a:r>
              <a:rPr lang="en-US" b="1" dirty="0">
                <a:latin typeface="Arial Black" panose="020B0A04020102020204" pitchFamily="34" charset="0"/>
              </a:rPr>
              <a:t> </a:t>
            </a:r>
            <a:r>
              <a:rPr lang="en-US" b="1" dirty="0" err="1">
                <a:latin typeface="Arial Black" panose="020B0A04020102020204" pitchFamily="34" charset="0"/>
              </a:rPr>
              <a:t>berkedudukan</a:t>
            </a:r>
            <a:r>
              <a:rPr lang="en-US" b="1" dirty="0">
                <a:latin typeface="Arial Black" panose="020B0A04020102020204" pitchFamily="34" charset="0"/>
              </a:rPr>
              <a:t> di </a:t>
            </a:r>
            <a:r>
              <a:rPr lang="en-US" b="1" dirty="0" err="1">
                <a:latin typeface="Arial Black" panose="020B0A04020102020204" pitchFamily="34" charset="0"/>
              </a:rPr>
              <a:t>bawah</a:t>
            </a:r>
            <a:r>
              <a:rPr lang="en-US" b="1" dirty="0">
                <a:latin typeface="Arial Black" panose="020B0A04020102020204" pitchFamily="34" charset="0"/>
              </a:rPr>
              <a:t> 	&amp; </a:t>
            </a:r>
            <a:r>
              <a:rPr lang="en-US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bertanggungjawab</a:t>
            </a:r>
            <a:r>
              <a:rPr lang="en-US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kepada</a:t>
            </a:r>
            <a:r>
              <a:rPr lang="en-US" b="1" dirty="0">
                <a:solidFill>
                  <a:srgbClr val="FF0000"/>
                </a:solidFill>
                <a:latin typeface="Arial Black" panose="020B0A04020102020204" pitchFamily="34" charset="0"/>
              </a:rPr>
              <a:t> Menteri</a:t>
            </a:r>
          </a:p>
          <a:p>
            <a:pPr marL="0" indent="0">
              <a:buNone/>
            </a:pPr>
            <a:endParaRPr lang="en-US" b="1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latin typeface="Arial Black" panose="020B0A04020102020204" pitchFamily="34" charset="0"/>
              </a:rPr>
              <a:t>3) PBPK </a:t>
            </a:r>
            <a:r>
              <a:rPr lang="en-US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digunakan</a:t>
            </a:r>
            <a:r>
              <a:rPr lang="en-US" b="1" dirty="0">
                <a:solidFill>
                  <a:srgbClr val="FF0000"/>
                </a:solidFill>
                <a:latin typeface="Arial Black" panose="020B0A04020102020204" pitchFamily="34" charset="0"/>
              </a:rPr>
              <a:t> oleh </a:t>
            </a:r>
            <a:r>
              <a:rPr lang="en-US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pelapor</a:t>
            </a:r>
            <a:r>
              <a:rPr lang="en-US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unt</a:t>
            </a:r>
            <a:r>
              <a:rPr lang="en-US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menyampaikan</a:t>
            </a:r>
            <a:r>
              <a:rPr lang="en-US" b="1" dirty="0">
                <a:solidFill>
                  <a:srgbClr val="002060"/>
                </a:solidFill>
                <a:latin typeface="Arial Black" panose="020B0A04020102020204" pitchFamily="34" charset="0"/>
              </a:rPr>
              <a:t> lap </a:t>
            </a:r>
            <a:r>
              <a:rPr lang="en-US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keu</a:t>
            </a:r>
            <a:r>
              <a:rPr lang="en-US" b="1" dirty="0">
                <a:solidFill>
                  <a:srgbClr val="002060"/>
                </a:solidFill>
                <a:latin typeface="Arial Black" panose="020B0A04020102020204" pitchFamily="34" charset="0"/>
              </a:rPr>
              <a:t> dan 	</a:t>
            </a:r>
            <a:r>
              <a:rPr lang="en-US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digunakan</a:t>
            </a:r>
            <a:r>
              <a:rPr lang="en-US" b="1" dirty="0">
                <a:solidFill>
                  <a:srgbClr val="FF0000"/>
                </a:solidFill>
                <a:latin typeface="Arial Black" panose="020B0A04020102020204" pitchFamily="34" charset="0"/>
              </a:rPr>
              <a:t> oleh </a:t>
            </a:r>
            <a:r>
              <a:rPr lang="en-US" b="1" dirty="0">
                <a:solidFill>
                  <a:srgbClr val="002060"/>
                </a:solidFill>
                <a:latin typeface="Arial Black" panose="020B0A04020102020204" pitchFamily="34" charset="0"/>
              </a:rPr>
              <a:t>	</a:t>
            </a:r>
            <a:r>
              <a:rPr lang="en-US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pengguna</a:t>
            </a:r>
            <a:r>
              <a:rPr lang="en-US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unt</a:t>
            </a:r>
            <a:r>
              <a:rPr lang="en-US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memperoleh</a:t>
            </a:r>
            <a:r>
              <a:rPr lang="en-US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laporan</a:t>
            </a:r>
            <a:r>
              <a:rPr lang="en-US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keuangan</a:t>
            </a:r>
            <a:r>
              <a:rPr lang="en-US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latin typeface="Arial Black" panose="020B0A04020102020204" pitchFamily="34" charset="0"/>
              </a:rPr>
              <a:t>	(lap </a:t>
            </a:r>
            <a:r>
              <a:rPr lang="en-US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keu</a:t>
            </a:r>
            <a:r>
              <a:rPr lang="en-US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terpusat</a:t>
            </a:r>
            <a:r>
              <a:rPr lang="en-US" b="1" dirty="0">
                <a:solidFill>
                  <a:srgbClr val="002060"/>
                </a:solidFill>
                <a:latin typeface="Arial Black" panose="020B0A04020102020204" pitchFamily="34" charset="0"/>
              </a:rPr>
              <a:t>) </a:t>
            </a:r>
            <a:endParaRPr lang="en-ID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4143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9FA8A-F1D8-4E08-8E2D-73BDF3533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941" y="174813"/>
            <a:ext cx="11658600" cy="1075763"/>
          </a:xfrm>
          <a:solidFill>
            <a:srgbClr val="F7F5C5"/>
          </a:solidFill>
          <a:ln w="38100"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en-US" dirty="0" err="1">
                <a:latin typeface="Arial Black" panose="020B0A04020102020204" pitchFamily="34" charset="0"/>
              </a:rPr>
              <a:t>Kebijakan</a:t>
            </a:r>
            <a:r>
              <a:rPr lang="en-US" dirty="0">
                <a:latin typeface="Arial Black" panose="020B0A04020102020204" pitchFamily="34" charset="0"/>
              </a:rPr>
              <a:t> pp 43 </a:t>
            </a:r>
            <a:r>
              <a:rPr lang="en-US" dirty="0" err="1">
                <a:latin typeface="Arial Black" panose="020B0A04020102020204" pitchFamily="34" charset="0"/>
              </a:rPr>
              <a:t>th</a:t>
            </a:r>
            <a:r>
              <a:rPr lang="en-US" dirty="0">
                <a:latin typeface="Arial Black" panose="020B0A04020102020204" pitchFamily="34" charset="0"/>
              </a:rPr>
              <a:t> 2025 = </a:t>
            </a:r>
            <a:r>
              <a:rPr lang="en-US" dirty="0" err="1">
                <a:latin typeface="Arial Black" panose="020B0A04020102020204" pitchFamily="34" charset="0"/>
              </a:rPr>
              <a:t>pasal</a:t>
            </a:r>
            <a:r>
              <a:rPr lang="en-US" dirty="0">
                <a:latin typeface="Arial Black" panose="020B0A04020102020204" pitchFamily="34" charset="0"/>
              </a:rPr>
              <a:t> 39</a:t>
            </a:r>
            <a:br>
              <a:rPr lang="en-US" dirty="0">
                <a:latin typeface="Arial Black" panose="020B0A04020102020204" pitchFamily="34" charset="0"/>
              </a:rPr>
            </a:br>
            <a:r>
              <a:rPr lang="en-US" dirty="0" err="1">
                <a:latin typeface="Arial Black" panose="020B0A04020102020204" pitchFamily="34" charset="0"/>
              </a:rPr>
              <a:t>Diberlakukan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bertahap</a:t>
            </a:r>
            <a:endParaRPr lang="en-ID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293ED-B66F-4FE3-9CED-ECE1B53BF0F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8941" y="1452282"/>
            <a:ext cx="11658600" cy="4338917"/>
          </a:xfr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3600" dirty="0" err="1">
                <a:latin typeface="Arial Black" panose="020B0A04020102020204" pitchFamily="34" charset="0"/>
              </a:rPr>
              <a:t>Penerapan</a:t>
            </a:r>
            <a:r>
              <a:rPr lang="en-US" sz="3600" dirty="0">
                <a:latin typeface="Arial Black" panose="020B0A04020102020204" pitchFamily="34" charset="0"/>
              </a:rPr>
              <a:t> pp 43 </a:t>
            </a:r>
            <a:r>
              <a:rPr lang="en-US" sz="3600" dirty="0" err="1">
                <a:latin typeface="Arial Black" panose="020B0A04020102020204" pitchFamily="34" charset="0"/>
              </a:rPr>
              <a:t>th</a:t>
            </a:r>
            <a:r>
              <a:rPr lang="en-US" sz="3600" dirty="0">
                <a:latin typeface="Arial Black" panose="020B0A04020102020204" pitchFamily="34" charset="0"/>
              </a:rPr>
              <a:t> 2025, </a:t>
            </a:r>
            <a:r>
              <a:rPr lang="en-US" sz="3600" dirty="0" err="1">
                <a:solidFill>
                  <a:srgbClr val="C00000"/>
                </a:solidFill>
                <a:latin typeface="Arial Black" panose="020B0A04020102020204" pitchFamily="34" charset="0"/>
              </a:rPr>
              <a:t>pertamakali</a:t>
            </a:r>
            <a:r>
              <a:rPr lang="en-US" sz="36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 Black" panose="020B0A04020102020204" pitchFamily="34" charset="0"/>
              </a:rPr>
              <a:t>disyaratkan</a:t>
            </a:r>
            <a:r>
              <a:rPr lang="en-US" sz="36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 Black" panose="020B0A04020102020204" pitchFamily="34" charset="0"/>
              </a:rPr>
              <a:t>unt</a:t>
            </a:r>
            <a:r>
              <a:rPr lang="en-US" sz="36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 Black" panose="020B0A04020102020204" pitchFamily="34" charset="0"/>
              </a:rPr>
              <a:t>emiten</a:t>
            </a:r>
            <a:r>
              <a:rPr lang="en-US" sz="3600" dirty="0">
                <a:solidFill>
                  <a:srgbClr val="C00000"/>
                </a:solidFill>
                <a:latin typeface="Arial Black" panose="020B0A04020102020204" pitchFamily="34" charset="0"/>
              </a:rPr>
              <a:t> &amp; </a:t>
            </a:r>
            <a:r>
              <a:rPr lang="en-US" sz="3600" dirty="0" err="1">
                <a:solidFill>
                  <a:srgbClr val="C00000"/>
                </a:solidFill>
                <a:latin typeface="Arial Black" panose="020B0A04020102020204" pitchFamily="34" charset="0"/>
              </a:rPr>
              <a:t>perusahaan</a:t>
            </a:r>
            <a:r>
              <a:rPr lang="en-US" sz="36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 Black" panose="020B0A04020102020204" pitchFamily="34" charset="0"/>
              </a:rPr>
              <a:t>terbuka</a:t>
            </a:r>
            <a:r>
              <a:rPr lang="en-US" sz="3600" dirty="0">
                <a:latin typeface="Arial Black" panose="020B0A04020102020204" pitchFamily="34" charset="0"/>
              </a:rPr>
              <a:t> / </a:t>
            </a:r>
            <a:r>
              <a:rPr lang="en-US" sz="3600" dirty="0" err="1">
                <a:latin typeface="Arial Black" panose="020B0A04020102020204" pitchFamily="34" charset="0"/>
              </a:rPr>
              <a:t>perusahaan</a:t>
            </a:r>
            <a:r>
              <a:rPr lang="en-US" sz="3600" dirty="0">
                <a:latin typeface="Arial Black" panose="020B0A04020102020204" pitchFamily="34" charset="0"/>
              </a:rPr>
              <a:t> go </a:t>
            </a:r>
            <a:r>
              <a:rPr lang="en-US" sz="3600" dirty="0" err="1">
                <a:latin typeface="Arial Black" panose="020B0A04020102020204" pitchFamily="34" charset="0"/>
              </a:rPr>
              <a:t>publik</a:t>
            </a:r>
            <a:r>
              <a:rPr lang="en-US" sz="3600" dirty="0">
                <a:latin typeface="Arial Black" panose="020B0A04020102020204" pitchFamily="34" charset="0"/>
              </a:rPr>
              <a:t> di </a:t>
            </a:r>
            <a:r>
              <a:rPr lang="en-US" sz="3600" dirty="0" err="1">
                <a:latin typeface="Arial Black" panose="020B0A04020102020204" pitchFamily="34" charset="0"/>
              </a:rPr>
              <a:t>sektor</a:t>
            </a:r>
            <a:r>
              <a:rPr lang="en-US" sz="3600" dirty="0">
                <a:latin typeface="Arial Black" panose="020B0A04020102020204" pitchFamily="34" charset="0"/>
              </a:rPr>
              <a:t> pasar modal </a:t>
            </a:r>
            <a:r>
              <a:rPr lang="en-US" sz="3600" dirty="0">
                <a:solidFill>
                  <a:srgbClr val="C00000"/>
                </a:solidFill>
                <a:highlight>
                  <a:srgbClr val="FFFF00"/>
                </a:highlight>
                <a:latin typeface="Arial Black" panose="020B0A04020102020204" pitchFamily="34" charset="0"/>
              </a:rPr>
              <a:t>paling </a:t>
            </a:r>
            <a:r>
              <a:rPr lang="en-US" sz="3600" dirty="0" err="1">
                <a:solidFill>
                  <a:srgbClr val="C00000"/>
                </a:solidFill>
                <a:highlight>
                  <a:srgbClr val="FFFF00"/>
                </a:highlight>
                <a:latin typeface="Arial Black" panose="020B0A04020102020204" pitchFamily="34" charset="0"/>
              </a:rPr>
              <a:t>lambat</a:t>
            </a:r>
            <a:r>
              <a:rPr lang="en-US" sz="3600" dirty="0">
                <a:solidFill>
                  <a:srgbClr val="C00000"/>
                </a:solidFill>
                <a:highlight>
                  <a:srgbClr val="FFFF00"/>
                </a:highlight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highlight>
                  <a:srgbClr val="FFFF00"/>
                </a:highlight>
                <a:latin typeface="Arial Black" panose="020B0A04020102020204" pitchFamily="34" charset="0"/>
              </a:rPr>
              <a:t>th</a:t>
            </a:r>
            <a:r>
              <a:rPr lang="en-US" sz="3600" dirty="0">
                <a:solidFill>
                  <a:srgbClr val="C00000"/>
                </a:solidFill>
                <a:highlight>
                  <a:srgbClr val="FFFF00"/>
                </a:highlight>
                <a:latin typeface="Arial Black" panose="020B0A04020102020204" pitchFamily="34" charset="0"/>
              </a:rPr>
              <a:t> 2027</a:t>
            </a:r>
          </a:p>
          <a:p>
            <a:pPr marL="0" indent="0" algn="ctr">
              <a:buNone/>
            </a:pPr>
            <a:endParaRPr lang="en-US" sz="3600" dirty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en-US" sz="3600" dirty="0" err="1">
                <a:latin typeface="Arial Black" panose="020B0A04020102020204" pitchFamily="34" charset="0"/>
              </a:rPr>
              <a:t>setelah</a:t>
            </a:r>
            <a:r>
              <a:rPr lang="en-US" sz="3600" dirty="0"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latin typeface="Arial Black" panose="020B0A04020102020204" pitchFamily="34" charset="0"/>
              </a:rPr>
              <a:t>itu</a:t>
            </a:r>
            <a:r>
              <a:rPr lang="en-US" sz="3600" dirty="0"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latin typeface="Arial Black" panose="020B0A04020102020204" pitchFamily="34" charset="0"/>
              </a:rPr>
              <a:t>secara</a:t>
            </a:r>
            <a:r>
              <a:rPr lang="en-US" sz="3600" dirty="0"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highlight>
                  <a:srgbClr val="FFFF00"/>
                </a:highlight>
                <a:latin typeface="Arial Black" panose="020B0A04020102020204" pitchFamily="34" charset="0"/>
              </a:rPr>
              <a:t>bertahap</a:t>
            </a:r>
            <a:r>
              <a:rPr lang="en-US" sz="3600" dirty="0">
                <a:solidFill>
                  <a:srgbClr val="C00000"/>
                </a:solidFill>
                <a:highlight>
                  <a:srgbClr val="FFFF00"/>
                </a:highlight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latin typeface="Arial Black" panose="020B0A04020102020204" pitchFamily="34" charset="0"/>
              </a:rPr>
              <a:t>akan</a:t>
            </a:r>
            <a:r>
              <a:rPr lang="en-US" sz="3600" dirty="0"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latin typeface="Arial Black" panose="020B0A04020102020204" pitchFamily="34" charset="0"/>
              </a:rPr>
              <a:t>diberlakukan</a:t>
            </a:r>
            <a:r>
              <a:rPr lang="en-US" sz="3600" dirty="0">
                <a:latin typeface="Arial Black" panose="020B0A04020102020204" pitchFamily="34" charset="0"/>
              </a:rPr>
              <a:t> pada </a:t>
            </a:r>
            <a:r>
              <a:rPr lang="en-US" sz="3600" dirty="0" err="1">
                <a:latin typeface="Arial Black" panose="020B0A04020102020204" pitchFamily="34" charset="0"/>
              </a:rPr>
              <a:t>sektor</a:t>
            </a:r>
            <a:r>
              <a:rPr lang="en-US" sz="3600" dirty="0"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latin typeface="Arial Black" panose="020B0A04020102020204" pitchFamily="34" charset="0"/>
              </a:rPr>
              <a:t>lainnya</a:t>
            </a:r>
            <a:r>
              <a:rPr lang="en-US" sz="3600" dirty="0"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highlight>
                  <a:srgbClr val="FFFF00"/>
                </a:highlight>
                <a:latin typeface="Arial Black" panose="020B0A04020102020204" pitchFamily="34" charset="0"/>
              </a:rPr>
              <a:t>mengikuti</a:t>
            </a:r>
            <a:r>
              <a:rPr lang="en-US" sz="3600" dirty="0">
                <a:solidFill>
                  <a:srgbClr val="C00000"/>
                </a:solidFill>
                <a:highlight>
                  <a:srgbClr val="FFFF00"/>
                </a:highlight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highlight>
                  <a:srgbClr val="FFFF00"/>
                </a:highlight>
                <a:latin typeface="Arial Black" panose="020B0A04020102020204" pitchFamily="34" charset="0"/>
              </a:rPr>
              <a:t>ketetapan</a:t>
            </a:r>
            <a:r>
              <a:rPr lang="en-US" sz="3600" dirty="0">
                <a:solidFill>
                  <a:srgbClr val="C00000"/>
                </a:solidFill>
                <a:highlight>
                  <a:srgbClr val="FFFF00"/>
                </a:highlight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highlight>
                  <a:srgbClr val="FFFF00"/>
                </a:highlight>
                <a:latin typeface="Arial Black" panose="020B0A04020102020204" pitchFamily="34" charset="0"/>
              </a:rPr>
              <a:t>menteri</a:t>
            </a:r>
            <a:endParaRPr lang="en-ID" sz="3600" dirty="0">
              <a:solidFill>
                <a:srgbClr val="C00000"/>
              </a:solidFill>
              <a:highlight>
                <a:srgbClr val="FFFF00"/>
              </a:highligh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7223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EE421-D5CC-4AF3-AADA-BD490B5CF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671" y="443754"/>
            <a:ext cx="11080376" cy="1425388"/>
          </a:xfrm>
          <a:solidFill>
            <a:schemeClr val="accent5">
              <a:lumMod val="40000"/>
              <a:lumOff val="60000"/>
            </a:schemeClr>
          </a:solidFill>
          <a:ln w="38100">
            <a:solidFill>
              <a:srgbClr val="FF0000"/>
            </a:solidFill>
          </a:ln>
        </p:spPr>
        <p:txBody>
          <a:bodyPr/>
          <a:lstStyle/>
          <a:p>
            <a:r>
              <a:rPr lang="en-US" dirty="0">
                <a:latin typeface="Wide Latin" panose="020A0A07050505020404" pitchFamily="18" charset="0"/>
              </a:rPr>
              <a:t>CATATAN AKHIR :</a:t>
            </a:r>
            <a:endParaRPr lang="en-ID" dirty="0">
              <a:latin typeface="Wide Latin" panose="020A0A070505050204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653E7-F6BE-41C1-B965-24CD5CA8B0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1671" y="2205318"/>
            <a:ext cx="11080376" cy="4208928"/>
          </a:xfrm>
          <a:solidFill>
            <a:schemeClr val="bg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457200" indent="-457200" algn="just">
              <a:buAutoNum type="arabicParenR"/>
            </a:pPr>
            <a:r>
              <a:rPr lang="en-U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Detail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</a:rPr>
              <a:t>pengaturan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</a:rPr>
              <a:t>laporan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</a:rPr>
              <a:t>keuangan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</a:rPr>
              <a:t>yg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</a:rPr>
              <a:t>disajikan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</a:rPr>
              <a:t>sebelumnya</a:t>
            </a:r>
            <a:r>
              <a:rPr lang="en-US" sz="2800" dirty="0">
                <a:latin typeface="Arial Black" panose="020B0A04020102020204" pitchFamily="34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Arial Black" panose="020B0A04020102020204" pitchFamily="34" charset="0"/>
              </a:rPr>
              <a:t>dapat</a:t>
            </a:r>
            <a:r>
              <a:rPr lang="en-U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 Black" panose="020B0A04020102020204" pitchFamily="34" charset="0"/>
              </a:rPr>
              <a:t>dibaca</a:t>
            </a:r>
            <a:r>
              <a:rPr lang="en-U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 pada pp 43 </a:t>
            </a:r>
            <a:r>
              <a:rPr lang="en-US" sz="2800" dirty="0" err="1">
                <a:solidFill>
                  <a:srgbClr val="FF0000"/>
                </a:solidFill>
                <a:latin typeface="Arial Black" panose="020B0A04020102020204" pitchFamily="34" charset="0"/>
              </a:rPr>
              <a:t>tahun</a:t>
            </a:r>
            <a:r>
              <a:rPr lang="en-U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 2025</a:t>
            </a:r>
          </a:p>
          <a:p>
            <a:pPr marL="457200" indent="-457200" algn="just">
              <a:buAutoNum type="arabicParenR"/>
            </a:pPr>
            <a:r>
              <a:rPr lang="en-US" sz="2800" dirty="0">
                <a:latin typeface="Arial Black" panose="020B0A04020102020204" pitchFamily="34" charset="0"/>
              </a:rPr>
              <a:t>Pp 43 </a:t>
            </a:r>
            <a:r>
              <a:rPr lang="en-US" sz="2800" dirty="0" err="1">
                <a:latin typeface="Arial Black" panose="020B0A04020102020204" pitchFamily="34" charset="0"/>
              </a:rPr>
              <a:t>tahun</a:t>
            </a:r>
            <a:r>
              <a:rPr lang="en-US" sz="2800" dirty="0">
                <a:latin typeface="Arial Black" panose="020B0A04020102020204" pitchFamily="34" charset="0"/>
              </a:rPr>
              <a:t> 2025 </a:t>
            </a:r>
            <a:r>
              <a:rPr lang="en-US" sz="2800" dirty="0" err="1">
                <a:solidFill>
                  <a:srgbClr val="FF0000"/>
                </a:solidFill>
                <a:latin typeface="Arial Black" panose="020B0A04020102020204" pitchFamily="34" charset="0"/>
              </a:rPr>
              <a:t>bukan</a:t>
            </a:r>
            <a:r>
              <a:rPr lang="en-U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 Black" panose="020B0A04020102020204" pitchFamily="34" charset="0"/>
              </a:rPr>
              <a:t>peraturan</a:t>
            </a:r>
            <a:r>
              <a:rPr lang="en-U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 final</a:t>
            </a:r>
            <a:r>
              <a:rPr lang="en-US" sz="2800" dirty="0">
                <a:latin typeface="Arial Black" panose="020B0A04020102020204" pitchFamily="34" charset="0"/>
              </a:rPr>
              <a:t>, </a:t>
            </a:r>
            <a:r>
              <a:rPr lang="en-US" sz="2800" dirty="0" err="1">
                <a:latin typeface="Arial Black" panose="020B0A04020102020204" pitchFamily="34" charset="0"/>
              </a:rPr>
              <a:t>artinya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</a:rPr>
              <a:t>akan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 Black" panose="020B0A04020102020204" pitchFamily="34" charset="0"/>
              </a:rPr>
              <a:t>ada</a:t>
            </a:r>
            <a:r>
              <a:rPr lang="en-U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 Black" panose="020B0A04020102020204" pitchFamily="34" charset="0"/>
              </a:rPr>
              <a:t>peraturan-peraturan</a:t>
            </a:r>
            <a:r>
              <a:rPr lang="en-U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 Black" panose="020B0A04020102020204" pitchFamily="34" charset="0"/>
              </a:rPr>
              <a:t>lanjutan</a:t>
            </a:r>
            <a:r>
              <a:rPr lang="en-US" sz="2800" dirty="0">
                <a:latin typeface="Arial Black" panose="020B0A04020102020204" pitchFamily="34" charset="0"/>
              </a:rPr>
              <a:t> yang </a:t>
            </a:r>
            <a:r>
              <a:rPr lang="en-US" sz="2800" dirty="0" err="1">
                <a:latin typeface="Arial Black" panose="020B0A04020102020204" pitchFamily="34" charset="0"/>
              </a:rPr>
              <a:t>memberikan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</a:rPr>
              <a:t>panduan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</a:rPr>
              <a:t>lebih</a:t>
            </a:r>
            <a:r>
              <a:rPr lang="en-US" sz="2800" dirty="0">
                <a:latin typeface="Arial Black" panose="020B0A04020102020204" pitchFamily="34" charset="0"/>
              </a:rPr>
              <a:t> detail </a:t>
            </a:r>
            <a:r>
              <a:rPr lang="en-US" sz="2800" dirty="0" err="1">
                <a:latin typeface="Arial Black" panose="020B0A04020102020204" pitchFamily="34" charset="0"/>
              </a:rPr>
              <a:t>sesuai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</a:rPr>
              <a:t>kebutuhan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endParaRPr lang="en-ID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235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4CCA6-64A9-4024-A46B-023EEE1B1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177" y="188259"/>
            <a:ext cx="11604812" cy="1264023"/>
          </a:xfrm>
          <a:solidFill>
            <a:schemeClr val="bg2"/>
          </a:solidFill>
          <a:ln w="285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sz="4800" dirty="0">
                <a:latin typeface="Arial Rounded MT Bold" panose="020F0704030504030204" pitchFamily="34" charset="0"/>
              </a:rPr>
              <a:t>A - LATAR BELAKANG</a:t>
            </a:r>
            <a:endParaRPr lang="en-ID" sz="4800" dirty="0"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5D3142-21D7-4665-8C6D-2C77A210879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6177" y="1896036"/>
            <a:ext cx="11604812" cy="4545106"/>
          </a:xfrm>
          <a:solidFill>
            <a:schemeClr val="accent6">
              <a:lumMod val="40000"/>
              <a:lumOff val="60000"/>
            </a:schemeClr>
          </a:solidFill>
          <a:ln w="285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latin typeface="Arial Rounded MT Bold" panose="020F0704030504030204" pitchFamily="34" charset="0"/>
              </a:rPr>
              <a:t>A1) LATAR BELAKANG : HUKUM</a:t>
            </a:r>
          </a:p>
          <a:p>
            <a:pPr marL="0" indent="0">
              <a:buNone/>
            </a:pPr>
            <a:endParaRPr lang="en-US" sz="3200" dirty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Arial Rounded MT Bold" panose="020F0704030504030204" pitchFamily="34" charset="0"/>
              </a:rPr>
              <a:t>A2) LATAR BELAKANG : </a:t>
            </a:r>
            <a:r>
              <a:rPr lang="en-US" sz="3200" dirty="0" err="1">
                <a:latin typeface="Arial Rounded MT Bold" panose="020F0704030504030204" pitchFamily="34" charset="0"/>
              </a:rPr>
              <a:t>jenis</a:t>
            </a:r>
            <a:r>
              <a:rPr lang="en-US" sz="3200" dirty="0">
                <a:latin typeface="Arial Rounded MT Bold" panose="020F0704030504030204" pitchFamily="34" charset="0"/>
              </a:rPr>
              <a:t> LAPORAN KEUANGAN</a:t>
            </a:r>
            <a:endParaRPr lang="en-US" dirty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endParaRPr lang="en-US" sz="3200" dirty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Arial Rounded MT Bold" panose="020F0704030504030204" pitchFamily="34" charset="0"/>
              </a:rPr>
              <a:t>A3) LATAR </a:t>
            </a:r>
            <a:r>
              <a:rPr lang="en-US" sz="3200" dirty="0" err="1">
                <a:latin typeface="Arial Rounded MT Bold" panose="020F0704030504030204" pitchFamily="34" charset="0"/>
              </a:rPr>
              <a:t>BELAKAng</a:t>
            </a:r>
            <a:r>
              <a:rPr lang="en-US" sz="3200" dirty="0">
                <a:latin typeface="Arial Rounded MT Bold" panose="020F0704030504030204" pitchFamily="34" charset="0"/>
              </a:rPr>
              <a:t> : </a:t>
            </a:r>
            <a:r>
              <a:rPr lang="en-US" sz="3200" dirty="0" err="1">
                <a:latin typeface="Arial Rounded MT Bold" panose="020F0704030504030204" pitchFamily="34" charset="0"/>
              </a:rPr>
              <a:t>penyusun</a:t>
            </a:r>
            <a:r>
              <a:rPr lang="en-US" sz="3200" dirty="0">
                <a:latin typeface="Arial Rounded MT Bold" panose="020F0704030504030204" pitchFamily="34" charset="0"/>
              </a:rPr>
              <a:t> </a:t>
            </a:r>
            <a:r>
              <a:rPr lang="en-US" sz="3200" dirty="0" err="1">
                <a:latin typeface="Arial Rounded MT Bold" panose="020F0704030504030204" pitchFamily="34" charset="0"/>
              </a:rPr>
              <a:t>laporan</a:t>
            </a:r>
            <a:r>
              <a:rPr lang="en-US" sz="3200" dirty="0">
                <a:latin typeface="Arial Rounded MT Bold" panose="020F0704030504030204" pitchFamily="34" charset="0"/>
              </a:rPr>
              <a:t> </a:t>
            </a:r>
            <a:r>
              <a:rPr lang="en-US" sz="3200" dirty="0" err="1">
                <a:latin typeface="Arial Rounded MT Bold" panose="020F0704030504030204" pitchFamily="34" charset="0"/>
              </a:rPr>
              <a:t>keu</a:t>
            </a:r>
            <a:endParaRPr lang="en-US" sz="32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3146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emplat PowerPoint Terima Kasih, Gambar Latar | 10770 ...">
            <a:extLst>
              <a:ext uri="{FF2B5EF4-FFF2-40B4-BE49-F238E27FC236}">
                <a16:creationId xmlns:a16="http://schemas.microsoft.com/office/drawing/2014/main" id="{C5073929-25CF-475D-BD3A-F08BA4FBE2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58" b="22186"/>
          <a:stretch/>
        </p:blipFill>
        <p:spPr bwMode="auto">
          <a:xfrm>
            <a:off x="1116106" y="1707777"/>
            <a:ext cx="9991165" cy="3751729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289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4133A-F057-4B95-92AE-01DA06FC6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729" y="161365"/>
            <a:ext cx="11537577" cy="605117"/>
          </a:xfrm>
          <a:solidFill>
            <a:schemeClr val="accent5">
              <a:lumMod val="75000"/>
            </a:schemeClr>
          </a:solidFill>
          <a:ln w="28575"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Arial Black" panose="020B0A04020102020204" pitchFamily="34" charset="0"/>
              </a:rPr>
              <a:t>A1) LATAR BELAKANG HUKUM</a:t>
            </a:r>
            <a:endParaRPr lang="en-ID" sz="44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4D598-C00C-4A88-8B0F-6DD88669163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2729" y="968188"/>
            <a:ext cx="11537577" cy="5620871"/>
          </a:xfrm>
          <a:solidFill>
            <a:srgbClr val="F7F5C5"/>
          </a:solidFill>
          <a:ln w="28575">
            <a:solidFill>
              <a:srgbClr val="FF0000"/>
            </a:solidFill>
          </a:ln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3600" b="1" u="sng" dirty="0">
                <a:latin typeface="Stencil" panose="040409050D0802020404" pitchFamily="82" charset="0"/>
              </a:rPr>
              <a:t>1 - UU no. 4  </a:t>
            </a:r>
            <a:r>
              <a:rPr lang="en-US" sz="3600" b="1" u="sng" dirty="0" err="1">
                <a:latin typeface="Stencil" panose="040409050D0802020404" pitchFamily="82" charset="0"/>
              </a:rPr>
              <a:t>thn</a:t>
            </a:r>
            <a:r>
              <a:rPr lang="en-US" sz="3600" b="1" u="sng" dirty="0">
                <a:latin typeface="Stencil" panose="040409050D0802020404" pitchFamily="82" charset="0"/>
              </a:rPr>
              <a:t> 2023 </a:t>
            </a:r>
            <a:r>
              <a:rPr lang="en-US" sz="3600" b="1" u="sng" dirty="0" err="1">
                <a:latin typeface="Stencil" panose="040409050D0802020404" pitchFamily="82" charset="0"/>
              </a:rPr>
              <a:t>tentang</a:t>
            </a:r>
            <a:r>
              <a:rPr lang="en-US" sz="3600" b="1" u="sng" dirty="0">
                <a:latin typeface="Stencil" panose="040409050D0802020404" pitchFamily="82" charset="0"/>
              </a:rPr>
              <a:t> : </a:t>
            </a:r>
          </a:p>
          <a:p>
            <a:pPr marL="0" indent="0" algn="ctr">
              <a:buNone/>
            </a:pPr>
            <a:r>
              <a:rPr lang="en-US" sz="3600" b="1" u="sng" dirty="0" err="1">
                <a:latin typeface="Stencil" panose="040409050D0802020404" pitchFamily="82" charset="0"/>
              </a:rPr>
              <a:t>Pengembangan</a:t>
            </a:r>
            <a:r>
              <a:rPr lang="en-US" sz="3600" b="1" u="sng" dirty="0">
                <a:latin typeface="Stencil" panose="040409050D0802020404" pitchFamily="82" charset="0"/>
              </a:rPr>
              <a:t> &amp; </a:t>
            </a:r>
            <a:r>
              <a:rPr lang="en-US" sz="3600" b="1" u="sng" dirty="0" err="1">
                <a:latin typeface="Stencil" panose="040409050D0802020404" pitchFamily="82" charset="0"/>
              </a:rPr>
              <a:t>penguatan</a:t>
            </a:r>
            <a:r>
              <a:rPr lang="en-US" sz="3600" b="1" u="sng" dirty="0">
                <a:latin typeface="Stencil" panose="040409050D0802020404" pitchFamily="82" charset="0"/>
              </a:rPr>
              <a:t> </a:t>
            </a:r>
            <a:r>
              <a:rPr lang="en-US" sz="3600" b="1" u="sng" dirty="0" err="1">
                <a:latin typeface="Stencil" panose="040409050D0802020404" pitchFamily="82" charset="0"/>
              </a:rPr>
              <a:t>sektor</a:t>
            </a:r>
            <a:r>
              <a:rPr lang="en-US" sz="3600" b="1" u="sng" dirty="0">
                <a:latin typeface="Stencil" panose="040409050D0802020404" pitchFamily="82" charset="0"/>
              </a:rPr>
              <a:t> </a:t>
            </a:r>
            <a:r>
              <a:rPr lang="en-US" sz="3600" b="1" u="sng" dirty="0" err="1">
                <a:latin typeface="Stencil" panose="040409050D0802020404" pitchFamily="82" charset="0"/>
              </a:rPr>
              <a:t>keuangan</a:t>
            </a:r>
            <a:endParaRPr lang="en-US" sz="3600" b="1" u="sng" dirty="0">
              <a:latin typeface="Stencil" panose="040409050D0802020404" pitchFamily="82" charset="0"/>
            </a:endParaRPr>
          </a:p>
          <a:p>
            <a:pPr marL="0" indent="0" algn="just">
              <a:buNone/>
            </a:pP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Munculnya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uu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no. 4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th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2023 (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setebal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819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halaman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); </a:t>
            </a:r>
            <a:r>
              <a:rPr lang="en-US" sz="3600" b="1" u="sng" dirty="0" err="1">
                <a:solidFill>
                  <a:srgbClr val="FF0000"/>
                </a:solidFill>
                <a:latin typeface="Arial Narrow" panose="020B0606020202030204" pitchFamily="34" charset="0"/>
              </a:rPr>
              <a:t>berawal</a:t>
            </a:r>
            <a:r>
              <a:rPr lang="en-US" sz="36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Arial Narrow" panose="020B0606020202030204" pitchFamily="34" charset="0"/>
              </a:rPr>
              <a:t>dari</a:t>
            </a:r>
            <a:r>
              <a:rPr lang="en-US" sz="36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Arial Narrow" panose="020B0606020202030204" pitchFamily="34" charset="0"/>
              </a:rPr>
              <a:t>dampak</a:t>
            </a:r>
            <a:r>
              <a:rPr lang="en-US" sz="36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Arial Narrow" panose="020B0606020202030204" pitchFamily="34" charset="0"/>
              </a:rPr>
              <a:t>krisis</a:t>
            </a:r>
            <a:r>
              <a:rPr lang="en-US" sz="36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Arial Narrow" panose="020B0606020202030204" pitchFamily="34" charset="0"/>
              </a:rPr>
              <a:t>moneter</a:t>
            </a:r>
            <a:r>
              <a:rPr lang="en-US" sz="36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yg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melanda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Indonesia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tahun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1997 – 1998 (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nilai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tukar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rupiah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thd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usd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jatuh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sangat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dalam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).</a:t>
            </a:r>
          </a:p>
          <a:p>
            <a:pPr marL="0" indent="0" algn="just">
              <a:buNone/>
            </a:pP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Saat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itu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pemerintah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ingin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mengetahui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berapa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utang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sektor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pemerintah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dan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sektor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swasta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dalam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mata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uang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asing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Informasi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tentang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utang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sektor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pemerintah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–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dapat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diketahui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tetapi</a:t>
            </a:r>
            <a:endParaRPr lang="en-US" sz="36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en-US" sz="3600" b="1" u="sng" dirty="0" err="1">
                <a:solidFill>
                  <a:srgbClr val="FF0000"/>
                </a:solidFill>
                <a:latin typeface="Arial Narrow" panose="020B0606020202030204" pitchFamily="34" charset="0"/>
              </a:rPr>
              <a:t>Informasi</a:t>
            </a:r>
            <a:r>
              <a:rPr lang="en-US" sz="36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Arial Narrow" panose="020B0606020202030204" pitchFamily="34" charset="0"/>
              </a:rPr>
              <a:t>tentang</a:t>
            </a:r>
            <a:r>
              <a:rPr lang="en-US" sz="36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 utang </a:t>
            </a:r>
            <a:r>
              <a:rPr lang="en-US" sz="3600" b="1" u="sng" dirty="0" err="1">
                <a:solidFill>
                  <a:srgbClr val="FF0000"/>
                </a:solidFill>
                <a:latin typeface="Arial Narrow" panose="020B0606020202030204" pitchFamily="34" charset="0"/>
              </a:rPr>
              <a:t>sektor</a:t>
            </a:r>
            <a:r>
              <a:rPr lang="en-US" sz="36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Arial Narrow" panose="020B0606020202030204" pitchFamily="34" charset="0"/>
              </a:rPr>
              <a:t>swasta-ternyata</a:t>
            </a:r>
            <a:r>
              <a:rPr lang="en-US" sz="36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Arial Narrow" panose="020B0606020202030204" pitchFamily="34" charset="0"/>
              </a:rPr>
              <a:t>tidak</a:t>
            </a:r>
            <a:r>
              <a:rPr lang="en-US" sz="36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Arial Narrow" panose="020B0606020202030204" pitchFamily="34" charset="0"/>
              </a:rPr>
              <a:t>ada</a:t>
            </a:r>
            <a:r>
              <a:rPr lang="en-US" sz="36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 data </a:t>
            </a:r>
            <a:r>
              <a:rPr lang="en-US" sz="3600" b="1" u="sng" dirty="0" err="1">
                <a:solidFill>
                  <a:srgbClr val="FF0000"/>
                </a:solidFill>
                <a:latin typeface="Arial Narrow" panose="020B0606020202030204" pitchFamily="34" charset="0"/>
              </a:rPr>
              <a:t>yg</a:t>
            </a:r>
            <a:r>
              <a:rPr lang="en-US" sz="36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Arial Narrow" panose="020B0606020202030204" pitchFamily="34" charset="0"/>
              </a:rPr>
              <a:t>sama</a:t>
            </a:r>
            <a:r>
              <a:rPr lang="en-US" sz="36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Arial Narrow" panose="020B0606020202030204" pitchFamily="34" charset="0"/>
              </a:rPr>
              <a:t>shg</a:t>
            </a:r>
            <a:r>
              <a:rPr lang="en-US" sz="36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Arial Narrow" panose="020B0606020202030204" pitchFamily="34" charset="0"/>
              </a:rPr>
              <a:t>tidak</a:t>
            </a:r>
            <a:r>
              <a:rPr lang="en-US" sz="36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Arial Narrow" panose="020B0606020202030204" pitchFamily="34" charset="0"/>
              </a:rPr>
              <a:t>dapat</a:t>
            </a:r>
            <a:r>
              <a:rPr lang="en-US" sz="36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Arial Narrow" panose="020B0606020202030204" pitchFamily="34" charset="0"/>
              </a:rPr>
              <a:t>dipercaya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Ternyata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: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pinjamam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sektor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swasta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dlm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mata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uang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asing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– </a:t>
            </a:r>
            <a:r>
              <a:rPr lang="en-US" sz="36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SANGAT BESAR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Kondisi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ini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yg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Arial Narrow" panose="020B0606020202030204" pitchFamily="34" charset="0"/>
              </a:rPr>
              <a:t>mengakibatkan</a:t>
            </a:r>
            <a:r>
              <a:rPr lang="en-US" sz="36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Arial Narrow" panose="020B0606020202030204" pitchFamily="34" charset="0"/>
              </a:rPr>
              <a:t>terjadinya</a:t>
            </a:r>
            <a:r>
              <a:rPr lang="en-US" sz="36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Arial Narrow" panose="020B0606020202030204" pitchFamily="34" charset="0"/>
              </a:rPr>
              <a:t>krisis</a:t>
            </a:r>
            <a:r>
              <a:rPr lang="en-US" sz="36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Arial Narrow" panose="020B0606020202030204" pitchFamily="34" charset="0"/>
              </a:rPr>
              <a:t>moneter</a:t>
            </a:r>
            <a:r>
              <a:rPr lang="en-US" sz="36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dan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berlanjut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ke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krisis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ekonomi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global.</a:t>
            </a:r>
          </a:p>
          <a:p>
            <a:pPr marL="0" indent="0" algn="just">
              <a:buNone/>
            </a:pPr>
            <a:endParaRPr lang="en-US" sz="36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003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4133A-F057-4B95-92AE-01DA06FC6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729" y="161365"/>
            <a:ext cx="11537577" cy="605117"/>
          </a:xfrm>
          <a:solidFill>
            <a:schemeClr val="accent5">
              <a:lumMod val="75000"/>
            </a:schemeClr>
          </a:solidFill>
          <a:ln w="28575"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Arial Black" panose="020B0A04020102020204" pitchFamily="34" charset="0"/>
              </a:rPr>
              <a:t>A1) LATAR BELAKANG HUKUM</a:t>
            </a:r>
            <a:endParaRPr lang="en-ID" sz="44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4D598-C00C-4A88-8B0F-6DD88669163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2729" y="968188"/>
            <a:ext cx="11537577" cy="5620871"/>
          </a:xfrm>
          <a:solidFill>
            <a:schemeClr val="tx2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2800" b="1" u="sng" dirty="0">
              <a:solidFill>
                <a:srgbClr val="002060"/>
              </a:solidFill>
              <a:highlight>
                <a:srgbClr val="FFFF00"/>
              </a:highlight>
              <a:latin typeface="Arial Rounded MT Bold" panose="020F0704030504030204" pitchFamily="34" charset="0"/>
              <a:cs typeface="Aharoni" panose="02010803020104030203" pitchFamily="2" charset="-79"/>
            </a:endParaRPr>
          </a:p>
          <a:p>
            <a:pPr marL="0" indent="0" algn="ctr">
              <a:buNone/>
            </a:pPr>
            <a:r>
              <a:rPr lang="en-US" sz="2800" b="1" u="sng" dirty="0" err="1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Memperhatikan</a:t>
            </a: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sz="2800" b="1" u="sng" dirty="0" err="1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dampak</a:t>
            </a: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sz="2800" b="1" u="sng" dirty="0" err="1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dari</a:t>
            </a: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</a:p>
          <a:p>
            <a:pPr marL="0" indent="0" algn="ctr">
              <a:buNone/>
            </a:pPr>
            <a:r>
              <a:rPr lang="en-US" sz="2800" b="1" u="sng" dirty="0" err="1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ketidak</a:t>
            </a: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sz="2800" b="1" u="sng" dirty="0" err="1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tersediaan</a:t>
            </a: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 lap </a:t>
            </a:r>
            <a:r>
              <a:rPr lang="en-US" sz="2800" b="1" u="sng" dirty="0" err="1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keu</a:t>
            </a: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 yang </a:t>
            </a:r>
            <a:r>
              <a:rPr lang="en-US" sz="2800" b="1" u="sng" dirty="0" err="1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transparan</a:t>
            </a: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</a:p>
          <a:p>
            <a:pPr marL="0" indent="0" algn="ctr">
              <a:buNone/>
            </a:pP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(</a:t>
            </a:r>
            <a:r>
              <a:rPr lang="en-US" sz="2800" b="1" u="sng" dirty="0" err="1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terutama</a:t>
            </a: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 di </a:t>
            </a:r>
            <a:r>
              <a:rPr lang="en-US" sz="2800" b="1" u="sng" dirty="0" err="1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sektor</a:t>
            </a: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sz="2800" b="1" u="sng" dirty="0" err="1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swasta</a:t>
            </a: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), </a:t>
            </a:r>
          </a:p>
          <a:p>
            <a:pPr marL="0" indent="0" algn="ctr">
              <a:buNone/>
            </a:pPr>
            <a:r>
              <a:rPr lang="en-US" sz="2800" b="1" u="sng" dirty="0" err="1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maka</a:t>
            </a: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sz="2800" b="1" u="sng" dirty="0" err="1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pemerintahan</a:t>
            </a: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 - </a:t>
            </a:r>
            <a:r>
              <a:rPr lang="en-US" sz="2800" b="1" u="sng" dirty="0" err="1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pemerintahan</a:t>
            </a: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sz="2800" b="1" u="sng" dirty="0" err="1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setelah</a:t>
            </a: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sz="2800" b="1" u="sng" dirty="0" err="1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orde</a:t>
            </a: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sz="2800" b="1" u="sng" dirty="0" err="1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baru</a:t>
            </a: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, </a:t>
            </a:r>
          </a:p>
          <a:p>
            <a:pPr marL="0" indent="0" algn="ctr">
              <a:buNone/>
            </a:pPr>
            <a:r>
              <a:rPr lang="en-US" sz="2800" b="1" u="sng" dirty="0" err="1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Mulai</a:t>
            </a: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sz="2800" b="1" u="sng" dirty="0" err="1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menyusun</a:t>
            </a: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sz="2800" b="1" u="sng" dirty="0" err="1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suatu</a:t>
            </a: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sz="2800" b="1" u="sng" dirty="0" err="1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peraturan</a:t>
            </a: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 / </a:t>
            </a:r>
            <a:r>
              <a:rPr lang="en-US" sz="2800" b="1" u="sng" dirty="0" err="1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uu</a:t>
            </a: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</a:p>
          <a:p>
            <a:pPr marL="0" indent="0" algn="ctr">
              <a:buNone/>
            </a:pPr>
            <a:r>
              <a:rPr lang="en-US" sz="2800" b="1" u="sng" dirty="0" err="1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yg</a:t>
            </a: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sz="2800" b="1" u="sng" dirty="0" err="1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mengatur</a:t>
            </a: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sz="2800" b="1" u="sng" dirty="0" err="1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transparansi</a:t>
            </a: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sz="2800" b="1" u="sng" dirty="0" err="1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laporan</a:t>
            </a: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sz="2800" b="1" u="sng" dirty="0" err="1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keu</a:t>
            </a: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sz="2800" b="1" u="sng" dirty="0" err="1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tersebut</a:t>
            </a:r>
            <a:r>
              <a:rPr lang="en-US" sz="2800" b="1" u="sng" dirty="0">
                <a:solidFill>
                  <a:srgbClr val="002060"/>
                </a:solidFill>
                <a:highlight>
                  <a:srgbClr val="FFFF00"/>
                </a:highlight>
                <a:latin typeface="Arial Rounded MT Bold" panose="020F0704030504030204" pitchFamily="34" charset="0"/>
                <a:cs typeface="Aharoni" panose="02010803020104030203" pitchFamily="2" charset="-79"/>
              </a:rPr>
              <a:t>.</a:t>
            </a:r>
            <a:r>
              <a:rPr lang="en-US" sz="2800" b="1" u="sng" dirty="0">
                <a:solidFill>
                  <a:srgbClr val="FF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39041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4133A-F057-4B95-92AE-01DA06FC6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729" y="161365"/>
            <a:ext cx="11537577" cy="605117"/>
          </a:xfrm>
          <a:solidFill>
            <a:schemeClr val="accent5">
              <a:lumMod val="75000"/>
            </a:schemeClr>
          </a:solidFill>
          <a:ln w="28575"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Arial Black" panose="020B0A04020102020204" pitchFamily="34" charset="0"/>
              </a:rPr>
              <a:t>A1) LATAR BELAKANG HUKUM</a:t>
            </a:r>
            <a:endParaRPr lang="en-ID" sz="44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4D598-C00C-4A88-8B0F-6DD88669163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2729" y="968188"/>
            <a:ext cx="11537577" cy="5620871"/>
          </a:xfrm>
          <a:solidFill>
            <a:srgbClr val="F7F5C5"/>
          </a:solidFill>
          <a:ln w="28575">
            <a:solidFill>
              <a:srgbClr val="FF0000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800" b="1" u="sng" dirty="0">
                <a:latin typeface="Arial Black" panose="020B0A04020102020204" pitchFamily="34" charset="0"/>
              </a:rPr>
              <a:t>UU no. 4  </a:t>
            </a:r>
            <a:r>
              <a:rPr lang="en-US" sz="2800" b="1" u="sng" dirty="0" err="1">
                <a:latin typeface="Arial Black" panose="020B0A04020102020204" pitchFamily="34" charset="0"/>
              </a:rPr>
              <a:t>thn</a:t>
            </a:r>
            <a:r>
              <a:rPr lang="en-US" sz="2800" b="1" u="sng" dirty="0">
                <a:latin typeface="Arial Black" panose="020B0A04020102020204" pitchFamily="34" charset="0"/>
              </a:rPr>
              <a:t> 2023 = </a:t>
            </a:r>
            <a:r>
              <a:rPr lang="en-US" sz="2800" b="1" u="sng" dirty="0" err="1">
                <a:latin typeface="Arial Black" panose="020B0A04020102020204" pitchFamily="34" charset="0"/>
              </a:rPr>
              <a:t>pasal</a:t>
            </a:r>
            <a:r>
              <a:rPr lang="en-US" sz="2800" b="1" u="sng" dirty="0">
                <a:latin typeface="Arial Black" panose="020B0A04020102020204" pitchFamily="34" charset="0"/>
              </a:rPr>
              <a:t> 271 </a:t>
            </a:r>
            <a:r>
              <a:rPr lang="en-US" sz="2800" b="1" u="sng" dirty="0" err="1">
                <a:latin typeface="Arial Black" panose="020B0A04020102020204" pitchFamily="34" charset="0"/>
              </a:rPr>
              <a:t>menyebutkan</a:t>
            </a:r>
            <a:r>
              <a:rPr lang="en-US" sz="2800" b="1" u="sng" dirty="0">
                <a:latin typeface="Arial Black" panose="020B0A04020102020204" pitchFamily="34" charset="0"/>
              </a:rPr>
              <a:t> </a:t>
            </a:r>
            <a:r>
              <a:rPr lang="en-US" sz="3600" b="1" u="sng" dirty="0">
                <a:latin typeface="Arial Narrow" panose="020B0606020202030204" pitchFamily="34" charset="0"/>
              </a:rPr>
              <a:t>: </a:t>
            </a:r>
          </a:p>
          <a:p>
            <a:pPr marL="0" indent="0" algn="ctr">
              <a:buNone/>
            </a:pPr>
            <a:r>
              <a:rPr lang="en-US" sz="3600" b="1" u="sng" dirty="0" err="1">
                <a:solidFill>
                  <a:srgbClr val="002060"/>
                </a:solidFill>
                <a:latin typeface="Arial Narrow" panose="020B0606020202030204" pitchFamily="34" charset="0"/>
              </a:rPr>
              <a:t>Laporan</a:t>
            </a:r>
            <a:r>
              <a:rPr lang="en-US" sz="36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u="sng" dirty="0" err="1">
                <a:solidFill>
                  <a:srgbClr val="002060"/>
                </a:solidFill>
                <a:latin typeface="Arial Narrow" panose="020B0606020202030204" pitchFamily="34" charset="0"/>
              </a:rPr>
              <a:t>keuangan</a:t>
            </a:r>
            <a:r>
              <a:rPr lang="en-US" sz="3600" b="1" u="sng" dirty="0">
                <a:solidFill>
                  <a:srgbClr val="002060"/>
                </a:solidFill>
                <a:highlight>
                  <a:srgbClr val="00FFFF"/>
                </a:highlight>
                <a:latin typeface="Arial Narrow" panose="020B0606020202030204" pitchFamily="34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highlight>
                  <a:srgbClr val="00FFFF"/>
                </a:highlight>
                <a:latin typeface="Arial Narrow" panose="020B0606020202030204" pitchFamily="34" charset="0"/>
              </a:rPr>
              <a:t>wajib</a:t>
            </a:r>
            <a:r>
              <a:rPr lang="en-US" sz="3600" b="1" u="sng" dirty="0">
                <a:solidFill>
                  <a:srgbClr val="002060"/>
                </a:solidFill>
                <a:highlight>
                  <a:srgbClr val="00FFFF"/>
                </a:highlight>
                <a:latin typeface="Arial Narrow" panose="020B0606020202030204" pitchFamily="34" charset="0"/>
              </a:rPr>
              <a:t> </a:t>
            </a:r>
            <a:r>
              <a:rPr lang="en-US" sz="3600" b="1" u="sng" dirty="0" err="1">
                <a:solidFill>
                  <a:srgbClr val="002060"/>
                </a:solidFill>
                <a:latin typeface="Arial Narrow" panose="020B0606020202030204" pitchFamily="34" charset="0"/>
              </a:rPr>
              <a:t>disampaikan</a:t>
            </a:r>
            <a:r>
              <a:rPr lang="en-US" sz="36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 oleh pihak2 </a:t>
            </a:r>
            <a:r>
              <a:rPr lang="en-US" sz="3600" b="1" u="sng" dirty="0" err="1">
                <a:solidFill>
                  <a:srgbClr val="002060"/>
                </a:solidFill>
                <a:latin typeface="Arial Narrow" panose="020B0606020202030204" pitchFamily="34" charset="0"/>
              </a:rPr>
              <a:t>yg</a:t>
            </a:r>
            <a:r>
              <a:rPr lang="en-US" sz="36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u="sng" dirty="0" err="1">
                <a:solidFill>
                  <a:srgbClr val="002060"/>
                </a:solidFill>
                <a:latin typeface="Arial Narrow" panose="020B0606020202030204" pitchFamily="34" charset="0"/>
              </a:rPr>
              <a:t>melakukan</a:t>
            </a:r>
            <a:r>
              <a:rPr lang="en-US" sz="36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u="sng" dirty="0" err="1">
                <a:solidFill>
                  <a:srgbClr val="002060"/>
                </a:solidFill>
                <a:latin typeface="Arial Narrow" panose="020B0606020202030204" pitchFamily="34" charset="0"/>
              </a:rPr>
              <a:t>interaksi</a:t>
            </a:r>
            <a:r>
              <a:rPr lang="en-US" sz="36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u="sng" dirty="0" err="1">
                <a:solidFill>
                  <a:srgbClr val="002060"/>
                </a:solidFill>
                <a:latin typeface="Arial Narrow" panose="020B0606020202030204" pitchFamily="34" charset="0"/>
              </a:rPr>
              <a:t>bisnis</a:t>
            </a:r>
            <a:r>
              <a:rPr lang="en-US" sz="36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. </a:t>
            </a:r>
          </a:p>
          <a:p>
            <a:pPr marL="0" indent="0" algn="ctr">
              <a:buNone/>
            </a:pPr>
            <a:endParaRPr lang="en-US" sz="3600" b="1" u="sng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en-US" sz="2800" b="1" u="sng" dirty="0">
                <a:latin typeface="Arial Black" panose="020B0A04020102020204" pitchFamily="34" charset="0"/>
              </a:rPr>
              <a:t>UU no. 4  </a:t>
            </a:r>
            <a:r>
              <a:rPr lang="en-US" sz="2800" b="1" u="sng" dirty="0" err="1">
                <a:latin typeface="Arial Black" panose="020B0A04020102020204" pitchFamily="34" charset="0"/>
              </a:rPr>
              <a:t>thn</a:t>
            </a:r>
            <a:r>
              <a:rPr lang="en-US" sz="2800" b="1" u="sng" dirty="0">
                <a:latin typeface="Arial Black" panose="020B0A04020102020204" pitchFamily="34" charset="0"/>
              </a:rPr>
              <a:t> 2023 = </a:t>
            </a:r>
            <a:r>
              <a:rPr lang="en-US" sz="2800" b="1" u="sng" dirty="0" err="1">
                <a:latin typeface="Arial Black" panose="020B0A04020102020204" pitchFamily="34" charset="0"/>
              </a:rPr>
              <a:t>pasal</a:t>
            </a:r>
            <a:r>
              <a:rPr lang="en-US" sz="2800" b="1" u="sng" dirty="0">
                <a:latin typeface="Arial Black" panose="020B0A04020102020204" pitchFamily="34" charset="0"/>
              </a:rPr>
              <a:t> 272 </a:t>
            </a:r>
            <a:r>
              <a:rPr lang="en-US" sz="2800" b="1" u="sng" dirty="0" err="1">
                <a:latin typeface="Arial Black" panose="020B0A04020102020204" pitchFamily="34" charset="0"/>
              </a:rPr>
              <a:t>menyebutkan</a:t>
            </a:r>
            <a:r>
              <a:rPr lang="en-US" sz="2800" b="1" u="sng" dirty="0">
                <a:latin typeface="Arial Black" panose="020B0A04020102020204" pitchFamily="34" charset="0"/>
              </a:rPr>
              <a:t> : </a:t>
            </a:r>
          </a:p>
          <a:p>
            <a:pPr marL="0" indent="0" algn="ctr">
              <a:buNone/>
            </a:pP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Laporan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keuangan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00FFFF"/>
                </a:highlight>
                <a:latin typeface="Arial Narrow" panose="020B0606020202030204" pitchFamily="34" charset="0"/>
              </a:rPr>
              <a:t>harus</a:t>
            </a:r>
            <a:r>
              <a:rPr lang="en-US" sz="3600" b="1" dirty="0">
                <a:solidFill>
                  <a:srgbClr val="FF0000"/>
                </a:solidFill>
                <a:highlight>
                  <a:srgbClr val="00FFFF"/>
                </a:highlight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highlight>
                  <a:srgbClr val="00FFFF"/>
                </a:highlight>
                <a:latin typeface="Arial Narrow" panose="020B0606020202030204" pitchFamily="34" charset="0"/>
              </a:rPr>
              <a:t>dipublish</a:t>
            </a:r>
            <a:r>
              <a:rPr lang="en-US" sz="3600" b="1" dirty="0">
                <a:solidFill>
                  <a:srgbClr val="FF0000"/>
                </a:solidFill>
                <a:highlight>
                  <a:srgbClr val="00FFFF"/>
                </a:highlight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dlm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sistem</a:t>
            </a:r>
            <a:r>
              <a:rPr lang="en-US" sz="3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u="sng" dirty="0">
                <a:solidFill>
                  <a:srgbClr val="C00000"/>
                </a:solidFill>
                <a:latin typeface="Arial Narrow" panose="020B0606020202030204" pitchFamily="34" charset="0"/>
              </a:rPr>
              <a:t>Financial Reporting Single Window (FRSW)</a:t>
            </a:r>
            <a:r>
              <a:rPr lang="en-US" sz="3600" b="1" dirty="0">
                <a:solidFill>
                  <a:srgbClr val="C00000"/>
                </a:solidFill>
                <a:latin typeface="Arial Narrow" panose="020B0606020202030204" pitchFamily="34" charset="0"/>
              </a:rPr>
              <a:t> / platform </a:t>
            </a:r>
            <a:r>
              <a:rPr lang="en-US" sz="36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bersama</a:t>
            </a:r>
            <a:r>
              <a:rPr lang="en-US" sz="36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pelaporan</a:t>
            </a:r>
            <a:r>
              <a:rPr lang="en-US" sz="36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keuangan</a:t>
            </a:r>
            <a:r>
              <a:rPr lang="en-US" sz="3600" b="1" dirty="0">
                <a:solidFill>
                  <a:srgbClr val="C00000"/>
                </a:solidFill>
                <a:latin typeface="Arial Narrow" panose="020B0606020202030204" pitchFamily="34" charset="0"/>
              </a:rPr>
              <a:t> (PBPK).</a:t>
            </a:r>
            <a:endParaRPr lang="en-US" sz="3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869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88A84-12C2-4EBD-B934-5DCFAC1B6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9" y="188260"/>
            <a:ext cx="11752729" cy="658906"/>
          </a:xfrm>
          <a:solidFill>
            <a:srgbClr val="FFFFCC"/>
          </a:solidFill>
          <a:ln w="28575">
            <a:solidFill>
              <a:srgbClr val="FF0000"/>
            </a:solidFill>
          </a:ln>
        </p:spPr>
        <p:txBody>
          <a:bodyPr/>
          <a:lstStyle/>
          <a:p>
            <a:r>
              <a:rPr lang="en-US" sz="3600" b="1" dirty="0">
                <a:solidFill>
                  <a:srgbClr val="002060"/>
                </a:solidFill>
                <a:latin typeface="Arial Black" panose="020B0A04020102020204" pitchFamily="34" charset="0"/>
              </a:rPr>
              <a:t>A1) LATAR BELAKANG HUKUM</a:t>
            </a:r>
            <a:endParaRPr lang="en-ID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7993B-8426-4317-8494-6D279710812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28599" y="1021976"/>
            <a:ext cx="11752729" cy="5647765"/>
          </a:xfrm>
          <a:solidFill>
            <a:schemeClr val="bg2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n-US" sz="4000" b="1" u="sng" dirty="0">
                <a:latin typeface="Stencil" panose="040409050D0802020404" pitchFamily="82" charset="0"/>
              </a:rPr>
              <a:t>2 - Pp 43 </a:t>
            </a:r>
            <a:r>
              <a:rPr lang="en-US" sz="4000" b="1" u="sng" dirty="0" err="1">
                <a:latin typeface="Stencil" panose="040409050D0802020404" pitchFamily="82" charset="0"/>
              </a:rPr>
              <a:t>Tahun</a:t>
            </a:r>
            <a:r>
              <a:rPr lang="en-US" sz="4000" b="1" u="sng" dirty="0">
                <a:latin typeface="Stencil" panose="040409050D0802020404" pitchFamily="82" charset="0"/>
              </a:rPr>
              <a:t> 2025 </a:t>
            </a:r>
          </a:p>
          <a:p>
            <a:pPr marL="0" indent="0" algn="just">
              <a:buNone/>
            </a:pPr>
            <a:r>
              <a:rPr lang="en-ID" sz="3200" b="0" i="0" dirty="0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PP </a:t>
            </a:r>
            <a:r>
              <a:rPr lang="en-ID" sz="3200" b="0" i="0" dirty="0" err="1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Nomor</a:t>
            </a:r>
            <a:r>
              <a:rPr lang="en-ID" sz="3200" b="0" i="0" dirty="0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 43 </a:t>
            </a:r>
            <a:r>
              <a:rPr lang="en-ID" sz="3200" b="0" i="0" dirty="0" err="1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Tahun</a:t>
            </a:r>
            <a:r>
              <a:rPr lang="en-ID" sz="3200" b="0" i="0" dirty="0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 2025 (43 </a:t>
            </a:r>
            <a:r>
              <a:rPr lang="en-ID" sz="3200" b="0" i="0" dirty="0" err="1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halaman</a:t>
            </a:r>
            <a:r>
              <a:rPr lang="en-ID" sz="3200" b="0" i="0" dirty="0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); </a:t>
            </a:r>
            <a:r>
              <a:rPr lang="en-ID" sz="3200" b="0" i="0" dirty="0" err="1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tentang</a:t>
            </a:r>
            <a:r>
              <a:rPr lang="en-ID" sz="3200" b="0" i="0" dirty="0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 </a:t>
            </a:r>
            <a:r>
              <a:rPr lang="en-ID" sz="3200" b="0" i="0" dirty="0" err="1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Pelaporan</a:t>
            </a:r>
            <a:r>
              <a:rPr lang="en-ID" sz="3200" b="0" i="0" dirty="0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 </a:t>
            </a:r>
            <a:r>
              <a:rPr lang="en-ID" sz="3200" b="0" i="0" dirty="0" err="1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Keuangan</a:t>
            </a:r>
            <a:r>
              <a:rPr lang="en-ID" sz="3200" b="0" i="0" dirty="0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 </a:t>
            </a:r>
            <a:r>
              <a:rPr lang="en-ID" sz="3200" b="0" i="0" dirty="0" err="1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mengatur</a:t>
            </a:r>
            <a:r>
              <a:rPr lang="en-ID" sz="3200" b="0" i="0" dirty="0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 </a:t>
            </a:r>
            <a:r>
              <a:rPr lang="en-ID" sz="3200" b="0" i="0" u="sng" dirty="0" err="1">
                <a:solidFill>
                  <a:srgbClr val="FF0000"/>
                </a:solidFill>
                <a:effectLst/>
                <a:latin typeface="Franklin Gothic Heavy" panose="020B0903020102020204" pitchFamily="34" charset="0"/>
              </a:rPr>
              <a:t>kewajiban</a:t>
            </a:r>
            <a:r>
              <a:rPr lang="en-ID" sz="3200" b="0" i="0" u="sng" dirty="0">
                <a:solidFill>
                  <a:srgbClr val="FF0000"/>
                </a:solidFill>
                <a:effectLst/>
                <a:latin typeface="Franklin Gothic Heavy" panose="020B0903020102020204" pitchFamily="34" charset="0"/>
              </a:rPr>
              <a:t> </a:t>
            </a:r>
            <a:r>
              <a:rPr lang="en-ID" sz="3200" b="0" i="0" u="sng" dirty="0" err="1">
                <a:solidFill>
                  <a:srgbClr val="FF0000"/>
                </a:solidFill>
                <a:effectLst/>
                <a:latin typeface="Franklin Gothic Heavy" panose="020B0903020102020204" pitchFamily="34" charset="0"/>
              </a:rPr>
              <a:t>penyusunan</a:t>
            </a:r>
            <a:r>
              <a:rPr lang="en-ID" sz="3200" b="0" i="0" u="sng" dirty="0">
                <a:solidFill>
                  <a:srgbClr val="FF0000"/>
                </a:solidFill>
                <a:effectLst/>
                <a:latin typeface="Franklin Gothic Heavy" panose="020B0903020102020204" pitchFamily="34" charset="0"/>
              </a:rPr>
              <a:t> dan </a:t>
            </a:r>
            <a:r>
              <a:rPr lang="en-ID" sz="3200" b="0" i="0" u="sng" dirty="0" err="1">
                <a:solidFill>
                  <a:srgbClr val="FF0000"/>
                </a:solidFill>
                <a:effectLst/>
                <a:latin typeface="Franklin Gothic Heavy" panose="020B0903020102020204" pitchFamily="34" charset="0"/>
              </a:rPr>
              <a:t>penyampaian</a:t>
            </a:r>
            <a:r>
              <a:rPr lang="en-ID" sz="3200" b="0" i="0" u="sng" dirty="0">
                <a:solidFill>
                  <a:srgbClr val="FF0000"/>
                </a:solidFill>
                <a:effectLst/>
                <a:latin typeface="Franklin Gothic Heavy" panose="020B0903020102020204" pitchFamily="34" charset="0"/>
              </a:rPr>
              <a:t> </a:t>
            </a:r>
            <a:r>
              <a:rPr lang="en-ID" sz="3200" b="0" i="0" u="sng" dirty="0" err="1">
                <a:solidFill>
                  <a:srgbClr val="FF0000"/>
                </a:solidFill>
                <a:effectLst/>
                <a:latin typeface="Franklin Gothic Heavy" panose="020B0903020102020204" pitchFamily="34" charset="0"/>
              </a:rPr>
              <a:t>laporan</a:t>
            </a:r>
            <a:r>
              <a:rPr lang="en-ID" sz="3200" b="0" i="0" u="sng" dirty="0">
                <a:solidFill>
                  <a:srgbClr val="FF0000"/>
                </a:solidFill>
                <a:effectLst/>
                <a:latin typeface="Franklin Gothic Heavy" panose="020B0903020102020204" pitchFamily="34" charset="0"/>
              </a:rPr>
              <a:t> </a:t>
            </a:r>
            <a:r>
              <a:rPr lang="en-ID" sz="3200" b="0" i="0" u="sng" dirty="0" err="1">
                <a:solidFill>
                  <a:srgbClr val="FF0000"/>
                </a:solidFill>
                <a:effectLst/>
                <a:latin typeface="Franklin Gothic Heavy" panose="020B0903020102020204" pitchFamily="34" charset="0"/>
              </a:rPr>
              <a:t>keuangan</a:t>
            </a:r>
            <a:r>
              <a:rPr lang="en-ID" sz="3200" b="0" i="0" u="sng" dirty="0">
                <a:solidFill>
                  <a:srgbClr val="FF0000"/>
                </a:solidFill>
                <a:effectLst/>
                <a:latin typeface="Franklin Gothic Heavy" panose="020B0903020102020204" pitchFamily="34" charset="0"/>
              </a:rPr>
              <a:t> yang </a:t>
            </a:r>
            <a:r>
              <a:rPr lang="en-ID" sz="3200" b="0" i="0" u="sng" dirty="0" err="1">
                <a:solidFill>
                  <a:srgbClr val="FF0000"/>
                </a:solidFill>
                <a:effectLst/>
                <a:latin typeface="Franklin Gothic Heavy" panose="020B0903020102020204" pitchFamily="34" charset="0"/>
              </a:rPr>
              <a:t>terintegrasi</a:t>
            </a:r>
            <a:r>
              <a:rPr lang="en-ID" sz="3200" b="0" i="0" u="sng" dirty="0">
                <a:solidFill>
                  <a:srgbClr val="FF0000"/>
                </a:solidFill>
                <a:effectLst/>
                <a:latin typeface="Franklin Gothic Heavy" panose="020B0903020102020204" pitchFamily="34" charset="0"/>
              </a:rPr>
              <a:t> </a:t>
            </a:r>
            <a:r>
              <a:rPr lang="en-ID" sz="3200" b="0" i="0" u="sng" dirty="0" err="1">
                <a:solidFill>
                  <a:srgbClr val="FF0000"/>
                </a:solidFill>
                <a:effectLst/>
                <a:latin typeface="Franklin Gothic Heavy" panose="020B0903020102020204" pitchFamily="34" charset="0"/>
              </a:rPr>
              <a:t>bagi</a:t>
            </a:r>
            <a:r>
              <a:rPr lang="en-ID" sz="3200" b="0" i="0" u="sng" dirty="0">
                <a:solidFill>
                  <a:srgbClr val="FF0000"/>
                </a:solidFill>
                <a:effectLst/>
                <a:latin typeface="Franklin Gothic Heavy" panose="020B0903020102020204" pitchFamily="34" charset="0"/>
              </a:rPr>
              <a:t> </a:t>
            </a:r>
            <a:r>
              <a:rPr lang="en-ID" sz="3200" b="0" i="0" u="sng" dirty="0" err="1">
                <a:solidFill>
                  <a:srgbClr val="FF0000"/>
                </a:solidFill>
                <a:effectLst/>
                <a:latin typeface="Franklin Gothic Heavy" panose="020B0903020102020204" pitchFamily="34" charset="0"/>
              </a:rPr>
              <a:t>pelaku</a:t>
            </a:r>
            <a:r>
              <a:rPr lang="en-ID" sz="3200" b="0" i="0" u="sng" dirty="0">
                <a:solidFill>
                  <a:srgbClr val="FF0000"/>
                </a:solidFill>
                <a:effectLst/>
                <a:latin typeface="Franklin Gothic Heavy" panose="020B0903020102020204" pitchFamily="34" charset="0"/>
              </a:rPr>
              <a:t> </a:t>
            </a:r>
            <a:r>
              <a:rPr lang="en-ID" sz="3200" b="0" i="0" u="sng" dirty="0" err="1">
                <a:solidFill>
                  <a:srgbClr val="FF0000"/>
                </a:solidFill>
                <a:effectLst/>
                <a:latin typeface="Franklin Gothic Heavy" panose="020B0903020102020204" pitchFamily="34" charset="0"/>
              </a:rPr>
              <a:t>usaha</a:t>
            </a:r>
            <a:r>
              <a:rPr lang="en-ID" sz="3200" b="0" i="0" dirty="0">
                <a:solidFill>
                  <a:srgbClr val="0A0A0A"/>
                </a:solidFill>
                <a:effectLst/>
                <a:latin typeface="Franklin Gothic Heavy" panose="020B0903020102020204" pitchFamily="34" charset="0"/>
              </a:rPr>
              <a:t>. </a:t>
            </a:r>
            <a:r>
              <a:rPr lang="en-ID" sz="3200" b="0" i="0" dirty="0" err="1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Peraturan</a:t>
            </a:r>
            <a:r>
              <a:rPr lang="en-ID" sz="3200" b="0" i="0" dirty="0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 </a:t>
            </a:r>
            <a:r>
              <a:rPr lang="en-ID" sz="3200" b="0" i="0" dirty="0" err="1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ini</a:t>
            </a:r>
            <a:r>
              <a:rPr lang="en-ID" sz="3200" b="0" i="0" dirty="0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 </a:t>
            </a:r>
            <a:r>
              <a:rPr lang="en-ID" sz="3200" b="0" i="0" dirty="0" err="1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merupakan</a:t>
            </a:r>
            <a:r>
              <a:rPr lang="en-ID" sz="3200" b="0" i="0" dirty="0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 </a:t>
            </a:r>
            <a:r>
              <a:rPr lang="en-ID" sz="3200" b="0" i="0" dirty="0" err="1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turunan</a:t>
            </a:r>
            <a:r>
              <a:rPr lang="en-ID" sz="3200" b="0" i="0" dirty="0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 UU P2SK yang </a:t>
            </a:r>
            <a:r>
              <a:rPr lang="en-ID" sz="3200" b="0" i="0" dirty="0" err="1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memperkuat</a:t>
            </a:r>
            <a:r>
              <a:rPr lang="en-ID" sz="3200" b="0" i="0" dirty="0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 </a:t>
            </a:r>
            <a:r>
              <a:rPr lang="en-ID" sz="3200" b="0" i="0" dirty="0" err="1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transparansi</a:t>
            </a:r>
            <a:r>
              <a:rPr lang="en-ID" sz="3200" b="0" i="0" dirty="0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, </a:t>
            </a:r>
            <a:r>
              <a:rPr lang="en-ID" sz="3200" b="0" i="0" dirty="0" err="1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akuntabilitas</a:t>
            </a:r>
            <a:r>
              <a:rPr lang="en-ID" sz="3200" b="0" i="0" dirty="0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, </a:t>
            </a:r>
            <a:r>
              <a:rPr lang="en-ID" sz="3200" b="0" i="0" dirty="0" err="1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serta</a:t>
            </a:r>
            <a:r>
              <a:rPr lang="en-ID" sz="3200" b="0" i="0" dirty="0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 </a:t>
            </a:r>
            <a:r>
              <a:rPr lang="en-ID" sz="3200" b="0" i="0" dirty="0" err="1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integrasi</a:t>
            </a:r>
            <a:r>
              <a:rPr lang="en-ID" sz="3200" b="0" i="0" dirty="0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 data </a:t>
            </a:r>
            <a:r>
              <a:rPr lang="en-ID" sz="3200" b="0" i="0" dirty="0" err="1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keuangan</a:t>
            </a:r>
            <a:r>
              <a:rPr lang="en-ID" sz="3200" b="0" i="0" dirty="0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 </a:t>
            </a:r>
            <a:r>
              <a:rPr lang="en-ID" sz="3200" b="0" i="0" dirty="0" err="1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lintas</a:t>
            </a:r>
            <a:r>
              <a:rPr lang="en-ID" sz="3200" b="0" i="0" dirty="0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 </a:t>
            </a:r>
            <a:r>
              <a:rPr lang="en-ID" sz="3200" b="0" i="0" dirty="0" err="1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sektor</a:t>
            </a:r>
            <a:r>
              <a:rPr lang="en-ID" sz="3200" b="0" i="0" dirty="0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 </a:t>
            </a:r>
            <a:r>
              <a:rPr lang="en-ID" sz="3200" b="0" i="0" dirty="0" err="1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melalui</a:t>
            </a:r>
            <a:r>
              <a:rPr lang="en-ID" sz="3200" b="0" i="0" dirty="0">
                <a:solidFill>
                  <a:srgbClr val="002060"/>
                </a:solidFill>
                <a:effectLst/>
                <a:latin typeface="Franklin Gothic Heavy" panose="020B0903020102020204" pitchFamily="34" charset="0"/>
              </a:rPr>
              <a:t> </a:t>
            </a:r>
            <a:r>
              <a:rPr lang="en-ID" sz="3200" b="0" i="0" u="sng" dirty="0">
                <a:solidFill>
                  <a:srgbClr val="FF0000"/>
                </a:solidFill>
                <a:effectLst/>
                <a:latin typeface="Franklin Gothic Heavy" panose="020B0903020102020204" pitchFamily="34" charset="0"/>
              </a:rPr>
              <a:t>[</a:t>
            </a:r>
            <a:r>
              <a:rPr lang="en-ID" sz="3200" b="0" i="0" u="sng" dirty="0">
                <a:solidFill>
                  <a:srgbClr val="FF0000"/>
                </a:solidFill>
                <a:effectLst/>
                <a:latin typeface="Franklin Gothic Heavy" panose="020B09030201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Platform Bersama </a:t>
            </a:r>
            <a:r>
              <a:rPr lang="en-ID" sz="3200" b="0" i="0" u="sng" dirty="0" err="1">
                <a:solidFill>
                  <a:srgbClr val="FF0000"/>
                </a:solidFill>
                <a:effectLst/>
                <a:latin typeface="Franklin Gothic Heavy" panose="020B09030201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Pelaporan</a:t>
            </a:r>
            <a:r>
              <a:rPr lang="en-ID" sz="3200" b="0" i="0" u="sng" dirty="0">
                <a:solidFill>
                  <a:srgbClr val="FF0000"/>
                </a:solidFill>
                <a:effectLst/>
                <a:latin typeface="Franklin Gothic Heavy" panose="020B09030201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ID" sz="3200" b="0" i="0" u="sng" dirty="0" err="1">
                <a:solidFill>
                  <a:srgbClr val="FF0000"/>
                </a:solidFill>
                <a:effectLst/>
                <a:latin typeface="Franklin Gothic Heavy" panose="020B09030201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Keuangan</a:t>
            </a:r>
            <a:r>
              <a:rPr lang="en-ID" sz="3200" b="0" i="0" u="sng" dirty="0">
                <a:solidFill>
                  <a:srgbClr val="FF0000"/>
                </a:solidFill>
                <a:effectLst/>
                <a:latin typeface="Franklin Gothic Heavy" panose="020B0903020102020204" pitchFamily="34" charset="0"/>
              </a:rPr>
              <a:t> (PBPK)].</a:t>
            </a:r>
            <a:endParaRPr lang="en-ID" sz="3200" u="sng" dirty="0">
              <a:solidFill>
                <a:srgbClr val="FF0000"/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376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90371-3FDC-46B6-8FB9-A54B4DA1F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941" y="201707"/>
            <a:ext cx="11604812" cy="833717"/>
          </a:xfrm>
          <a:solidFill>
            <a:schemeClr val="bg2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/>
          <a:lstStyle/>
          <a:p>
            <a:r>
              <a:rPr lang="en-US" sz="3600" b="1" dirty="0">
                <a:latin typeface="Arial Black" panose="020B0A04020102020204" pitchFamily="34" charset="0"/>
              </a:rPr>
              <a:t>A1) LATAR BELAKANG HUKUM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A995BA-03A3-4091-B56B-9FFD83681BF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8941" y="1277471"/>
            <a:ext cx="11604812" cy="5378823"/>
          </a:xfrm>
          <a:solidFill>
            <a:schemeClr val="accent3">
              <a:lumMod val="20000"/>
              <a:lumOff val="80000"/>
            </a:schemeClr>
          </a:solidFill>
          <a:ln w="28575">
            <a:solidFill>
              <a:srgbClr val="002060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n-US" sz="4400" b="1" u="sng" dirty="0">
                <a:solidFill>
                  <a:srgbClr val="002060"/>
                </a:solidFill>
                <a:latin typeface="Stencil" panose="040409050D0802020404" pitchFamily="82" charset="0"/>
              </a:rPr>
              <a:t>3 - </a:t>
            </a:r>
            <a:r>
              <a:rPr lang="en-US" sz="4400" b="1" u="sng" dirty="0" err="1">
                <a:solidFill>
                  <a:srgbClr val="002060"/>
                </a:solidFill>
                <a:latin typeface="Stencil" panose="040409050D0802020404" pitchFamily="82" charset="0"/>
              </a:rPr>
              <a:t>Pojk</a:t>
            </a:r>
            <a:r>
              <a:rPr lang="en-US" sz="4400" b="1" u="sng" dirty="0">
                <a:solidFill>
                  <a:srgbClr val="002060"/>
                </a:solidFill>
                <a:latin typeface="Stencil" panose="040409050D0802020404" pitchFamily="82" charset="0"/>
              </a:rPr>
              <a:t> no. 18 </a:t>
            </a:r>
            <a:r>
              <a:rPr lang="en-US" sz="4400" b="1" u="sng" dirty="0" err="1">
                <a:solidFill>
                  <a:srgbClr val="002060"/>
                </a:solidFill>
                <a:latin typeface="Stencil" panose="040409050D0802020404" pitchFamily="82" charset="0"/>
              </a:rPr>
              <a:t>tahun</a:t>
            </a:r>
            <a:r>
              <a:rPr lang="en-US" sz="4400" b="1" u="sng" dirty="0">
                <a:solidFill>
                  <a:srgbClr val="002060"/>
                </a:solidFill>
                <a:latin typeface="Stencil" panose="040409050D0802020404" pitchFamily="82" charset="0"/>
              </a:rPr>
              <a:t> 2025</a:t>
            </a:r>
            <a:endParaRPr lang="en-ID" sz="2400" b="1" u="sng" dirty="0">
              <a:solidFill>
                <a:srgbClr val="002060"/>
              </a:solidFill>
              <a:latin typeface="Stencil" panose="040409050D0802020404" pitchFamily="82" charset="0"/>
            </a:endParaRPr>
          </a:p>
          <a:p>
            <a:pPr marL="0" indent="0" algn="ctr">
              <a:buNone/>
            </a:pPr>
            <a:r>
              <a:rPr lang="en-ID" sz="3600" b="0" i="0" dirty="0">
                <a:solidFill>
                  <a:srgbClr val="0A0A0A"/>
                </a:solidFill>
                <a:effectLst/>
                <a:latin typeface="Gill Sans Ultra Bold Condensed" panose="020B0A06020104020203" pitchFamily="34" charset="0"/>
              </a:rPr>
              <a:t>POJK </a:t>
            </a:r>
            <a:r>
              <a:rPr lang="en-ID" sz="3600" b="0" i="0" dirty="0" err="1">
                <a:solidFill>
                  <a:srgbClr val="0A0A0A"/>
                </a:solidFill>
                <a:effectLst/>
                <a:latin typeface="Gill Sans Ultra Bold Condensed" panose="020B0A06020104020203" pitchFamily="34" charset="0"/>
              </a:rPr>
              <a:t>Nomor</a:t>
            </a:r>
            <a:r>
              <a:rPr lang="en-ID" sz="3600" b="0" i="0" dirty="0">
                <a:solidFill>
                  <a:srgbClr val="0A0A0A"/>
                </a:solidFill>
                <a:effectLst/>
                <a:latin typeface="Gill Sans Ultra Bold Condensed" panose="020B0A06020104020203" pitchFamily="34" charset="0"/>
              </a:rPr>
              <a:t> 18 </a:t>
            </a:r>
            <a:r>
              <a:rPr lang="en-ID" sz="3600" b="0" i="0" dirty="0" err="1">
                <a:solidFill>
                  <a:srgbClr val="0A0A0A"/>
                </a:solidFill>
                <a:effectLst/>
                <a:latin typeface="Gill Sans Ultra Bold Condensed" panose="020B0A06020104020203" pitchFamily="34" charset="0"/>
              </a:rPr>
              <a:t>Tahun</a:t>
            </a:r>
            <a:r>
              <a:rPr lang="en-ID" sz="3600" b="0" i="0" dirty="0">
                <a:solidFill>
                  <a:srgbClr val="0A0A0A"/>
                </a:solidFill>
                <a:effectLst/>
                <a:latin typeface="Gill Sans Ultra Bold Condensed" panose="020B0A06020104020203" pitchFamily="34" charset="0"/>
              </a:rPr>
              <a:t> 2025 </a:t>
            </a:r>
            <a:r>
              <a:rPr lang="en-ID" sz="3600" b="0" i="0" u="sng" dirty="0" err="1">
                <a:solidFill>
                  <a:srgbClr val="FF0000"/>
                </a:solidFill>
                <a:effectLst/>
                <a:latin typeface="Gill Sans Ultra Bold Condensed" panose="020B0A06020104020203" pitchFamily="34" charset="0"/>
              </a:rPr>
              <a:t>tentang</a:t>
            </a:r>
            <a:r>
              <a:rPr lang="en-ID" sz="3600" b="0" i="0" u="sng" dirty="0">
                <a:solidFill>
                  <a:srgbClr val="FF0000"/>
                </a:solidFill>
                <a:effectLst/>
                <a:latin typeface="Gill Sans Ultra Bold Condensed" panose="020B0A06020104020203" pitchFamily="34" charset="0"/>
              </a:rPr>
              <a:t> </a:t>
            </a:r>
            <a:r>
              <a:rPr lang="en-ID" sz="3600" b="0" i="0" u="sng" dirty="0" err="1">
                <a:solidFill>
                  <a:srgbClr val="FF0000"/>
                </a:solidFill>
                <a:effectLst/>
                <a:latin typeface="Gill Sans Ultra Bold Condensed" panose="020B0A06020104020203" pitchFamily="34" charset="0"/>
              </a:rPr>
              <a:t>Transparansi</a:t>
            </a:r>
            <a:r>
              <a:rPr lang="en-ID" sz="3600" b="0" i="0" u="sng" dirty="0">
                <a:solidFill>
                  <a:srgbClr val="FF0000"/>
                </a:solidFill>
                <a:effectLst/>
                <a:latin typeface="Gill Sans Ultra Bold Condensed" panose="020B0A06020104020203" pitchFamily="34" charset="0"/>
              </a:rPr>
              <a:t> dan </a:t>
            </a:r>
            <a:r>
              <a:rPr lang="en-ID" sz="3600" b="0" i="0" u="sng" dirty="0" err="1">
                <a:solidFill>
                  <a:srgbClr val="FF0000"/>
                </a:solidFill>
                <a:effectLst/>
                <a:latin typeface="Gill Sans Ultra Bold Condensed" panose="020B0A06020104020203" pitchFamily="34" charset="0"/>
              </a:rPr>
              <a:t>Publikasi</a:t>
            </a:r>
            <a:r>
              <a:rPr lang="en-ID" sz="3600" b="0" i="0" u="sng" dirty="0">
                <a:solidFill>
                  <a:srgbClr val="FF0000"/>
                </a:solidFill>
                <a:effectLst/>
                <a:latin typeface="Gill Sans Ultra Bold Condensed" panose="020B0A06020104020203" pitchFamily="34" charset="0"/>
              </a:rPr>
              <a:t> </a:t>
            </a:r>
            <a:r>
              <a:rPr lang="en-ID" sz="3600" b="0" i="0" u="sng" dirty="0" err="1">
                <a:solidFill>
                  <a:srgbClr val="FF0000"/>
                </a:solidFill>
                <a:effectLst/>
                <a:latin typeface="Gill Sans Ultra Bold Condensed" panose="020B0A06020104020203" pitchFamily="34" charset="0"/>
              </a:rPr>
              <a:t>Laporan</a:t>
            </a:r>
            <a:r>
              <a:rPr lang="en-ID" sz="3600" b="0" i="0" u="sng" dirty="0">
                <a:solidFill>
                  <a:srgbClr val="FF0000"/>
                </a:solidFill>
                <a:effectLst/>
                <a:latin typeface="Gill Sans Ultra Bold Condensed" panose="020B0A06020104020203" pitchFamily="34" charset="0"/>
              </a:rPr>
              <a:t> Bank </a:t>
            </a:r>
            <a:r>
              <a:rPr lang="en-ID" sz="3600" b="0" i="0" dirty="0" err="1">
                <a:solidFill>
                  <a:srgbClr val="0A0A0A"/>
                </a:solidFill>
                <a:effectLst/>
                <a:latin typeface="Gill Sans Ultra Bold Condensed" panose="020B0A06020104020203" pitchFamily="34" charset="0"/>
              </a:rPr>
              <a:t>adalah</a:t>
            </a:r>
            <a:r>
              <a:rPr lang="en-ID" sz="3600" b="0" i="0" dirty="0">
                <a:solidFill>
                  <a:srgbClr val="0A0A0A"/>
                </a:solidFill>
                <a:effectLst/>
                <a:latin typeface="Gill Sans Ultra Bold Condensed" panose="020B0A06020104020203" pitchFamily="34" charset="0"/>
              </a:rPr>
              <a:t> </a:t>
            </a:r>
            <a:r>
              <a:rPr lang="en-ID" sz="3600" b="0" i="0" dirty="0" err="1">
                <a:solidFill>
                  <a:srgbClr val="0A0A0A"/>
                </a:solidFill>
                <a:effectLst/>
                <a:latin typeface="Gill Sans Ultra Bold Condensed" panose="020B0A06020104020203" pitchFamily="34" charset="0"/>
              </a:rPr>
              <a:t>aturan</a:t>
            </a:r>
            <a:r>
              <a:rPr lang="en-ID" sz="3600" b="0" i="0" dirty="0">
                <a:solidFill>
                  <a:srgbClr val="0A0A0A"/>
                </a:solidFill>
                <a:effectLst/>
                <a:latin typeface="Gill Sans Ultra Bold Condensed" panose="020B0A06020104020203" pitchFamily="34" charset="0"/>
              </a:rPr>
              <a:t> OJK yang </a:t>
            </a:r>
            <a:r>
              <a:rPr lang="en-ID" sz="3600" b="0" i="0" dirty="0" err="1">
                <a:solidFill>
                  <a:srgbClr val="0A0A0A"/>
                </a:solidFill>
                <a:effectLst/>
                <a:latin typeface="Gill Sans Ultra Bold Condensed" panose="020B0A06020104020203" pitchFamily="34" charset="0"/>
              </a:rPr>
              <a:t>mewajibkan</a:t>
            </a:r>
            <a:r>
              <a:rPr lang="en-ID" sz="3600" b="0" i="0" dirty="0">
                <a:solidFill>
                  <a:srgbClr val="0A0A0A"/>
                </a:solidFill>
                <a:effectLst/>
                <a:latin typeface="Gill Sans Ultra Bold Condensed" panose="020B0A06020104020203" pitchFamily="34" charset="0"/>
              </a:rPr>
              <a:t> bank </a:t>
            </a:r>
            <a:r>
              <a:rPr lang="en-ID" sz="3600" b="0" i="0" dirty="0" err="1">
                <a:solidFill>
                  <a:srgbClr val="0A0A0A"/>
                </a:solidFill>
                <a:effectLst/>
                <a:latin typeface="Gill Sans Ultra Bold Condensed" panose="020B0A06020104020203" pitchFamily="34" charset="0"/>
              </a:rPr>
              <a:t>meningkatkan</a:t>
            </a:r>
            <a:r>
              <a:rPr lang="en-ID" sz="3600" b="0" i="0" dirty="0">
                <a:solidFill>
                  <a:srgbClr val="0A0A0A"/>
                </a:solidFill>
                <a:effectLst/>
                <a:latin typeface="Gill Sans Ultra Bold Condensed" panose="020B0A06020104020203" pitchFamily="34" charset="0"/>
              </a:rPr>
              <a:t> </a:t>
            </a:r>
            <a:r>
              <a:rPr lang="en-ID" sz="3600" b="0" i="0" dirty="0" err="1">
                <a:solidFill>
                  <a:srgbClr val="0A0A0A"/>
                </a:solidFill>
                <a:effectLst/>
                <a:latin typeface="Gill Sans Ultra Bold Condensed" panose="020B0A06020104020203" pitchFamily="34" charset="0"/>
              </a:rPr>
              <a:t>disiplin</a:t>
            </a:r>
            <a:r>
              <a:rPr lang="en-ID" sz="3600" b="0" i="0" dirty="0">
                <a:solidFill>
                  <a:srgbClr val="0A0A0A"/>
                </a:solidFill>
                <a:effectLst/>
                <a:latin typeface="Gill Sans Ultra Bold Condensed" panose="020B0A06020104020203" pitchFamily="34" charset="0"/>
              </a:rPr>
              <a:t> pasar </a:t>
            </a:r>
            <a:r>
              <a:rPr lang="en-ID" sz="3600" b="0" i="0" dirty="0" err="1">
                <a:solidFill>
                  <a:srgbClr val="0A0A0A"/>
                </a:solidFill>
                <a:effectLst/>
                <a:latin typeface="Gill Sans Ultra Bold Condensed" panose="020B0A06020104020203" pitchFamily="34" charset="0"/>
              </a:rPr>
              <a:t>melalui</a:t>
            </a:r>
            <a:r>
              <a:rPr lang="en-ID" sz="3600" b="0" i="0" dirty="0">
                <a:solidFill>
                  <a:srgbClr val="0A0A0A"/>
                </a:solidFill>
                <a:effectLst/>
                <a:latin typeface="Gill Sans Ultra Bold Condensed" panose="020B0A06020104020203" pitchFamily="34" charset="0"/>
              </a:rPr>
              <a:t> </a:t>
            </a:r>
            <a:r>
              <a:rPr lang="en-ID" sz="3600" b="0" i="0" u="sng" dirty="0" err="1">
                <a:solidFill>
                  <a:srgbClr val="FF0000"/>
                </a:solidFill>
                <a:effectLst/>
                <a:latin typeface="Gill Sans Ultra Bold Condensed" panose="020B0A06020104020203" pitchFamily="34" charset="0"/>
              </a:rPr>
              <a:t>keterbukaan</a:t>
            </a:r>
            <a:r>
              <a:rPr lang="en-ID" sz="3600" b="0" i="0" u="sng" dirty="0">
                <a:solidFill>
                  <a:srgbClr val="FF0000"/>
                </a:solidFill>
                <a:effectLst/>
                <a:latin typeface="Gill Sans Ultra Bold Condensed" panose="020B0A06020104020203" pitchFamily="34" charset="0"/>
              </a:rPr>
              <a:t> </a:t>
            </a:r>
            <a:r>
              <a:rPr lang="en-ID" sz="3600" b="0" i="0" u="sng" dirty="0" err="1">
                <a:solidFill>
                  <a:srgbClr val="FF0000"/>
                </a:solidFill>
                <a:effectLst/>
                <a:latin typeface="Gill Sans Ultra Bold Condensed" panose="020B0A06020104020203" pitchFamily="34" charset="0"/>
              </a:rPr>
              <a:t>informasi</a:t>
            </a:r>
            <a:r>
              <a:rPr lang="en-ID" sz="3600" b="0" i="0" u="sng" dirty="0">
                <a:solidFill>
                  <a:srgbClr val="FF0000"/>
                </a:solidFill>
                <a:effectLst/>
                <a:latin typeface="Gill Sans Ultra Bold Condensed" panose="020B0A06020104020203" pitchFamily="34" charset="0"/>
              </a:rPr>
              <a:t> yang </a:t>
            </a:r>
            <a:r>
              <a:rPr lang="en-ID" sz="3600" b="0" i="0" u="sng" dirty="0" err="1">
                <a:solidFill>
                  <a:srgbClr val="FF0000"/>
                </a:solidFill>
                <a:effectLst/>
                <a:latin typeface="Gill Sans Ultra Bold Condensed" panose="020B0A06020104020203" pitchFamily="34" charset="0"/>
              </a:rPr>
              <a:t>lebih</a:t>
            </a:r>
            <a:r>
              <a:rPr lang="en-ID" sz="3600" b="0" i="0" u="sng" dirty="0">
                <a:solidFill>
                  <a:srgbClr val="FF0000"/>
                </a:solidFill>
                <a:effectLst/>
                <a:latin typeface="Gill Sans Ultra Bold Condensed" panose="020B0A06020104020203" pitchFamily="34" charset="0"/>
              </a:rPr>
              <a:t> </a:t>
            </a:r>
            <a:r>
              <a:rPr lang="en-ID" sz="3600" b="0" i="0" u="sng" dirty="0" err="1">
                <a:solidFill>
                  <a:srgbClr val="FF0000"/>
                </a:solidFill>
                <a:effectLst/>
                <a:latin typeface="Gill Sans Ultra Bold Condensed" panose="020B0A06020104020203" pitchFamily="34" charset="0"/>
              </a:rPr>
              <a:t>lengkap</a:t>
            </a:r>
            <a:r>
              <a:rPr lang="en-ID" sz="3600" b="0" i="0" u="sng" dirty="0">
                <a:solidFill>
                  <a:srgbClr val="FF0000"/>
                </a:solidFill>
                <a:effectLst/>
                <a:latin typeface="Gill Sans Ultra Bold Condensed" panose="020B0A06020104020203" pitchFamily="34" charset="0"/>
              </a:rPr>
              <a:t>, </a:t>
            </a:r>
            <a:r>
              <a:rPr lang="en-ID" sz="3600" b="0" i="0" u="sng" dirty="0" err="1">
                <a:solidFill>
                  <a:srgbClr val="FF0000"/>
                </a:solidFill>
                <a:effectLst/>
                <a:latin typeface="Gill Sans Ultra Bold Condensed" panose="020B0A06020104020203" pitchFamily="34" charset="0"/>
              </a:rPr>
              <a:t>akurat</a:t>
            </a:r>
            <a:r>
              <a:rPr lang="en-ID" sz="3600" b="0" i="0" u="sng" dirty="0">
                <a:solidFill>
                  <a:srgbClr val="FF0000"/>
                </a:solidFill>
                <a:effectLst/>
                <a:latin typeface="Gill Sans Ultra Bold Condensed" panose="020B0A06020104020203" pitchFamily="34" charset="0"/>
              </a:rPr>
              <a:t>, </a:t>
            </a:r>
            <a:r>
              <a:rPr lang="en-ID" sz="3600" b="0" i="0" u="sng" dirty="0" err="1">
                <a:solidFill>
                  <a:srgbClr val="FF0000"/>
                </a:solidFill>
                <a:effectLst/>
                <a:latin typeface="Gill Sans Ultra Bold Condensed" panose="020B0A06020104020203" pitchFamily="34" charset="0"/>
              </a:rPr>
              <a:t>tepat</a:t>
            </a:r>
            <a:r>
              <a:rPr lang="en-ID" sz="3600" b="0" i="0" u="sng" dirty="0">
                <a:solidFill>
                  <a:srgbClr val="FF0000"/>
                </a:solidFill>
                <a:effectLst/>
                <a:latin typeface="Gill Sans Ultra Bold Condensed" panose="020B0A06020104020203" pitchFamily="34" charset="0"/>
              </a:rPr>
              <a:t> </a:t>
            </a:r>
            <a:r>
              <a:rPr lang="en-ID" sz="3600" b="0" i="0" u="sng" dirty="0" err="1">
                <a:solidFill>
                  <a:srgbClr val="FF0000"/>
                </a:solidFill>
                <a:effectLst/>
                <a:latin typeface="Gill Sans Ultra Bold Condensed" panose="020B0A06020104020203" pitchFamily="34" charset="0"/>
              </a:rPr>
              <a:t>waktu</a:t>
            </a:r>
            <a:r>
              <a:rPr lang="en-ID" sz="3600" b="0" i="0" u="sng" dirty="0">
                <a:solidFill>
                  <a:srgbClr val="FF0000"/>
                </a:solidFill>
                <a:effectLst/>
                <a:latin typeface="Gill Sans Ultra Bold Condensed" panose="020B0A06020104020203" pitchFamily="34" charset="0"/>
              </a:rPr>
              <a:t>, dan </a:t>
            </a:r>
            <a:r>
              <a:rPr lang="en-ID" sz="3600" b="0" i="0" u="sng" dirty="0" err="1">
                <a:solidFill>
                  <a:srgbClr val="FF0000"/>
                </a:solidFill>
                <a:effectLst/>
                <a:latin typeface="Gill Sans Ultra Bold Condensed" panose="020B0A06020104020203" pitchFamily="34" charset="0"/>
              </a:rPr>
              <a:t>berkualitas</a:t>
            </a:r>
            <a:r>
              <a:rPr lang="en-ID" sz="3600" b="0" i="0" u="sng" dirty="0">
                <a:solidFill>
                  <a:srgbClr val="FF0000"/>
                </a:solidFill>
                <a:effectLst/>
                <a:latin typeface="Gill Sans Ultra Bold Condensed" panose="020B0A06020104020203" pitchFamily="34" charset="0"/>
              </a:rPr>
              <a:t> </a:t>
            </a:r>
            <a:r>
              <a:rPr lang="en-ID" sz="3600" b="0" i="0" u="sng" dirty="0" err="1">
                <a:solidFill>
                  <a:srgbClr val="FF0000"/>
                </a:solidFill>
                <a:effectLst/>
                <a:latin typeface="Gill Sans Ultra Bold Condensed" panose="020B0A06020104020203" pitchFamily="34" charset="0"/>
              </a:rPr>
              <a:t>tinggi</a:t>
            </a:r>
            <a:r>
              <a:rPr lang="en-ID" sz="3600" b="0" i="0" u="sng" dirty="0">
                <a:solidFill>
                  <a:srgbClr val="FF0000"/>
                </a:solidFill>
                <a:effectLst/>
                <a:latin typeface="Gill Sans Ultra Bold Condensed" panose="020B0A06020104020203" pitchFamily="34" charset="0"/>
              </a:rPr>
              <a:t>. </a:t>
            </a:r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294586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FED0A-1C41-4BA9-AD33-10AE0B3D6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919" y="161366"/>
            <a:ext cx="11860306" cy="739587"/>
          </a:xfrm>
          <a:solidFill>
            <a:schemeClr val="accent6">
              <a:lumMod val="5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Stencil" panose="040409050D0802020404" pitchFamily="82" charset="0"/>
              </a:rPr>
              <a:t>A2) LATAR BELAKANG – jenis2 LAPORAN KEUANGAN</a:t>
            </a:r>
            <a:endParaRPr lang="en-ID" dirty="0">
              <a:solidFill>
                <a:schemeClr val="bg1"/>
              </a:solidFill>
              <a:latin typeface="Stencil" panose="040409050D0802020404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22754-6AF3-4BFB-A91A-EEBD16BB4FC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47919" y="1089212"/>
            <a:ext cx="11860305" cy="5607422"/>
          </a:xfrm>
          <a:solidFill>
            <a:srgbClr val="FFFFCC"/>
          </a:solidFill>
          <a:ln w="38100"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marL="0" indent="0" algn="r">
              <a:buNone/>
            </a:pPr>
            <a:r>
              <a:rPr lang="en-US" sz="2800" dirty="0" err="1">
                <a:latin typeface="Stencil" panose="040409050D0802020404" pitchFamily="82" charset="0"/>
              </a:rPr>
              <a:t>Berbagai</a:t>
            </a:r>
            <a:r>
              <a:rPr lang="en-US" sz="2800" dirty="0">
                <a:latin typeface="Stencil" panose="040409050D0802020404" pitchFamily="82" charset="0"/>
              </a:rPr>
              <a:t> </a:t>
            </a:r>
            <a:r>
              <a:rPr lang="en-US" sz="2800" dirty="0" err="1">
                <a:latin typeface="Stencil" panose="040409050D0802020404" pitchFamily="82" charset="0"/>
              </a:rPr>
              <a:t>jenis</a:t>
            </a:r>
            <a:r>
              <a:rPr lang="en-US" sz="2800" dirty="0">
                <a:latin typeface="Stencil" panose="040409050D0802020404" pitchFamily="82" charset="0"/>
              </a:rPr>
              <a:t> lap </a:t>
            </a:r>
            <a:r>
              <a:rPr lang="en-US" sz="2800" dirty="0" err="1">
                <a:latin typeface="Stencil" panose="040409050D0802020404" pitchFamily="82" charset="0"/>
              </a:rPr>
              <a:t>keu</a:t>
            </a:r>
            <a:r>
              <a:rPr lang="en-US" sz="2800" dirty="0">
                <a:latin typeface="Stencil" panose="040409050D0802020404" pitchFamily="82" charset="0"/>
              </a:rPr>
              <a:t> </a:t>
            </a:r>
            <a:r>
              <a:rPr lang="en-US" sz="2800" dirty="0" err="1">
                <a:latin typeface="Stencil" panose="040409050D0802020404" pitchFamily="82" charset="0"/>
              </a:rPr>
              <a:t>unt</a:t>
            </a:r>
            <a:r>
              <a:rPr lang="en-US" sz="2800" dirty="0">
                <a:latin typeface="Stencil" panose="040409050D0802020404" pitchFamily="82" charset="0"/>
              </a:rPr>
              <a:t> </a:t>
            </a:r>
            <a:r>
              <a:rPr lang="en-US" sz="2800" dirty="0" err="1">
                <a:latin typeface="Stencil" panose="040409050D0802020404" pitchFamily="82" charset="0"/>
              </a:rPr>
              <a:t>berbagai</a:t>
            </a:r>
            <a:r>
              <a:rPr lang="en-US" sz="2800" dirty="0">
                <a:latin typeface="Stencil" panose="040409050D0802020404" pitchFamily="82" charset="0"/>
              </a:rPr>
              <a:t> </a:t>
            </a:r>
            <a:r>
              <a:rPr lang="en-US" sz="2800" dirty="0" err="1">
                <a:latin typeface="Stencil" panose="040409050D0802020404" pitchFamily="82" charset="0"/>
              </a:rPr>
              <a:t>tujuuan</a:t>
            </a:r>
            <a:r>
              <a:rPr lang="en-US" sz="2800" dirty="0">
                <a:latin typeface="Stencil" panose="040409050D0802020404" pitchFamily="82" charset="0"/>
              </a:rPr>
              <a:t> :</a:t>
            </a:r>
          </a:p>
          <a:p>
            <a:pPr marL="0" indent="0" algn="ctr">
              <a:buNone/>
            </a:pPr>
            <a:r>
              <a:rPr lang="en-US" sz="3500" dirty="0">
                <a:latin typeface="Showcard Gothic" panose="04020904020102020604" pitchFamily="82" charset="0"/>
              </a:rPr>
              <a:t>A) lap </a:t>
            </a:r>
            <a:r>
              <a:rPr lang="en-US" sz="3500" dirty="0" err="1">
                <a:latin typeface="Showcard Gothic" panose="04020904020102020604" pitchFamily="82" charset="0"/>
              </a:rPr>
              <a:t>keu</a:t>
            </a:r>
            <a:r>
              <a:rPr lang="en-US" sz="3500" dirty="0">
                <a:latin typeface="Showcard Gothic" panose="04020904020102020604" pitchFamily="82" charset="0"/>
              </a:rPr>
              <a:t> </a:t>
            </a:r>
            <a:r>
              <a:rPr lang="en-US" sz="3500" dirty="0" err="1">
                <a:latin typeface="Showcard Gothic" panose="04020904020102020604" pitchFamily="82" charset="0"/>
              </a:rPr>
              <a:t>unt</a:t>
            </a:r>
            <a:r>
              <a:rPr lang="en-US" sz="3500" dirty="0">
                <a:latin typeface="Showcard Gothic" panose="04020904020102020604" pitchFamily="82" charset="0"/>
              </a:rPr>
              <a:t> internal </a:t>
            </a:r>
            <a:r>
              <a:rPr lang="en-US" sz="3500" dirty="0" err="1">
                <a:latin typeface="Showcard Gothic" panose="04020904020102020604" pitchFamily="82" charset="0"/>
              </a:rPr>
              <a:t>perusahaan</a:t>
            </a:r>
            <a:r>
              <a:rPr lang="en-US" sz="3500" dirty="0">
                <a:latin typeface="Showcard Gothic" panose="04020904020102020604" pitchFamily="82" charset="0"/>
              </a:rPr>
              <a:t> / management</a:t>
            </a:r>
          </a:p>
          <a:p>
            <a:pPr marL="0" indent="0" algn="ctr">
              <a:buNone/>
            </a:pPr>
            <a:r>
              <a:rPr lang="en-US" sz="3500" dirty="0">
                <a:latin typeface="Showcard Gothic" panose="04020904020102020604" pitchFamily="82" charset="0"/>
              </a:rPr>
              <a:t>B) Lap </a:t>
            </a:r>
            <a:r>
              <a:rPr lang="en-US" sz="3500" dirty="0" err="1">
                <a:latin typeface="Showcard Gothic" panose="04020904020102020604" pitchFamily="82" charset="0"/>
              </a:rPr>
              <a:t>keu</a:t>
            </a:r>
            <a:r>
              <a:rPr lang="en-US" sz="3500" dirty="0">
                <a:latin typeface="Showcard Gothic" panose="04020904020102020604" pitchFamily="82" charset="0"/>
              </a:rPr>
              <a:t> </a:t>
            </a:r>
            <a:r>
              <a:rPr lang="en-US" sz="3500" dirty="0" err="1">
                <a:latin typeface="Showcard Gothic" panose="04020904020102020604" pitchFamily="82" charset="0"/>
              </a:rPr>
              <a:t>unt</a:t>
            </a:r>
            <a:r>
              <a:rPr lang="en-US" sz="3500" dirty="0">
                <a:latin typeface="Showcard Gothic" panose="04020904020102020604" pitchFamily="82" charset="0"/>
              </a:rPr>
              <a:t> LAPORAN </a:t>
            </a:r>
            <a:r>
              <a:rPr lang="en-US" sz="3500" dirty="0" err="1">
                <a:latin typeface="Showcard Gothic" panose="04020904020102020604" pitchFamily="82" charset="0"/>
              </a:rPr>
              <a:t>perpajakan</a:t>
            </a:r>
            <a:endParaRPr lang="en-US" sz="3500" dirty="0">
              <a:latin typeface="Showcard Gothic" panose="04020904020102020604" pitchFamily="82" charset="0"/>
            </a:endParaRPr>
          </a:p>
          <a:p>
            <a:pPr marL="0" indent="0" algn="ctr">
              <a:buNone/>
            </a:pPr>
            <a:r>
              <a:rPr lang="en-US" sz="3500" dirty="0">
                <a:latin typeface="Showcard Gothic" panose="04020904020102020604" pitchFamily="82" charset="0"/>
              </a:rPr>
              <a:t>C) lap </a:t>
            </a:r>
            <a:r>
              <a:rPr lang="en-US" sz="3500" dirty="0" err="1">
                <a:latin typeface="Showcard Gothic" panose="04020904020102020604" pitchFamily="82" charset="0"/>
              </a:rPr>
              <a:t>keu</a:t>
            </a:r>
            <a:r>
              <a:rPr lang="en-US" sz="3500" dirty="0">
                <a:latin typeface="Showcard Gothic" panose="04020904020102020604" pitchFamily="82" charset="0"/>
              </a:rPr>
              <a:t> </a:t>
            </a:r>
            <a:r>
              <a:rPr lang="en-US" sz="3500" dirty="0" err="1">
                <a:latin typeface="Showcard Gothic" panose="04020904020102020604" pitchFamily="82" charset="0"/>
              </a:rPr>
              <a:t>unt</a:t>
            </a:r>
            <a:r>
              <a:rPr lang="en-US" sz="3500" dirty="0">
                <a:latin typeface="Showcard Gothic" panose="04020904020102020604" pitchFamily="82" charset="0"/>
              </a:rPr>
              <a:t> </a:t>
            </a:r>
            <a:r>
              <a:rPr lang="en-US" sz="3500" dirty="0" err="1">
                <a:latin typeface="Showcard Gothic" panose="04020904020102020604" pitchFamily="82" charset="0"/>
              </a:rPr>
              <a:t>pihak</a:t>
            </a:r>
            <a:r>
              <a:rPr lang="en-US" sz="3500" dirty="0">
                <a:latin typeface="Showcard Gothic" panose="04020904020102020604" pitchFamily="82" charset="0"/>
              </a:rPr>
              <a:t> bank</a:t>
            </a:r>
          </a:p>
          <a:p>
            <a:pPr marL="0" indent="0" algn="ctr">
              <a:buNone/>
            </a:pPr>
            <a:r>
              <a:rPr lang="en-US" sz="3500" dirty="0">
                <a:latin typeface="Showcard Gothic" panose="04020904020102020604" pitchFamily="82" charset="0"/>
              </a:rPr>
              <a:t>D) lap </a:t>
            </a:r>
            <a:r>
              <a:rPr lang="en-US" sz="3500" dirty="0" err="1">
                <a:latin typeface="Showcard Gothic" panose="04020904020102020604" pitchFamily="82" charset="0"/>
              </a:rPr>
              <a:t>keu</a:t>
            </a:r>
            <a:r>
              <a:rPr lang="en-US" sz="3500" dirty="0">
                <a:latin typeface="Showcard Gothic" panose="04020904020102020604" pitchFamily="82" charset="0"/>
              </a:rPr>
              <a:t> </a:t>
            </a:r>
            <a:r>
              <a:rPr lang="en-US" sz="3500" dirty="0" err="1">
                <a:latin typeface="Showcard Gothic" panose="04020904020102020604" pitchFamily="82" charset="0"/>
              </a:rPr>
              <a:t>unt</a:t>
            </a:r>
            <a:r>
              <a:rPr lang="en-US" sz="3500" dirty="0">
                <a:latin typeface="Showcard Gothic" panose="04020904020102020604" pitchFamily="82" charset="0"/>
              </a:rPr>
              <a:t> tender </a:t>
            </a:r>
            <a:r>
              <a:rPr lang="en-US" sz="3500" dirty="0" err="1">
                <a:latin typeface="Showcard Gothic" panose="04020904020102020604" pitchFamily="82" charset="0"/>
              </a:rPr>
              <a:t>proyek</a:t>
            </a:r>
            <a:r>
              <a:rPr lang="en-US" sz="3500" dirty="0">
                <a:latin typeface="Showcard Gothic" panose="04020904020102020604" pitchFamily="82" charset="0"/>
              </a:rPr>
              <a:t> - </a:t>
            </a:r>
            <a:r>
              <a:rPr lang="en-US" sz="3500" dirty="0" err="1">
                <a:latin typeface="Showcard Gothic" panose="04020904020102020604" pitchFamily="82" charset="0"/>
              </a:rPr>
              <a:t>dll</a:t>
            </a:r>
            <a:endParaRPr lang="en-US" sz="3500" dirty="0">
              <a:latin typeface="Showcard Gothic" panose="04020904020102020604" pitchFamily="82" charset="0"/>
            </a:endParaRPr>
          </a:p>
          <a:p>
            <a:pPr marL="0" indent="0">
              <a:buNone/>
            </a:pPr>
            <a:endParaRPr lang="en-US" sz="1700" dirty="0">
              <a:latin typeface="Showcard Gothic" panose="04020904020102020604" pitchFamily="82" charset="0"/>
            </a:endParaRPr>
          </a:p>
          <a:p>
            <a:pPr marL="0" indent="0">
              <a:buNone/>
            </a:pPr>
            <a:r>
              <a:rPr lang="en-US" sz="2400" b="1" u="sng" dirty="0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Kesimpulan :</a:t>
            </a:r>
          </a:p>
          <a:p>
            <a:pPr marL="0" indent="0">
              <a:buNone/>
            </a:pPr>
            <a:r>
              <a:rPr lang="en-US" sz="2400" b="1" u="sng" dirty="0">
                <a:latin typeface="Arial Rounded MT Bold" panose="020F0704030504030204" pitchFamily="34" charset="0"/>
              </a:rPr>
              <a:t>Karena </a:t>
            </a:r>
            <a:r>
              <a:rPr lang="en-US" sz="2400" b="1" u="sng" dirty="0" err="1">
                <a:latin typeface="Arial Rounded MT Bold" panose="020F0704030504030204" pitchFamily="34" charset="0"/>
              </a:rPr>
              <a:t>banyaknya</a:t>
            </a:r>
            <a:r>
              <a:rPr lang="en-US" sz="2400" b="1" u="sng" dirty="0">
                <a:latin typeface="Arial Rounded MT Bold" panose="020F0704030504030204" pitchFamily="34" charset="0"/>
              </a:rPr>
              <a:t> lap </a:t>
            </a:r>
            <a:r>
              <a:rPr lang="en-US" sz="2400" b="1" u="sng" dirty="0" err="1">
                <a:latin typeface="Arial Rounded MT Bold" panose="020F0704030504030204" pitchFamily="34" charset="0"/>
              </a:rPr>
              <a:t>keu</a:t>
            </a:r>
            <a:r>
              <a:rPr lang="en-US" sz="2400" b="1" u="sng" dirty="0">
                <a:latin typeface="Arial Rounded MT Bold" panose="020F0704030504030204" pitchFamily="34" charset="0"/>
              </a:rPr>
              <a:t> </a:t>
            </a:r>
            <a:r>
              <a:rPr lang="en-US" sz="2400" b="1" u="sng" dirty="0" err="1">
                <a:latin typeface="Arial Rounded MT Bold" panose="020F0704030504030204" pitchFamily="34" charset="0"/>
              </a:rPr>
              <a:t>unt</a:t>
            </a:r>
            <a:r>
              <a:rPr lang="en-US" sz="2400" b="1" u="sng" dirty="0">
                <a:latin typeface="Arial Rounded MT Bold" panose="020F0704030504030204" pitchFamily="34" charset="0"/>
              </a:rPr>
              <a:t> </a:t>
            </a:r>
            <a:r>
              <a:rPr lang="en-US" sz="2400" b="1" u="sng" dirty="0" err="1">
                <a:latin typeface="Arial Rounded MT Bold" panose="020F0704030504030204" pitchFamily="34" charset="0"/>
              </a:rPr>
              <a:t>berbagai</a:t>
            </a:r>
            <a:r>
              <a:rPr lang="en-US" sz="2400" b="1" u="sng" dirty="0">
                <a:latin typeface="Arial Rounded MT Bold" panose="020F0704030504030204" pitchFamily="34" charset="0"/>
              </a:rPr>
              <a:t> </a:t>
            </a:r>
            <a:r>
              <a:rPr lang="en-US" sz="2400" b="1" u="sng" dirty="0" err="1">
                <a:latin typeface="Arial Rounded MT Bold" panose="020F0704030504030204" pitchFamily="34" charset="0"/>
              </a:rPr>
              <a:t>kepentingan</a:t>
            </a:r>
            <a:r>
              <a:rPr lang="en-US" sz="2400" b="1" u="sng" dirty="0">
                <a:latin typeface="Arial Rounded MT Bold" panose="020F0704030504030204" pitchFamily="34" charset="0"/>
              </a:rPr>
              <a:t>, </a:t>
            </a:r>
            <a:r>
              <a:rPr lang="en-US" sz="2400" b="1" u="sng" dirty="0" err="1">
                <a:latin typeface="Arial Rounded MT Bold" panose="020F0704030504030204" pitchFamily="34" charset="0"/>
              </a:rPr>
              <a:t>maka</a:t>
            </a:r>
            <a:r>
              <a:rPr lang="en-US" sz="2400" b="1" u="sng" dirty="0">
                <a:latin typeface="Arial Rounded MT Bold" panose="020F0704030504030204" pitchFamily="34" charset="0"/>
              </a:rPr>
              <a:t> </a:t>
            </a:r>
            <a:r>
              <a:rPr lang="en-US" sz="2400" b="1" u="sng" dirty="0" err="1">
                <a:latin typeface="Arial Rounded MT Bold" panose="020F0704030504030204" pitchFamily="34" charset="0"/>
              </a:rPr>
              <a:t>pengguna</a:t>
            </a:r>
            <a:r>
              <a:rPr lang="en-US" sz="2400" b="1" u="sng" dirty="0">
                <a:latin typeface="Arial Rounded MT Bold" panose="020F0704030504030204" pitchFamily="34" charset="0"/>
              </a:rPr>
              <a:t> lap </a:t>
            </a:r>
            <a:r>
              <a:rPr lang="en-US" sz="2400" b="1" u="sng" dirty="0" err="1">
                <a:latin typeface="Arial Rounded MT Bold" panose="020F0704030504030204" pitchFamily="34" charset="0"/>
              </a:rPr>
              <a:t>keu</a:t>
            </a:r>
            <a:r>
              <a:rPr lang="en-US" sz="2400" b="1" u="sng" dirty="0">
                <a:latin typeface="Arial Rounded MT Bold" panose="020F0704030504030204" pitchFamily="34" charset="0"/>
              </a:rPr>
              <a:t> </a:t>
            </a:r>
            <a:r>
              <a:rPr lang="en-US" sz="2400" b="1" u="sng" dirty="0" err="1">
                <a:latin typeface="Arial Rounded MT Bold" panose="020F0704030504030204" pitchFamily="34" charset="0"/>
              </a:rPr>
              <a:t>tsb</a:t>
            </a:r>
            <a:r>
              <a:rPr lang="en-US" sz="2400" b="1" u="sng" dirty="0">
                <a:latin typeface="Arial Rounded MT Bold" panose="020F0704030504030204" pitchFamily="34" charset="0"/>
              </a:rPr>
              <a:t> </a:t>
            </a:r>
            <a:r>
              <a:rPr lang="en-US" sz="2400" b="1" u="sng" dirty="0" err="1">
                <a:latin typeface="Arial Rounded MT Bold" panose="020F0704030504030204" pitchFamily="34" charset="0"/>
              </a:rPr>
              <a:t>menjadi</a:t>
            </a:r>
            <a:r>
              <a:rPr lang="en-US" sz="2400" b="1" u="sng" dirty="0">
                <a:latin typeface="Arial Rounded MT Bold" panose="020F0704030504030204" pitchFamily="34" charset="0"/>
              </a:rPr>
              <a:t> </a:t>
            </a:r>
            <a:r>
              <a:rPr lang="en-US" sz="2400" b="1" u="sng" dirty="0" err="1">
                <a:latin typeface="Arial Rounded MT Bold" panose="020F0704030504030204" pitchFamily="34" charset="0"/>
              </a:rPr>
              <a:t>tidak</a:t>
            </a:r>
            <a:r>
              <a:rPr lang="en-US" sz="2400" b="1" u="sng" dirty="0">
                <a:latin typeface="Arial Rounded MT Bold" panose="020F0704030504030204" pitchFamily="34" charset="0"/>
              </a:rPr>
              <a:t> </a:t>
            </a:r>
            <a:r>
              <a:rPr lang="en-US" sz="2400" b="1" u="sng" dirty="0" err="1">
                <a:latin typeface="Arial Rounded MT Bold" panose="020F0704030504030204" pitchFamily="34" charset="0"/>
              </a:rPr>
              <a:t>percaya</a:t>
            </a:r>
            <a:r>
              <a:rPr lang="en-US" sz="2400" b="1" u="sng" dirty="0">
                <a:latin typeface="Arial Rounded MT Bold" panose="020F0704030504030204" pitchFamily="34" charset="0"/>
              </a:rPr>
              <a:t> </a:t>
            </a:r>
            <a:r>
              <a:rPr lang="en-US" sz="2400" b="1" u="sng" dirty="0" err="1">
                <a:latin typeface="Arial Rounded MT Bold" panose="020F0704030504030204" pitchFamily="34" charset="0"/>
              </a:rPr>
              <a:t>akan</a:t>
            </a:r>
            <a:r>
              <a:rPr lang="en-US" sz="2400" b="1" u="sng" dirty="0">
                <a:latin typeface="Arial Rounded MT Bold" panose="020F0704030504030204" pitchFamily="34" charset="0"/>
              </a:rPr>
              <a:t> </a:t>
            </a:r>
            <a:r>
              <a:rPr lang="en-US" sz="2400" b="1" u="sng" dirty="0" err="1">
                <a:latin typeface="Arial Rounded MT Bold" panose="020F0704030504030204" pitchFamily="34" charset="0"/>
              </a:rPr>
              <a:t>keakuratan</a:t>
            </a:r>
            <a:r>
              <a:rPr lang="en-US" sz="2400" b="1" u="sng" dirty="0">
                <a:latin typeface="Arial Rounded MT Bold" panose="020F0704030504030204" pitchFamily="34" charset="0"/>
              </a:rPr>
              <a:t> lap </a:t>
            </a:r>
            <a:r>
              <a:rPr lang="en-US" sz="2400" b="1" u="sng" dirty="0" err="1">
                <a:latin typeface="Arial Rounded MT Bold" panose="020F0704030504030204" pitchFamily="34" charset="0"/>
              </a:rPr>
              <a:t>tersebut</a:t>
            </a:r>
            <a:endParaRPr lang="en-US" sz="2400" b="1" u="sng" dirty="0">
              <a:latin typeface="Arial Rounded MT Bold" panose="020F0704030504030204" pitchFamily="34" charset="0"/>
            </a:endParaRPr>
          </a:p>
          <a:p>
            <a:pPr marL="457200" indent="-457200">
              <a:buAutoNum type="arabicParenR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41191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2EB21-881D-49B4-BA2C-7BE7B3B5A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365" y="147919"/>
            <a:ext cx="11873753" cy="658905"/>
          </a:xfr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Showcard Gothic" panose="04020904020102020604" pitchFamily="82" charset="0"/>
              </a:rPr>
              <a:t>A3) LATAR BELAKANG </a:t>
            </a:r>
            <a:r>
              <a:rPr lang="en-US" sz="4000" dirty="0" err="1">
                <a:solidFill>
                  <a:srgbClr val="C00000"/>
                </a:solidFill>
                <a:latin typeface="Showcard Gothic" panose="04020904020102020604" pitchFamily="82" charset="0"/>
              </a:rPr>
              <a:t>penyusun</a:t>
            </a:r>
            <a:r>
              <a:rPr lang="en-US" sz="4000" dirty="0">
                <a:solidFill>
                  <a:srgbClr val="C00000"/>
                </a:solidFill>
                <a:latin typeface="Showcard Gothic" panose="04020904020102020604" pitchFamily="82" charset="0"/>
              </a:rPr>
              <a:t> lap </a:t>
            </a:r>
            <a:r>
              <a:rPr lang="en-US" sz="4000" dirty="0" err="1">
                <a:solidFill>
                  <a:srgbClr val="C00000"/>
                </a:solidFill>
                <a:latin typeface="Showcard Gothic" panose="04020904020102020604" pitchFamily="82" charset="0"/>
              </a:rPr>
              <a:t>keu</a:t>
            </a:r>
            <a:endParaRPr lang="en-ID" sz="4000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5994C-DF55-4423-9E3D-6A8A5E5FF91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61365" y="927848"/>
            <a:ext cx="11873753" cy="5782234"/>
          </a:xfrm>
          <a:solidFill>
            <a:srgbClr val="FFFFCC"/>
          </a:solidFill>
          <a:ln w="38100"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TIDAK ADANYA PERATURAN YG MENETAPKAN PIHAK-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pihak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YanG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BERHAK MENYUSUN LAP KEU –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artinya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SEMUA PIHAK DAPAT MENYUSUN LAP KEU.</a:t>
            </a:r>
          </a:p>
          <a:p>
            <a:pPr marL="0" indent="0" algn="ctr">
              <a:buNone/>
            </a:pPr>
            <a:r>
              <a:rPr lang="en-US" sz="3200" u="sng" dirty="0">
                <a:solidFill>
                  <a:schemeClr val="accent6">
                    <a:lumMod val="75000"/>
                  </a:schemeClr>
                </a:solidFill>
                <a:latin typeface="Showcard Gothic" panose="04020904020102020604" pitchFamily="82" charset="0"/>
              </a:rPr>
              <a:t>PERHATIKAN : </a:t>
            </a:r>
          </a:p>
          <a:p>
            <a:pPr marL="0" indent="0" algn="ctr">
              <a:buNone/>
            </a:pPr>
            <a:r>
              <a:rPr lang="en-US" sz="1800" dirty="0" err="1">
                <a:latin typeface="Arial Black" panose="020B0A04020102020204" pitchFamily="34" charset="0"/>
              </a:rPr>
              <a:t>unt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  <a:r>
              <a:rPr lang="en-US" sz="1800" dirty="0" err="1">
                <a:latin typeface="Arial Black" panose="020B0A04020102020204" pitchFamily="34" charset="0"/>
              </a:rPr>
              <a:t>jasa</a:t>
            </a:r>
            <a:r>
              <a:rPr lang="en-US" sz="1800" dirty="0">
                <a:latin typeface="Arial Black" panose="020B0A04020102020204" pitchFamily="34" charset="0"/>
              </a:rPr>
              <a:t> Kesehatan – </a:t>
            </a:r>
            <a:r>
              <a:rPr lang="en-US" sz="1800" dirty="0" err="1">
                <a:latin typeface="Arial Black" panose="020B0A04020102020204" pitchFamily="34" charset="0"/>
              </a:rPr>
              <a:t>dokter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  <a:r>
              <a:rPr lang="en-US" sz="1800" dirty="0" err="1">
                <a:latin typeface="Arial Black" panose="020B0A04020102020204" pitchFamily="34" charset="0"/>
              </a:rPr>
              <a:t>yg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  <a:r>
              <a:rPr lang="en-US" sz="1800" dirty="0" err="1">
                <a:latin typeface="Arial Black" panose="020B0A04020102020204" pitchFamily="34" charset="0"/>
              </a:rPr>
              <a:t>berhak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  <a:r>
              <a:rPr lang="en-US" sz="1800" dirty="0" err="1">
                <a:latin typeface="Arial Black" panose="020B0A04020102020204" pitchFamily="34" charset="0"/>
              </a:rPr>
              <a:t>memberikan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  <a:r>
              <a:rPr lang="en-US" sz="1800" dirty="0" err="1">
                <a:latin typeface="Arial Black" panose="020B0A04020102020204" pitchFamily="34" charset="0"/>
              </a:rPr>
              <a:t>jasa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  <a:r>
              <a:rPr lang="en-US" sz="1800" dirty="0" err="1">
                <a:latin typeface="Arial Black" panose="020B0A04020102020204" pitchFamily="34" charset="0"/>
              </a:rPr>
              <a:t>kedokteran</a:t>
            </a:r>
            <a:endParaRPr lang="en-US" sz="1800" dirty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en-US" sz="1800" dirty="0" err="1">
                <a:latin typeface="Arial Black" panose="020B0A04020102020204" pitchFamily="34" charset="0"/>
              </a:rPr>
              <a:t>Unt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  <a:r>
              <a:rPr lang="en-US" sz="1800" dirty="0" err="1">
                <a:latin typeface="Arial Black" panose="020B0A04020102020204" pitchFamily="34" charset="0"/>
              </a:rPr>
              <a:t>jasa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  <a:r>
              <a:rPr lang="en-US" sz="1800" dirty="0" err="1">
                <a:latin typeface="Arial Black" panose="020B0A04020102020204" pitchFamily="34" charset="0"/>
              </a:rPr>
              <a:t>beracara</a:t>
            </a:r>
            <a:r>
              <a:rPr lang="en-US" sz="1800" dirty="0">
                <a:latin typeface="Arial Black" panose="020B0A04020102020204" pitchFamily="34" charset="0"/>
              </a:rPr>
              <a:t> di </a:t>
            </a:r>
            <a:r>
              <a:rPr lang="en-US" sz="1800" dirty="0" err="1">
                <a:latin typeface="Arial Black" panose="020B0A04020102020204" pitchFamily="34" charset="0"/>
              </a:rPr>
              <a:t>pengadilan</a:t>
            </a:r>
            <a:r>
              <a:rPr lang="en-US" sz="1800" dirty="0">
                <a:latin typeface="Arial Black" panose="020B0A04020102020204" pitchFamily="34" charset="0"/>
              </a:rPr>
              <a:t> – </a:t>
            </a:r>
            <a:r>
              <a:rPr lang="en-US" sz="1800" dirty="0" err="1">
                <a:latin typeface="Arial Black" panose="020B0A04020102020204" pitchFamily="34" charset="0"/>
              </a:rPr>
              <a:t>pengacara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  <a:r>
              <a:rPr lang="en-US" sz="1800" dirty="0" err="1">
                <a:latin typeface="Arial Black" panose="020B0A04020102020204" pitchFamily="34" charset="0"/>
              </a:rPr>
              <a:t>yg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  <a:r>
              <a:rPr lang="en-US" sz="1800" dirty="0" err="1">
                <a:latin typeface="Arial Black" panose="020B0A04020102020204" pitchFamily="34" charset="0"/>
              </a:rPr>
              <a:t>berpraktik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  <a:r>
              <a:rPr lang="en-US" sz="1800" dirty="0" err="1">
                <a:latin typeface="Arial Black" panose="020B0A04020102020204" pitchFamily="34" charset="0"/>
              </a:rPr>
              <a:t>yg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  <a:r>
              <a:rPr lang="en-US" sz="1800" dirty="0" err="1">
                <a:latin typeface="Arial Black" panose="020B0A04020102020204" pitchFamily="34" charset="0"/>
              </a:rPr>
              <a:t>berhak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  <a:r>
              <a:rPr lang="en-US" sz="1800" dirty="0" err="1">
                <a:latin typeface="Arial Black" panose="020B0A04020102020204" pitchFamily="34" charset="0"/>
              </a:rPr>
              <a:t>memberikan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  <a:r>
              <a:rPr lang="en-US" sz="1800" dirty="0" err="1">
                <a:latin typeface="Arial Black" panose="020B0A04020102020204" pitchFamily="34" charset="0"/>
              </a:rPr>
              <a:t>jasa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  <a:r>
              <a:rPr lang="en-US" sz="1800" dirty="0" err="1">
                <a:latin typeface="Arial Black" panose="020B0A04020102020204" pitchFamily="34" charset="0"/>
              </a:rPr>
              <a:t>pengacara</a:t>
            </a:r>
            <a:endParaRPr lang="en-US" sz="1800" dirty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en-US" sz="1800" dirty="0" err="1">
                <a:latin typeface="Arial Black" panose="020B0A04020102020204" pitchFamily="34" charset="0"/>
              </a:rPr>
              <a:t>Unt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  <a:r>
              <a:rPr lang="en-US" sz="1800" dirty="0" err="1">
                <a:latin typeface="Arial Black" panose="020B0A04020102020204" pitchFamily="34" charset="0"/>
              </a:rPr>
              <a:t>jasa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  <a:r>
              <a:rPr lang="en-US" sz="1800" dirty="0" err="1">
                <a:latin typeface="Arial Black" panose="020B0A04020102020204" pitchFamily="34" charset="0"/>
              </a:rPr>
              <a:t>Pembuat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  <a:r>
              <a:rPr lang="en-US" sz="1800" dirty="0" err="1">
                <a:latin typeface="Arial Black" panose="020B0A04020102020204" pitchFamily="34" charset="0"/>
              </a:rPr>
              <a:t>akta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  <a:r>
              <a:rPr lang="en-US" sz="1800" dirty="0" err="1">
                <a:latin typeface="Arial Black" panose="020B0A04020102020204" pitchFamily="34" charset="0"/>
              </a:rPr>
              <a:t>perdata</a:t>
            </a:r>
            <a:r>
              <a:rPr lang="en-US" sz="1800" dirty="0">
                <a:latin typeface="Arial Black" panose="020B0A04020102020204" pitchFamily="34" charset="0"/>
              </a:rPr>
              <a:t> dan </a:t>
            </a:r>
            <a:r>
              <a:rPr lang="en-US" sz="1800" dirty="0" err="1">
                <a:latin typeface="Arial Black" panose="020B0A04020102020204" pitchFamily="34" charset="0"/>
              </a:rPr>
              <a:t>ppat</a:t>
            </a:r>
            <a:r>
              <a:rPr lang="en-US" sz="1800" dirty="0">
                <a:latin typeface="Arial Black" panose="020B0A04020102020204" pitchFamily="34" charset="0"/>
              </a:rPr>
              <a:t> – </a:t>
            </a:r>
            <a:r>
              <a:rPr lang="en-US" sz="1800" dirty="0" err="1">
                <a:latin typeface="Arial Black" panose="020B0A04020102020204" pitchFamily="34" charset="0"/>
              </a:rPr>
              <a:t>notaris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  <a:r>
              <a:rPr lang="en-US" sz="1800" dirty="0" err="1">
                <a:latin typeface="Arial Black" panose="020B0A04020102020204" pitchFamily="34" charset="0"/>
              </a:rPr>
              <a:t>yg</a:t>
            </a:r>
            <a:r>
              <a:rPr lang="en-US" sz="1800" dirty="0">
                <a:latin typeface="Arial Black" panose="020B0A04020102020204" pitchFamily="34" charset="0"/>
              </a:rPr>
              <a:t> punya </a:t>
            </a:r>
            <a:r>
              <a:rPr lang="en-US" sz="1800" dirty="0" err="1">
                <a:latin typeface="Arial Black" panose="020B0A04020102020204" pitchFamily="34" charset="0"/>
              </a:rPr>
              <a:t>hak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  <a:r>
              <a:rPr lang="en-US" sz="1800" dirty="0" err="1">
                <a:latin typeface="Arial Black" panose="020B0A04020102020204" pitchFamily="34" charset="0"/>
              </a:rPr>
              <a:t>unt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  <a:r>
              <a:rPr lang="en-US" sz="1800" dirty="0" err="1">
                <a:latin typeface="Arial Black" panose="020B0A04020102020204" pitchFamily="34" charset="0"/>
              </a:rPr>
              <a:t>memberikan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  <a:r>
              <a:rPr lang="en-US" sz="1800" dirty="0" err="1">
                <a:latin typeface="Arial Black" panose="020B0A04020102020204" pitchFamily="34" charset="0"/>
              </a:rPr>
              <a:t>jasa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  <a:r>
              <a:rPr lang="en-US" sz="1800" dirty="0" err="1">
                <a:latin typeface="Arial Black" panose="020B0A04020102020204" pitchFamily="34" charset="0"/>
              </a:rPr>
              <a:t>tsb</a:t>
            </a:r>
            <a:endParaRPr lang="en-US" sz="1800" dirty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endParaRPr lang="en-US" sz="500" dirty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en-US" sz="2800" b="1" u="sng" dirty="0" err="1">
                <a:solidFill>
                  <a:srgbClr val="002060"/>
                </a:solidFill>
                <a:latin typeface="Showcard Gothic" panose="04020904020102020604" pitchFamily="82" charset="0"/>
              </a:rPr>
              <a:t>Sementara</a:t>
            </a:r>
            <a:r>
              <a:rPr lang="en-US" sz="2800" b="1" u="sng" dirty="0">
                <a:solidFill>
                  <a:srgbClr val="002060"/>
                </a:solidFill>
                <a:latin typeface="Showcard Gothic" panose="04020904020102020604" pitchFamily="82" charset="0"/>
              </a:rPr>
              <a:t> </a:t>
            </a:r>
            <a:r>
              <a:rPr lang="en-US" sz="2800" b="1" u="sng" dirty="0" err="1">
                <a:solidFill>
                  <a:srgbClr val="002060"/>
                </a:solidFill>
                <a:latin typeface="Showcard Gothic" panose="04020904020102020604" pitchFamily="82" charset="0"/>
              </a:rPr>
              <a:t>saat</a:t>
            </a:r>
            <a:r>
              <a:rPr lang="en-US" sz="2800" b="1" u="sng" dirty="0">
                <a:solidFill>
                  <a:srgbClr val="002060"/>
                </a:solidFill>
                <a:latin typeface="Showcard Gothic" panose="04020904020102020604" pitchFamily="82" charset="0"/>
              </a:rPr>
              <a:t> </a:t>
            </a:r>
            <a:r>
              <a:rPr lang="en-US" sz="2800" b="1" u="sng" dirty="0" err="1">
                <a:solidFill>
                  <a:srgbClr val="002060"/>
                </a:solidFill>
                <a:latin typeface="Showcard Gothic" panose="04020904020102020604" pitchFamily="82" charset="0"/>
              </a:rPr>
              <a:t>ini</a:t>
            </a:r>
            <a:r>
              <a:rPr lang="en-US" sz="2800" b="1" u="sng" dirty="0">
                <a:solidFill>
                  <a:srgbClr val="002060"/>
                </a:solidFill>
                <a:latin typeface="Showcard Gothic" panose="04020904020102020604" pitchFamily="82" charset="0"/>
              </a:rPr>
              <a:t> :</a:t>
            </a:r>
          </a:p>
          <a:p>
            <a:pPr marL="0" indent="0" algn="ctr">
              <a:buNone/>
            </a:pPr>
            <a:r>
              <a:rPr lang="en-US" b="1" dirty="0">
                <a:latin typeface="Arial Rounded MT Bold" panose="020F0704030504030204" pitchFamily="34" charset="0"/>
              </a:rPr>
              <a:t>Lap </a:t>
            </a:r>
            <a:r>
              <a:rPr lang="en-US" b="1" dirty="0" err="1">
                <a:latin typeface="Arial Rounded MT Bold" panose="020F0704030504030204" pitchFamily="34" charset="0"/>
              </a:rPr>
              <a:t>keu</a:t>
            </a:r>
            <a:r>
              <a:rPr lang="en-US" b="1" dirty="0">
                <a:latin typeface="Arial Rounded MT Bold" panose="020F0704030504030204" pitchFamily="34" charset="0"/>
              </a:rPr>
              <a:t> </a:t>
            </a:r>
            <a:r>
              <a:rPr lang="en-US" b="1" dirty="0" err="1">
                <a:latin typeface="Arial Rounded MT Bold" panose="020F0704030504030204" pitchFamily="34" charset="0"/>
              </a:rPr>
              <a:t>bisa</a:t>
            </a:r>
            <a:r>
              <a:rPr lang="en-US" b="1" dirty="0">
                <a:latin typeface="Arial Rounded MT Bold" panose="020F0704030504030204" pitchFamily="34" charset="0"/>
              </a:rPr>
              <a:t> </a:t>
            </a:r>
            <a:r>
              <a:rPr lang="en-US" b="1" dirty="0" err="1">
                <a:latin typeface="Arial Rounded MT Bold" panose="020F0704030504030204" pitchFamily="34" charset="0"/>
              </a:rPr>
              <a:t>dikerjakan</a:t>
            </a:r>
            <a:r>
              <a:rPr lang="en-US" b="1" dirty="0">
                <a:latin typeface="Arial Rounded MT Bold" panose="020F0704030504030204" pitchFamily="34" charset="0"/>
              </a:rPr>
              <a:t> oleh </a:t>
            </a:r>
            <a:r>
              <a:rPr lang="en-US" b="1" dirty="0" err="1">
                <a:latin typeface="Arial Rounded MT Bold" panose="020F0704030504030204" pitchFamily="34" charset="0"/>
              </a:rPr>
              <a:t>semua</a:t>
            </a:r>
            <a:r>
              <a:rPr lang="en-US" b="1" dirty="0">
                <a:latin typeface="Arial Rounded MT Bold" panose="020F0704030504030204" pitchFamily="34" charset="0"/>
              </a:rPr>
              <a:t> </a:t>
            </a:r>
            <a:r>
              <a:rPr lang="en-US" b="1" dirty="0" err="1">
                <a:latin typeface="Arial Rounded MT Bold" panose="020F0704030504030204" pitchFamily="34" charset="0"/>
              </a:rPr>
              <a:t>pihak</a:t>
            </a:r>
            <a:r>
              <a:rPr lang="en-US" b="1" dirty="0">
                <a:latin typeface="Arial Rounded MT Bold" panose="020F0704030504030204" pitchFamily="34" charset="0"/>
              </a:rPr>
              <a:t> – </a:t>
            </a:r>
            <a:r>
              <a:rPr lang="en-US" b="1" dirty="0" err="1">
                <a:latin typeface="Arial Rounded MT Bold" panose="020F0704030504030204" pitchFamily="34" charset="0"/>
              </a:rPr>
              <a:t>kompetensinya</a:t>
            </a:r>
            <a:r>
              <a:rPr lang="en-US" b="1" dirty="0">
                <a:latin typeface="Arial Rounded MT Bold" panose="020F0704030504030204" pitchFamily="34" charset="0"/>
              </a:rPr>
              <a:t> </a:t>
            </a:r>
            <a:r>
              <a:rPr lang="en-US" b="1" dirty="0" err="1">
                <a:latin typeface="Arial Rounded MT Bold" panose="020F0704030504030204" pitchFamily="34" charset="0"/>
              </a:rPr>
              <a:t>menjadi</a:t>
            </a:r>
            <a:r>
              <a:rPr lang="en-US" b="1" dirty="0">
                <a:latin typeface="Arial Rounded MT Bold" panose="020F0704030504030204" pitchFamily="34" charset="0"/>
              </a:rPr>
              <a:t> </a:t>
            </a:r>
            <a:r>
              <a:rPr lang="en-US" b="1" dirty="0" err="1">
                <a:latin typeface="Arial Rounded MT Bold" panose="020F0704030504030204" pitchFamily="34" charset="0"/>
              </a:rPr>
              <a:t>tidak</a:t>
            </a:r>
            <a:r>
              <a:rPr lang="en-US" b="1" dirty="0">
                <a:latin typeface="Arial Rounded MT Bold" panose="020F0704030504030204" pitchFamily="34" charset="0"/>
              </a:rPr>
              <a:t> </a:t>
            </a:r>
            <a:r>
              <a:rPr lang="en-US" b="1" dirty="0" err="1">
                <a:latin typeface="Arial Rounded MT Bold" panose="020F0704030504030204" pitchFamily="34" charset="0"/>
              </a:rPr>
              <a:t>ada</a:t>
            </a:r>
            <a:r>
              <a:rPr lang="en-US" b="1" dirty="0">
                <a:latin typeface="Arial Rounded MT Bold" panose="020F0704030504030204" pitchFamily="34" charset="0"/>
              </a:rPr>
              <a:t> </a:t>
            </a:r>
            <a:r>
              <a:rPr lang="en-US" b="1" dirty="0" err="1">
                <a:latin typeface="Arial Rounded MT Bold" panose="020F0704030504030204" pitchFamily="34" charset="0"/>
              </a:rPr>
              <a:t>karena</a:t>
            </a:r>
            <a:r>
              <a:rPr lang="en-US" b="1" dirty="0">
                <a:latin typeface="Arial Rounded MT Bold" panose="020F0704030504030204" pitchFamily="34" charset="0"/>
              </a:rPr>
              <a:t> </a:t>
            </a:r>
            <a:r>
              <a:rPr lang="en-US" b="1" dirty="0" err="1">
                <a:latin typeface="Arial Rounded MT Bold" panose="020F0704030504030204" pitchFamily="34" charset="0"/>
              </a:rPr>
              <a:t>dikerjakan</a:t>
            </a:r>
            <a:r>
              <a:rPr lang="en-US" b="1" dirty="0">
                <a:latin typeface="Arial Rounded MT Bold" panose="020F0704030504030204" pitchFamily="34" charset="0"/>
              </a:rPr>
              <a:t> oleh </a:t>
            </a:r>
            <a:r>
              <a:rPr lang="en-US" b="1" dirty="0" err="1">
                <a:latin typeface="Arial Rounded MT Bold" panose="020F0704030504030204" pitchFamily="34" charset="0"/>
              </a:rPr>
              <a:t>banyak</a:t>
            </a:r>
            <a:r>
              <a:rPr lang="en-US" b="1" dirty="0">
                <a:latin typeface="Arial Rounded MT Bold" panose="020F0704030504030204" pitchFamily="34" charset="0"/>
              </a:rPr>
              <a:t> </a:t>
            </a:r>
            <a:r>
              <a:rPr lang="en-US" b="1" dirty="0" err="1">
                <a:latin typeface="Arial Rounded MT Bold" panose="020F0704030504030204" pitchFamily="34" charset="0"/>
              </a:rPr>
              <a:t>pihak</a:t>
            </a:r>
            <a:r>
              <a:rPr lang="en-US" b="1" dirty="0">
                <a:latin typeface="Arial Rounded MT Bold" panose="020F0704030504030204" pitchFamily="34" charset="0"/>
              </a:rPr>
              <a:t> yang </a:t>
            </a:r>
            <a:r>
              <a:rPr lang="en-US" b="1" dirty="0" err="1">
                <a:latin typeface="Arial Rounded MT Bold" panose="020F0704030504030204" pitchFamily="34" charset="0"/>
              </a:rPr>
              <a:t>tidak</a:t>
            </a:r>
            <a:r>
              <a:rPr lang="en-US" b="1" dirty="0">
                <a:latin typeface="Arial Rounded MT Bold" panose="020F0704030504030204" pitchFamily="34" charset="0"/>
              </a:rPr>
              <a:t> </a:t>
            </a:r>
            <a:r>
              <a:rPr lang="en-US" b="1" dirty="0" err="1">
                <a:latin typeface="Arial Rounded MT Bold" panose="020F0704030504030204" pitchFamily="34" charset="0"/>
              </a:rPr>
              <a:t>memiliki</a:t>
            </a:r>
            <a:r>
              <a:rPr lang="en-US" b="1" dirty="0">
                <a:latin typeface="Arial Rounded MT Bold" panose="020F0704030504030204" pitchFamily="34" charset="0"/>
              </a:rPr>
              <a:t> </a:t>
            </a:r>
            <a:r>
              <a:rPr lang="en-US" b="1" dirty="0" err="1">
                <a:latin typeface="Arial Rounded MT Bold" panose="020F0704030504030204" pitchFamily="34" charset="0"/>
              </a:rPr>
              <a:t>kompetensi</a:t>
            </a:r>
            <a:r>
              <a:rPr lang="en-US" b="1" dirty="0">
                <a:latin typeface="Arial Rounded MT Bold" panose="020F0704030504030204" pitchFamily="34" charset="0"/>
              </a:rPr>
              <a:t> &amp; </a:t>
            </a:r>
            <a:r>
              <a:rPr lang="en-US" b="1" dirty="0" err="1">
                <a:latin typeface="Arial Rounded MT Bold" panose="020F0704030504030204" pitchFamily="34" charset="0"/>
              </a:rPr>
              <a:t>integritas</a:t>
            </a:r>
            <a:endParaRPr lang="en-US" b="1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en-US" sz="2800" b="1" u="sng" dirty="0">
                <a:solidFill>
                  <a:srgbClr val="002060"/>
                </a:solidFill>
                <a:latin typeface="Showcard Gothic" panose="04020904020102020604" pitchFamily="82" charset="0"/>
              </a:rPr>
              <a:t>KOMPETEN</a:t>
            </a:r>
            <a:r>
              <a:rPr lang="en-US" sz="2800" b="1" u="sng" dirty="0">
                <a:solidFill>
                  <a:srgbClr val="C00000"/>
                </a:solidFill>
                <a:latin typeface="Showcard Gothic" panose="04020904020102020604" pitchFamily="82" charset="0"/>
              </a:rPr>
              <a:t> = ORANG YG AHLI DLM BIDANG NYA</a:t>
            </a:r>
          </a:p>
          <a:p>
            <a:pPr marL="0" indent="0" algn="ctr">
              <a:buNone/>
            </a:pPr>
            <a:r>
              <a:rPr lang="en-US" sz="2800" b="1" u="sng" dirty="0" err="1">
                <a:latin typeface="Showcard Gothic" panose="04020904020102020604" pitchFamily="82" charset="0"/>
              </a:rPr>
              <a:t>Integritas</a:t>
            </a:r>
            <a:r>
              <a:rPr lang="en-US" sz="2800" b="1" u="sng" dirty="0">
                <a:solidFill>
                  <a:srgbClr val="C00000"/>
                </a:solidFill>
                <a:latin typeface="Showcard Gothic" panose="04020904020102020604" pitchFamily="82" charset="0"/>
              </a:rPr>
              <a:t> = </a:t>
            </a:r>
            <a:r>
              <a:rPr lang="en-US" sz="2800" b="1" u="sng" dirty="0" err="1">
                <a:solidFill>
                  <a:srgbClr val="C00000"/>
                </a:solidFill>
                <a:latin typeface="Showcard Gothic" panose="04020904020102020604" pitchFamily="82" charset="0"/>
              </a:rPr>
              <a:t>bekerja</a:t>
            </a:r>
            <a:r>
              <a:rPr lang="en-US" sz="2800" b="1" u="sng" dirty="0">
                <a:solidFill>
                  <a:srgbClr val="C00000"/>
                </a:solidFill>
                <a:latin typeface="Showcard Gothic" panose="04020904020102020604" pitchFamily="82" charset="0"/>
              </a:rPr>
              <a:t> </a:t>
            </a:r>
            <a:r>
              <a:rPr lang="en-US" sz="2800" b="1" u="sng" dirty="0" err="1">
                <a:solidFill>
                  <a:srgbClr val="C00000"/>
                </a:solidFill>
                <a:latin typeface="Showcard Gothic" panose="04020904020102020604" pitchFamily="82" charset="0"/>
              </a:rPr>
              <a:t>sesuai</a:t>
            </a:r>
            <a:r>
              <a:rPr lang="en-US" sz="2800" b="1" u="sng" dirty="0">
                <a:solidFill>
                  <a:srgbClr val="C00000"/>
                </a:solidFill>
                <a:latin typeface="Showcard Gothic" panose="04020904020102020604" pitchFamily="82" charset="0"/>
              </a:rPr>
              <a:t> </a:t>
            </a:r>
            <a:r>
              <a:rPr lang="en-US" sz="2800" b="1" u="sng" dirty="0" err="1">
                <a:solidFill>
                  <a:srgbClr val="C00000"/>
                </a:solidFill>
                <a:latin typeface="Showcard Gothic" panose="04020904020102020604" pitchFamily="82" charset="0"/>
              </a:rPr>
              <a:t>standar</a:t>
            </a:r>
            <a:r>
              <a:rPr lang="en-US" sz="2800" b="1" u="sng" dirty="0">
                <a:solidFill>
                  <a:srgbClr val="C00000"/>
                </a:solidFill>
                <a:latin typeface="Showcard Gothic" panose="04020904020102020604" pitchFamily="82" charset="0"/>
              </a:rPr>
              <a:t> / </a:t>
            </a:r>
            <a:r>
              <a:rPr lang="en-US" sz="2800" b="1" u="sng" dirty="0" err="1">
                <a:solidFill>
                  <a:srgbClr val="C00000"/>
                </a:solidFill>
                <a:latin typeface="Showcard Gothic" panose="04020904020102020604" pitchFamily="82" charset="0"/>
              </a:rPr>
              <a:t>peraturan</a:t>
            </a:r>
            <a:r>
              <a:rPr lang="en-US" sz="2800" b="1" u="sng" dirty="0">
                <a:solidFill>
                  <a:srgbClr val="C00000"/>
                </a:solidFill>
                <a:latin typeface="Showcard Gothic" panose="04020904020102020604" pitchFamily="82" charset="0"/>
              </a:rPr>
              <a:t> </a:t>
            </a:r>
            <a:r>
              <a:rPr lang="en-US" sz="2800" b="1" u="sng" dirty="0" err="1">
                <a:solidFill>
                  <a:srgbClr val="C00000"/>
                </a:solidFill>
                <a:latin typeface="Showcard Gothic" panose="04020904020102020604" pitchFamily="82" charset="0"/>
              </a:rPr>
              <a:t>yg</a:t>
            </a:r>
            <a:r>
              <a:rPr lang="en-US" sz="2800" b="1" u="sng" dirty="0">
                <a:solidFill>
                  <a:srgbClr val="C00000"/>
                </a:solidFill>
                <a:latin typeface="Showcard Gothic" panose="04020904020102020604" pitchFamily="82" charset="0"/>
              </a:rPr>
              <a:t> </a:t>
            </a:r>
            <a:r>
              <a:rPr lang="en-US" sz="2800" b="1" u="sng" dirty="0" err="1">
                <a:solidFill>
                  <a:srgbClr val="C00000"/>
                </a:solidFill>
                <a:latin typeface="Showcard Gothic" panose="04020904020102020604" pitchFamily="82" charset="0"/>
              </a:rPr>
              <a:t>berlaku</a:t>
            </a:r>
            <a:endParaRPr lang="en-ID" sz="2800" b="1" u="sng" dirty="0">
              <a:solidFill>
                <a:srgbClr val="C00000"/>
              </a:solidFill>
              <a:latin typeface="Showcard Gothic" panose="04020904020102020604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66575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{2BA28C9B-3461-495C-8D48-332970E81EBA}TF62d0d592-7ac2-4846-a919-75806e8bead49553d537-f813ce055067</Template>
  <TotalTime>531</TotalTime>
  <Words>1345</Words>
  <Application>Microsoft Office PowerPoint</Application>
  <PresentationFormat>Widescreen</PresentationFormat>
  <Paragraphs>123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5" baseType="lpstr">
      <vt:lpstr>Aharoni</vt:lpstr>
      <vt:lpstr>Algerian</vt:lpstr>
      <vt:lpstr>Arial</vt:lpstr>
      <vt:lpstr>Arial Black</vt:lpstr>
      <vt:lpstr>Arial Narrow</vt:lpstr>
      <vt:lpstr>Arial Rounded MT Bold</vt:lpstr>
      <vt:lpstr>Berlin Sans FB Demi</vt:lpstr>
      <vt:lpstr>Comic Sans MS</vt:lpstr>
      <vt:lpstr>Franklin Gothic Heavy</vt:lpstr>
      <vt:lpstr>Gill Sans Ultra Bold Condensed</vt:lpstr>
      <vt:lpstr>Showcard Gothic</vt:lpstr>
      <vt:lpstr>Stencil</vt:lpstr>
      <vt:lpstr>Tw Cen MT</vt:lpstr>
      <vt:lpstr>Wide Latin</vt:lpstr>
      <vt:lpstr>Droplet</vt:lpstr>
      <vt:lpstr>Membangun ekosistem laporan KEUANGAN   (peran profesi akuntan  dalam pelaksanaan  uu no 4 th 2023 dan pp 43 th 2025)</vt:lpstr>
      <vt:lpstr>A - LATAR BELAKANG</vt:lpstr>
      <vt:lpstr>A1) LATAR BELAKANG HUKUM</vt:lpstr>
      <vt:lpstr>A1) LATAR BELAKANG HUKUM</vt:lpstr>
      <vt:lpstr>A1) LATAR BELAKANG HUKUM</vt:lpstr>
      <vt:lpstr>A1) LATAR BELAKANG HUKUM</vt:lpstr>
      <vt:lpstr>A1) LATAR BELAKANG HUKUM</vt:lpstr>
      <vt:lpstr>A2) LATAR BELAKANG – jenis2 LAPORAN KEUANGAN</vt:lpstr>
      <vt:lpstr>A3) LATAR BELAKANG penyusun lap keu</vt:lpstr>
      <vt:lpstr>Lap keu harus disusun oleh pihak yg kompeten pp 43 th 2025 = pasal : 4</vt:lpstr>
      <vt:lpstr>Laporan keu harus disusun oleh pihak yg kompeten pp 43 th 2025 = Pasal : 5</vt:lpstr>
      <vt:lpstr>Iai – ikatan akuntan indonesia</vt:lpstr>
      <vt:lpstr>IAPI = ikatan akuntan publik indonesia</vt:lpstr>
      <vt:lpstr>IAMI = ikatan akuntan manajemen indonesia</vt:lpstr>
      <vt:lpstr>Komite standar pp 43 th 2025 = pasal : 11</vt:lpstr>
      <vt:lpstr>KEBIJAKAN SATU PINTU platform bersama pelaporan keuangan (pbpk) /  financial reporting single window = pasal : 37 </vt:lpstr>
      <vt:lpstr>KEBIJAKAN SATU PINTU platform bersama pelaporan keuangan (pbpk) /  financial reporting single window </vt:lpstr>
      <vt:lpstr>Kebijakan pp 43 th 2025 = pasal 39 Diberlakukan bertahap</vt:lpstr>
      <vt:lpstr>CATATAN AKHIR 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PELAPORAN KEUANGAN  BERDASARKAN  PP 43 TAHUN 2025  - ERA BARU  LAPORAN KEUANGAN INDONESIA</dc:title>
  <dc:creator>ASUS</dc:creator>
  <cp:lastModifiedBy>ASUS</cp:lastModifiedBy>
  <cp:revision>36</cp:revision>
  <cp:lastPrinted>2026-05-21T14:47:22Z</cp:lastPrinted>
  <dcterms:created xsi:type="dcterms:W3CDTF">2026-04-21T04:17:36Z</dcterms:created>
  <dcterms:modified xsi:type="dcterms:W3CDTF">2026-05-21T14:49:47Z</dcterms:modified>
</cp:coreProperties>
</file>