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9" r:id="rId4"/>
    <p:sldId id="280" r:id="rId5"/>
    <p:sldId id="261" r:id="rId6"/>
    <p:sldId id="266" r:id="rId7"/>
    <p:sldId id="267" r:id="rId8"/>
    <p:sldId id="262" r:id="rId9"/>
    <p:sldId id="263" r:id="rId10"/>
    <p:sldId id="265" r:id="rId11"/>
    <p:sldId id="269" r:id="rId12"/>
    <p:sldId id="270" r:id="rId13"/>
    <p:sldId id="272" r:id="rId14"/>
    <p:sldId id="271" r:id="rId15"/>
    <p:sldId id="273" r:id="rId16"/>
    <p:sldId id="274" r:id="rId17"/>
    <p:sldId id="275" r:id="rId18"/>
    <p:sldId id="264" r:id="rId19"/>
    <p:sldId id="278" r:id="rId20"/>
    <p:sldId id="26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7F5C5"/>
    <a:srgbClr val="E4D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Sertifikasi+Akuntansi+Syariah+%28SAS%29&amp;sca_esv=90400c0a8b8f484b&amp;sxsrf=ANbL-n4pDtDGx5O6XYzp-BgfDlAGC30ZIA%3A1776814863971&amp;ei=DwvoadvvOrr14-EPmaaFgQU&amp;ved=2ahUKEwjehIe0j4CUAxXpumMGHVK-PcUQgK4QegQIARAD&amp;uact=5&amp;oq=sertifikasi+yg+dikeluarkan+oleh+IAI+apa+saja+ya+%3F&amp;gs_lp=Egxnd3Mtd2l6LXNlcnAiMXNlcnRpZmlrYXNpIHlnIGRpa2VsdWFya2FuIG9sZWggSUFJIGFwYSBzYWphIHlhID8yCBAAGIAEGKIEMggQABiABBiiBDIIEAAYgAQYogQyBRAAGO8FMggQABiABBiiBEj7GVCfEFifEHABeACQAQCYAXOgAcMBqgEDMS4xuAEDyAEA-AEBmAICoAKHAcICChAAGLADGNYEGEeYAwCIBgGQBgiSBwMxLjGgB7gJsgcDMC4xuAd4wgcFMi0xLjHIBwuACAA&amp;sclient=gws-wiz-serp&amp;mstk=AUtExfAUAIvfdlCbMG9HCb00osp_IqJqoU80tBnUX0JaY7z6-Pd4EyPKpXF0imxejEIODzizE10wnBAmEKzugNw7v4GkgBISKAV3AAujR2H77_uHU6fn8EM3kw8bXbNpvFl5PKP0OckHisylfK399weIISxN8jG7yocs-bS9FtDvdzy_595i-cGRfjGNdAyVlhDnzFS52yHqqV0DUAHkdR4wowYbQPZ_Kra6ryXQHumrY27eIlNcwGOoBNwZ3xAymf0-Tf9WIb4hROAN1VPa4ZETpIVH&amp;csui=3" TargetMode="External"/><Relationship Id="rId2" Type="http://schemas.openxmlformats.org/officeDocument/2006/relationships/hyperlink" Target="https://www.google.com/search?q=Certificate+in+Accounting%2C+Finance%2C+and+Business+%28CAFB%29&amp;sca_esv=90400c0a8b8f484b&amp;sxsrf=ANbL-n4pDtDGx5O6XYzp-BgfDlAGC30ZIA%3A1776814863971&amp;ei=DwvoadvvOrr14-EPmaaFgQU&amp;ved=2ahUKEwjehIe0j4CUAxXpumMGHVK-PcUQgK4QegQIARAC&amp;uact=5&amp;oq=sertifikasi+yg+dikeluarkan+oleh+IAI+apa+saja+ya+%3F&amp;gs_lp=Egxnd3Mtd2l6LXNlcnAiMXNlcnRpZmlrYXNpIHlnIGRpa2VsdWFya2FuIG9sZWggSUFJIGFwYSBzYWphIHlhID8yCBAAGIAEGKIEMggQABiABBiiBDIIEAAYgAQYogQyBRAAGO8FMggQABiABBiiBEj7GVCfEFifEHABeACQAQCYAXOgAcMBqgEDMS4xuAEDyAEA-AEBmAICoAKHAcICChAAGLADGNYEGEeYAwCIBgGQBgiSBwMxLjGgB7gJsgcDMC4xuAd4wgcFMi0xLjHIBwuACAA&amp;sclient=gws-wiz-serp&amp;mstk=AUtExfAUAIvfdlCbMG9HCb00osp_IqJqoU80tBnUX0JaY7z6-Pd4EyPKpXF0imxejEIODzizE10wnBAmEKzugNw7v4GkgBISKAV3AAujR2H77_uHU6fn8EM3kw8bXbNpvFl5PKP0OckHisylfK399weIISxN8jG7yocs-bS9FtDvdzy_595i-cGRfjGNdAyVlhDnzFS52yHqqV0DUAHkdR4wowYbQPZ_Kra6ryXQHumrY27eIlNcwGOoBNwZ3xAymf0-Tf9WIb4hROAN1VPa4ZETpIVH&amp;csui=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Associate+Certified+Public+Accountant+%28ACPA%29&amp;oq=sertifikasi+yg+dikeluarkan+oleh+IAPI+apa+saja+ya+%3F&amp;gs_lcrp=EgZjaHJvbWUyBggAEEUYOTIJCAEQIRgKGKABMgkIAhAhGAoYoAEyCQgDECEYChigATIJCAQQIRgKGKABMgkIBRAhGAoYoAHSAQoxMDMyM2owajE1qAIIsAIB8QVGb_g6SQqZog&amp;sourceid=chrome&amp;ie=UTF-8&amp;mstk=AUtExfDG4x3W85X6i9BeI-TP4feqnIVsaSrIjlT6N3EjlBEHMIWFOSYHLlrJI-D-abHyrUN8SdoSvrsSTLdUX9yPsumHjpAxVdmKEX9gkyVcp7SinfCe4Zp04AHK4mn1Rl3H2mhkTvcntWg2FiJM8JO77Pk0Ygvg1d4sRsjtwJUtFl2f__c&amp;csui=3&amp;ved=2ahUKEwiU5b6Wj4CUAxWxWHADHfb6Ee8QgK4QegQIARAD" TargetMode="External"/><Relationship Id="rId2" Type="http://schemas.openxmlformats.org/officeDocument/2006/relationships/hyperlink" Target="https://www.google.com/search?q=Certified+Public+Accountant+%28CPA%29+of+Indonesia&amp;oq=sertifikasi+yg+dikeluarkan+oleh+IAPI+apa+saja+ya+%3F&amp;gs_lcrp=EgZjaHJvbWUyBggAEEUYOTIJCAEQIRgKGKABMgkIAhAhGAoYoAEyCQgDECEYChigATIJCAQQIRgKGKABMgkIBRAhGAoYoAHSAQoxMDMyM2owajE1qAIIsAIB8QVGb_g6SQqZog&amp;sourceid=chrome&amp;ie=UTF-8&amp;mstk=AUtExfDG4x3W85X6i9BeI-TP4feqnIVsaSrIjlT6N3EjlBEHMIWFOSYHLlrJI-D-abHyrUN8SdoSvrsSTLdUX9yPsumHjpAxVdmKEX9gkyVcp7SinfCe4Zp04AHK4mn1Rl3H2mhkTvcntWg2FiJM8JO77Pk0Ygvg1d4sRsjtwJUtFl2f__c&amp;csui=3&amp;ved=2ahUKEwiU5b6Wj4CUAxWxWHADHfb6Ee8QgK4QegQIARA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Certified+Professional+Investigator+%28CPI%29&amp;oq=sertifikasi+yg+dikeluarkan+oleh+IAPI+apa+saja+ya+%3F&amp;gs_lcrp=EgZjaHJvbWUyBggAEEUYOTIJCAEQIRgKGKABMgkIAhAhGAoYoAEyCQgDECEYChigATIJCAQQIRgKGKABMgkIBRAhGAoYoAHSAQoxMDMyM2owajE1qAIIsAIB8QVGb_g6SQqZog&amp;sourceid=chrome&amp;ie=UTF-8&amp;mstk=AUtExfDG4x3W85X6i9BeI-TP4feqnIVsaSrIjlT6N3EjlBEHMIWFOSYHLlrJI-D-abHyrUN8SdoSvrsSTLdUX9yPsumHjpAxVdmKEX9gkyVcp7SinfCe4Zp04AHK4mn1Rl3H2mhkTvcntWg2FiJM8JO77Pk0Ygvg1d4sRsjtwJUtFl2f__c&amp;csui=3&amp;ved=2ahUKEwiU5b6Wj4CUAxWxWHADHfb6Ee8QgK4QegQIARA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Certified+Professional+Management+Accountant&amp;sca_esv=90400c0a8b8f484b&amp;sxsrf=ANbL-n67CqfcaYC4PDEaPZYBtZAJzy2JIw%3A1776814925949&amp;ei=TQvoacfWOfeZ4-EPnbm34Qw&amp;biw=1360&amp;bih=599&amp;ved=2ahUKEwjkhJzKj4CUAxUr1DgGHd8RMTAQgK4QegQIARAD&amp;uact=5&amp;oq=sertifikasi+yg+dikeluarkan+oleh+IAMI+apa+saja+ya+%3F&amp;gs_lp=Egxnd3Mtd2l6LXNlcnAiMnNlcnRpZmlrYXNpIHlnIGRpa2VsdWFya2FuIG9sZWggSUFNSSBhcGEgc2FqYSB5YSA_MggQABiABBiiBDIFEAAY7wUyBRAAGO8FMggQABiABBiiBEiLGlCoFFioFHABeAGQAQCYAXGgAXGqAQMwLjG4AQPIAQD4AQGYAgKgAoIBwgIKEAAYsAMY1gQYR5gDAIgGAZAGCJIHAzEuMaAHqgSyBwMwLjG4B3rCBwMyLTLIBwyACAA&amp;sclient=gws-wiz-serp&amp;mstk=AUtExfBeLJzwoJVMYxWDiG4zRe1sEXwpuXGh0_ojzNuSCJtk616PzY7knVzliWeaDV2q_s5r7DRSZUBEvKtwMY8qr43XW4S0F5vj-nlcX4SU--P7v2pvLBQq9lk-e5qYD4irtVcg87U16Y58FSCzu0XJnTHEfXDyeru9m9bbwlHreIMDaYQnBXUaTu-mnkwa4eeCgZShE-OnGg8FkbBzqMJZ0G_0uRebtw_S-xcn4aF8XlUgN6oATjX8o4QCVKauDCp-WJ5DaQzdnLKo8AX9zEGI8AOL&amp;csui=3" TargetMode="External"/><Relationship Id="rId2" Type="http://schemas.openxmlformats.org/officeDocument/2006/relationships/hyperlink" Target="https://www.google.com/search?q=Institut+Akuntan+Manajemen+Indonesia&amp;sca_esv=90400c0a8b8f484b&amp;sxsrf=ANbL-n67CqfcaYC4PDEaPZYBtZAJzy2JIw%3A1776814925949&amp;ei=TQvoacfWOfeZ4-EPnbm34Qw&amp;biw=1360&amp;bih=599&amp;ved=2ahUKEwjkhJzKj4CUAxUr1DgGHd8RMTAQgK4QegQIARAB&amp;uact=5&amp;oq=sertifikasi+yg+dikeluarkan+oleh+IAMI+apa+saja+ya+%3F&amp;gs_lp=Egxnd3Mtd2l6LXNlcnAiMnNlcnRpZmlrYXNpIHlnIGRpa2VsdWFya2FuIG9sZWggSUFNSSBhcGEgc2FqYSB5YSA_MggQABiABBiiBDIFEAAY7wUyBRAAGO8FMggQABiABBiiBEiLGlCoFFioFHABeAGQAQCYAXGgAXGqAQMwLjG4AQPIAQD4AQGYAgKgAoIBwgIKEAAYsAMY1gQYR5gDAIgGAZAGCJIHAzEuMaAHqgSyBwMwLjG4B3rCBwMyLTLIBwyACAA&amp;sclient=gws-wiz-serp&amp;mstk=AUtExfBeLJzwoJVMYxWDiG4zRe1sEXwpuXGh0_ojzNuSCJtk616PzY7knVzliWeaDV2q_s5r7DRSZUBEvKtwMY8qr43XW4S0F5vj-nlcX4SU--P7v2pvLBQq9lk-e5qYD4irtVcg87U16Y58FSCzu0XJnTHEfXDyeru9m9bbwlHreIMDaYQnBXUaTu-mnkwa4eeCgZShE-OnGg8FkbBzqMJZ0G_0uRebtw_S-xcn4aF8XlUgN6oATjX8o4QCVKauDCp-WJ5DaQzdnLKo8AX9zEGI8AOL&amp;csui=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latform+Bersama+Pelaporan+Keuangan&amp;oq=apa+isi+PP+43+Thn+2025+secara+singkat+dan+padat.+Tks&amp;gs_lcrp=EgZjaHJvbWUyBggAEEUYOTIJCAEQIRgKGKAB0gEKMTQ3MjJqMGoxNagCCLACAfEFnpucZv6etrA&amp;sourceid=chrome&amp;ie=UTF-8&amp;mstk=AUtExfCTVKysL1i1YSRsQRIRdfpWDE5jxxZRJSQIVm3qMCZeDojfWSeaJ4LMrvvw12xx4eQ7ARjQ1tZBV7mzSe69G6U5vpBkY56XcZ2Ua2uX8R2cvh-R_JntOL1rvIRNMAiaCn8d87YqhRB7K9eX_GzR_H1BlxMlx_w51c1XGJiVLdPv7w-eIOnBZqVzjinPAkb1u-uBXXVLoHkJx-lzP_CCihuym2Qk2o2OGSGSV5EKLdGjv1AoW5V9lt90ILMHLzy5ssomUEAloAuB1LX1VJAcgeOK&amp;csui=3&amp;ved=2ahUKEwj2g7v0lv-TAxV31DgGHa_4Az4QgK4QegQIARAB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4109-9436-4BA8-A303-02CCB5C2B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859" y="309282"/>
            <a:ext cx="11483787" cy="5069541"/>
          </a:xfr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6600" b="1" dirty="0" err="1">
                <a:solidFill>
                  <a:srgbClr val="002060"/>
                </a:solidFill>
              </a:rPr>
              <a:t>Membangun</a:t>
            </a:r>
            <a:r>
              <a:rPr lang="en-US" sz="6600" b="1" dirty="0">
                <a:solidFill>
                  <a:srgbClr val="002060"/>
                </a:solidFill>
              </a:rPr>
              <a:t> </a:t>
            </a:r>
            <a:r>
              <a:rPr lang="en-US" sz="6600" b="1" dirty="0" err="1">
                <a:solidFill>
                  <a:srgbClr val="002060"/>
                </a:solidFill>
              </a:rPr>
              <a:t>ekosistem</a:t>
            </a:r>
            <a:r>
              <a:rPr lang="en-US" sz="6600" b="1" dirty="0">
                <a:solidFill>
                  <a:srgbClr val="002060"/>
                </a:solidFill>
              </a:rPr>
              <a:t> </a:t>
            </a:r>
            <a:r>
              <a:rPr lang="en-US" sz="6600" b="1" dirty="0" err="1">
                <a:solidFill>
                  <a:srgbClr val="002060"/>
                </a:solidFill>
              </a:rPr>
              <a:t>laporan</a:t>
            </a:r>
            <a:r>
              <a:rPr lang="en-US" sz="6600" b="1" dirty="0">
                <a:solidFill>
                  <a:srgbClr val="002060"/>
                </a:solidFill>
              </a:rPr>
              <a:t> KEUANGAN </a:t>
            </a:r>
            <a:br>
              <a:rPr lang="en-US" sz="6600" b="1" dirty="0">
                <a:solidFill>
                  <a:srgbClr val="002060"/>
                </a:solidFill>
              </a:rPr>
            </a:b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(</a:t>
            </a:r>
            <a:r>
              <a:rPr lang="en-US" b="1" dirty="0" err="1">
                <a:solidFill>
                  <a:srgbClr val="002060"/>
                </a:solidFill>
              </a:rPr>
              <a:t>peran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profesi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akuntan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 err="1">
                <a:solidFill>
                  <a:srgbClr val="002060"/>
                </a:solidFill>
              </a:rPr>
              <a:t>dalam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pelaksanaan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 err="1">
                <a:solidFill>
                  <a:srgbClr val="002060"/>
                </a:solidFill>
              </a:rPr>
              <a:t>uu</a:t>
            </a:r>
            <a:r>
              <a:rPr lang="en-US" b="1" dirty="0">
                <a:solidFill>
                  <a:srgbClr val="002060"/>
                </a:solidFill>
              </a:rPr>
              <a:t> no 4 </a:t>
            </a:r>
            <a:r>
              <a:rPr lang="en-US" b="1" dirty="0" err="1">
                <a:solidFill>
                  <a:srgbClr val="002060"/>
                </a:solidFill>
              </a:rPr>
              <a:t>th</a:t>
            </a:r>
            <a:r>
              <a:rPr lang="en-US" b="1" dirty="0">
                <a:solidFill>
                  <a:srgbClr val="002060"/>
                </a:solidFill>
              </a:rPr>
              <a:t> 2023 dan pp 43 </a:t>
            </a:r>
            <a:r>
              <a:rPr lang="en-US" b="1" dirty="0" err="1">
                <a:solidFill>
                  <a:srgbClr val="002060"/>
                </a:solidFill>
              </a:rPr>
              <a:t>th</a:t>
            </a:r>
            <a:r>
              <a:rPr lang="en-US" b="1" dirty="0">
                <a:solidFill>
                  <a:srgbClr val="002060"/>
                </a:solidFill>
              </a:rPr>
              <a:t> 2025)</a:t>
            </a:r>
            <a:endParaRPr lang="en-ID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0D688-6D46-48E0-8B48-F9961F5D6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859" y="5661212"/>
            <a:ext cx="11483787" cy="981635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OLEH :</a:t>
            </a:r>
          </a:p>
          <a:p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INDARYONO, se,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, ca,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m.Si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, BKP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75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7852-96A2-4A6B-9FB9-0B78220E2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19" y="121025"/>
            <a:ext cx="11914094" cy="945775"/>
          </a:xfrm>
          <a:solidFill>
            <a:schemeClr val="tx2"/>
          </a:solidFill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Lap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keu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harus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disusun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oleh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pihak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yg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kompeten</a:t>
            </a:r>
            <a:b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pp 43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th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2025 = </a:t>
            </a:r>
            <a:r>
              <a:rPr lang="en-US" sz="2800" b="1" dirty="0" err="1">
                <a:solidFill>
                  <a:srgbClr val="FFC000"/>
                </a:solidFill>
                <a:latin typeface="Arial Black" panose="020B0A04020102020204" pitchFamily="34" charset="0"/>
              </a:rPr>
              <a:t>pasal</a:t>
            </a:r>
            <a:r>
              <a:rPr lang="en-US" sz="2800" b="1" dirty="0">
                <a:solidFill>
                  <a:srgbClr val="FFC000"/>
                </a:solidFill>
                <a:latin typeface="Arial Black" panose="020B0A04020102020204" pitchFamily="34" charset="0"/>
              </a:rPr>
              <a:t> : 4</a:t>
            </a:r>
            <a:endParaRPr lang="en-ID" sz="2800" b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479C91-AC79-467C-94C0-CD40900FC6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7919" y="1223682"/>
            <a:ext cx="11914093" cy="5405717"/>
          </a:xfrm>
          <a:solidFill>
            <a:schemeClr val="tx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457200" indent="-457200" algn="just">
              <a:buAutoNum type="arabicParenR"/>
            </a:pPr>
            <a:r>
              <a:rPr lang="en-US" sz="3600" b="1" dirty="0">
                <a:latin typeface="Algerian" panose="04020705040A02060702" pitchFamily="82" charset="0"/>
              </a:rPr>
              <a:t>LAP Keu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harus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</a:rPr>
              <a:t>disusun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</a:rPr>
              <a:t>dengan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lengkap</a:t>
            </a:r>
            <a:r>
              <a:rPr lang="en-US" sz="3600" b="1" dirty="0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sesuai</a:t>
            </a:r>
            <a:r>
              <a:rPr lang="en-US" sz="3600" b="1" dirty="0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standar</a:t>
            </a:r>
            <a:r>
              <a:rPr lang="en-US" sz="3600" b="1" dirty="0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laporan</a:t>
            </a:r>
            <a:r>
              <a:rPr lang="en-US" sz="3600" b="1" dirty="0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keuangan</a:t>
            </a:r>
            <a:r>
              <a:rPr lang="en-US" sz="3600" b="1" dirty="0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 &amp;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ketentuan</a:t>
            </a:r>
            <a:r>
              <a:rPr lang="en-US" sz="3600" b="1" dirty="0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000000"/>
                </a:highlight>
                <a:latin typeface="Algerian" panose="04020705040A02060702" pitchFamily="82" charset="0"/>
              </a:rPr>
              <a:t>perundang-undangan</a:t>
            </a:r>
            <a:endParaRPr lang="en-US" sz="3600" b="1" dirty="0">
              <a:solidFill>
                <a:schemeClr val="bg1"/>
              </a:solidFill>
              <a:highlight>
                <a:srgbClr val="000000"/>
              </a:highlight>
              <a:latin typeface="Algerian" panose="04020705040A02060702" pitchFamily="82" charset="0"/>
            </a:endParaRPr>
          </a:p>
          <a:p>
            <a:pPr marL="457200" indent="-457200" algn="just">
              <a:buAutoNum type="arabicParenR"/>
            </a:pPr>
            <a:endParaRPr lang="en-US" sz="3600" b="1" dirty="0">
              <a:latin typeface="Algerian" panose="04020705040A02060702" pitchFamily="82" charset="0"/>
            </a:endParaRPr>
          </a:p>
          <a:p>
            <a:pPr marL="457200" indent="-457200" algn="just">
              <a:buAutoNum type="arabicParenR"/>
            </a:pPr>
            <a:r>
              <a:rPr lang="en-US" sz="3600" b="1" dirty="0">
                <a:latin typeface="Algerian" panose="04020705040A02060702" pitchFamily="82" charset="0"/>
              </a:rPr>
              <a:t>Lap </a:t>
            </a:r>
            <a:r>
              <a:rPr lang="en-US" sz="3600" b="1" dirty="0" err="1">
                <a:latin typeface="Algerian" panose="04020705040A02060702" pitchFamily="82" charset="0"/>
              </a:rPr>
              <a:t>keu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</a:rPr>
              <a:t>disusun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untuk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tujuan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umum</a:t>
            </a:r>
            <a:endParaRPr lang="en-US" sz="3600" b="1" dirty="0">
              <a:solidFill>
                <a:srgbClr val="FF0000"/>
              </a:solidFill>
              <a:highlight>
                <a:srgbClr val="FFFF00"/>
              </a:highlight>
              <a:latin typeface="Algerian" panose="04020705040A02060702" pitchFamily="82" charset="0"/>
            </a:endParaRPr>
          </a:p>
          <a:p>
            <a:pPr marL="457200" indent="-457200" algn="just">
              <a:buAutoNum type="arabicParenR"/>
            </a:pPr>
            <a:endParaRPr lang="en-US" sz="3600" b="1" dirty="0">
              <a:latin typeface="Algerian" panose="04020705040A02060702" pitchFamily="82" charset="0"/>
            </a:endParaRPr>
          </a:p>
          <a:p>
            <a:pPr marL="457200" indent="-457200" algn="just">
              <a:buAutoNum type="arabicParenR"/>
            </a:pPr>
            <a:r>
              <a:rPr lang="en-US" sz="3600" b="1" dirty="0">
                <a:latin typeface="Algerian" panose="04020705040A02060702" pitchFamily="82" charset="0"/>
              </a:rPr>
              <a:t>Jika </a:t>
            </a:r>
            <a:r>
              <a:rPr lang="en-US" sz="3600" b="1" dirty="0" err="1">
                <a:latin typeface="Algerian" panose="04020705040A02060702" pitchFamily="82" charset="0"/>
              </a:rPr>
              <a:t>diperlukan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lap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keu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khusus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Algerian" panose="04020705040A02060702" pitchFamily="82" charset="0"/>
              </a:rPr>
              <a:t> </a:t>
            </a:r>
            <a:r>
              <a:rPr lang="en-US" sz="3600" b="1" dirty="0">
                <a:latin typeface="Algerian" panose="04020705040A02060702" pitchFamily="82" charset="0"/>
              </a:rPr>
              <a:t>– </a:t>
            </a:r>
            <a:r>
              <a:rPr lang="en-US" sz="3600" b="1" dirty="0" err="1">
                <a:latin typeface="Algerian" panose="04020705040A02060702" pitchFamily="82" charset="0"/>
              </a:rPr>
              <a:t>akan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</a:rPr>
              <a:t>diatur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</a:rPr>
              <a:t>dalam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</a:rPr>
              <a:t>perundang</a:t>
            </a:r>
            <a:r>
              <a:rPr lang="en-US" sz="3600" b="1" dirty="0">
                <a:latin typeface="Algerian" panose="04020705040A02060702" pitchFamily="82" charset="0"/>
              </a:rPr>
              <a:t> – </a:t>
            </a:r>
            <a:r>
              <a:rPr lang="en-US" sz="3600" b="1" dirty="0" err="1">
                <a:latin typeface="Algerian" panose="04020705040A02060702" pitchFamily="82" charset="0"/>
              </a:rPr>
              <a:t>undangan</a:t>
            </a:r>
            <a:r>
              <a:rPr lang="en-US" sz="3600" b="1" dirty="0">
                <a:latin typeface="Algerian" panose="04020705040A02060702" pitchFamily="82" charset="0"/>
              </a:rPr>
              <a:t> </a:t>
            </a:r>
            <a:endParaRPr lang="en-ID" sz="3600" b="1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03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6C4AE-D52E-4333-A4A6-76EE47762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06" y="147920"/>
            <a:ext cx="11779623" cy="918882"/>
          </a:xfr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Laporan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keu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harus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disusun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oleh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pihak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yg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kompeten</a:t>
            </a:r>
            <a:b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pp 43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th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2025 = </a:t>
            </a:r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Pasal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: 5</a:t>
            </a:r>
            <a:endParaRPr lang="en-ID" sz="24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4FEA5-D73A-4A33-9CD2-7FB8989634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1707" y="1250576"/>
            <a:ext cx="11779622" cy="5459504"/>
          </a:xfrm>
          <a:ln w="381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>
                <a:latin typeface="Arial Black" panose="020B0A04020102020204" pitchFamily="34" charset="0"/>
              </a:rPr>
              <a:t>1) </a:t>
            </a:r>
            <a:r>
              <a:rPr lang="en-US" dirty="0" err="1">
                <a:latin typeface="Arial Black" panose="020B0A04020102020204" pitchFamily="34" charset="0"/>
              </a:rPr>
              <a:t>Penyusun</a:t>
            </a:r>
            <a:r>
              <a:rPr lang="en-US" dirty="0">
                <a:latin typeface="Arial Black" panose="020B0A04020102020204" pitchFamily="34" charset="0"/>
              </a:rPr>
              <a:t> (</a:t>
            </a:r>
            <a:r>
              <a:rPr lang="en-US" dirty="0" err="1">
                <a:latin typeface="Arial Black" panose="020B0A04020102020204" pitchFamily="34" charset="0"/>
              </a:rPr>
              <a:t>pegawai</a:t>
            </a:r>
            <a:r>
              <a:rPr lang="en-US" dirty="0">
                <a:latin typeface="Arial Black" panose="020B0A04020102020204" pitchFamily="34" charset="0"/>
              </a:rPr>
              <a:t> / </a:t>
            </a:r>
            <a:r>
              <a:rPr lang="en-US" dirty="0" err="1">
                <a:latin typeface="Arial Black" panose="020B0A04020102020204" pitchFamily="34" charset="0"/>
              </a:rPr>
              <a:t>karyawan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pelapor</a:t>
            </a:r>
            <a:r>
              <a:rPr lang="en-US" dirty="0">
                <a:latin typeface="Arial Black" panose="020B0A04020102020204" pitchFamily="34" charset="0"/>
              </a:rPr>
              <a:t>) Lap </a:t>
            </a:r>
            <a:r>
              <a:rPr lang="en-US" dirty="0" err="1">
                <a:latin typeface="Arial Black" panose="020B0A04020102020204" pitchFamily="34" charset="0"/>
              </a:rPr>
              <a:t>keu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harus</a:t>
            </a:r>
            <a:r>
              <a:rPr lang="en-US" dirty="0">
                <a:latin typeface="Arial Black" panose="020B0A04020102020204" pitchFamily="34" charset="0"/>
              </a:rPr>
              <a:t> 	</a:t>
            </a:r>
            <a:r>
              <a:rPr lang="en-US" u="sng" dirty="0" err="1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kompeten</a:t>
            </a:r>
            <a:r>
              <a:rPr lang="en-US" u="sng" dirty="0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dan </a:t>
            </a:r>
            <a:r>
              <a:rPr lang="en-US" u="sng" dirty="0" err="1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berintegritas</a:t>
            </a:r>
            <a:endParaRPr lang="en-US" u="sng" dirty="0">
              <a:solidFill>
                <a:srgbClr val="FF0000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Arial Black" panose="020B0A04020102020204" pitchFamily="34" charset="0"/>
              </a:rPr>
              <a:t>2) Lap </a:t>
            </a:r>
            <a:r>
              <a:rPr lang="en-US" dirty="0" err="1">
                <a:latin typeface="Arial Black" panose="020B0A04020102020204" pitchFamily="34" charset="0"/>
              </a:rPr>
              <a:t>keu</a:t>
            </a:r>
            <a:r>
              <a:rPr lang="en-US" dirty="0">
                <a:latin typeface="Arial Black" panose="020B0A04020102020204" pitchFamily="34" charset="0"/>
              </a:rPr>
              <a:t> juga </a:t>
            </a:r>
            <a:r>
              <a:rPr lang="en-US" dirty="0" err="1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dapat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disusun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oleh </a:t>
            </a:r>
            <a:r>
              <a:rPr lang="en-US" dirty="0" err="1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ppsk</a:t>
            </a:r>
            <a:r>
              <a:rPr lang="en-US" dirty="0">
                <a:latin typeface="Arial Black" panose="020B0A04020102020204" pitchFamily="34" charset="0"/>
              </a:rPr>
              <a:t> (</a:t>
            </a:r>
            <a:r>
              <a:rPr lang="en-US" dirty="0" err="1">
                <a:latin typeface="Arial Black" panose="020B0A04020102020204" pitchFamily="34" charset="0"/>
              </a:rPr>
              <a:t>Profesi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penunjang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sektor</a:t>
            </a:r>
            <a:r>
              <a:rPr lang="en-US" dirty="0">
                <a:latin typeface="Arial Black" panose="020B0A04020102020204" pitchFamily="34" charset="0"/>
              </a:rPr>
              <a:t> 	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) </a:t>
            </a:r>
            <a:r>
              <a:rPr lang="en-US" dirty="0" err="1">
                <a:latin typeface="Arial Black" panose="020B0A04020102020204" pitchFamily="34" charset="0"/>
              </a:rPr>
              <a:t>yg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meliputi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  <a:p>
            <a:pPr marL="0" indent="0" algn="just">
              <a:buNone/>
            </a:pPr>
            <a:r>
              <a:rPr lang="en-US" dirty="0">
                <a:latin typeface="Arial Black" panose="020B0A04020102020204" pitchFamily="34" charset="0"/>
              </a:rPr>
              <a:t>	A) </a:t>
            </a:r>
            <a:r>
              <a:rPr lang="en-US" dirty="0" err="1">
                <a:latin typeface="Arial Black" panose="020B0A04020102020204" pitchFamily="34" charset="0"/>
              </a:rPr>
              <a:t>akuntan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berpraktik</a:t>
            </a:r>
            <a:r>
              <a:rPr lang="en-US" dirty="0">
                <a:latin typeface="Arial Black" panose="020B0A04020102020204" pitchFamily="34" charset="0"/>
              </a:rPr>
              <a:t> (ab) </a:t>
            </a:r>
            <a:r>
              <a:rPr lang="en-US" u="sng" dirty="0">
                <a:solidFill>
                  <a:srgbClr val="FF0000"/>
                </a:solidFill>
                <a:latin typeface="Arial Black" panose="020B0A04020102020204" pitchFamily="34" charset="0"/>
              </a:rPr>
              <a:t>di </a:t>
            </a:r>
            <a:r>
              <a:rPr lang="en-US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karawang</a:t>
            </a:r>
            <a:r>
              <a:rPr lang="en-US" u="sng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ada</a:t>
            </a:r>
            <a:r>
              <a:rPr lang="en-US" u="sng" dirty="0">
                <a:solidFill>
                  <a:srgbClr val="FF0000"/>
                </a:solidFill>
                <a:latin typeface="Arial Black" panose="020B0A04020102020204" pitchFamily="34" charset="0"/>
              </a:rPr>
              <a:t> KJA HUNU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	b) </a:t>
            </a:r>
            <a:r>
              <a:rPr lang="en-US" dirty="0" err="1">
                <a:latin typeface="Arial Black" panose="020B0A04020102020204" pitchFamily="34" charset="0"/>
              </a:rPr>
              <a:t>akuntan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publik</a:t>
            </a:r>
            <a:r>
              <a:rPr lang="en-US" dirty="0">
                <a:latin typeface="Arial Black" panose="020B0A04020102020204" pitchFamily="34" charset="0"/>
              </a:rPr>
              <a:t> – 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di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karawang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ada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kap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dw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cabang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karawang</a:t>
            </a:r>
            <a:br>
              <a:rPr lang="en-US" dirty="0">
                <a:latin typeface="Arial Black" panose="020B0A04020102020204" pitchFamily="34" charset="0"/>
              </a:rPr>
            </a:br>
            <a:endParaRPr 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3) Kementerian, Lembaga &amp;/ </a:t>
            </a:r>
            <a:r>
              <a:rPr lang="en-US" dirty="0" err="1">
                <a:latin typeface="Arial Black" panose="020B0A04020102020204" pitchFamily="34" charset="0"/>
              </a:rPr>
              <a:t>otoritas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menentukan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Jenis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kompetensi</a:t>
            </a:r>
            <a:r>
              <a:rPr lang="en-US" dirty="0">
                <a:latin typeface="Arial Black" panose="020B0A04020102020204" pitchFamily="34" charset="0"/>
              </a:rPr>
              <a:t> 	</a:t>
            </a:r>
            <a:r>
              <a:rPr lang="en-US" dirty="0" err="1">
                <a:latin typeface="Arial Black" panose="020B0A04020102020204" pitchFamily="34" charset="0"/>
              </a:rPr>
              <a:t>yg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harus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dimiliki</a:t>
            </a:r>
            <a:r>
              <a:rPr lang="en-US" dirty="0">
                <a:latin typeface="Arial Black" panose="020B0A04020102020204" pitchFamily="34" charset="0"/>
              </a:rPr>
              <a:t> oleh </a:t>
            </a:r>
            <a:r>
              <a:rPr lang="en-US" dirty="0" err="1">
                <a:latin typeface="Arial Black" panose="020B0A04020102020204" pitchFamily="34" charset="0"/>
              </a:rPr>
              <a:t>penyusun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b="1" dirty="0">
                <a:latin typeface="Berlin Sans FB Demi" panose="020E0802020502020306" pitchFamily="34" charset="0"/>
              </a:rPr>
              <a:t>Lembaga &amp;/ </a:t>
            </a:r>
            <a:r>
              <a:rPr lang="en-US" b="1" dirty="0" err="1">
                <a:latin typeface="Berlin Sans FB Demi" panose="020E0802020502020306" pitchFamily="34" charset="0"/>
              </a:rPr>
              <a:t>otoritas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dlm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akuntansi</a:t>
            </a:r>
            <a:r>
              <a:rPr lang="en-US" b="1" dirty="0">
                <a:latin typeface="Berlin Sans FB Demi" panose="020E0802020502020306" pitchFamily="34" charset="0"/>
              </a:rPr>
              <a:t> di Indonesia (</a:t>
            </a:r>
            <a:r>
              <a:rPr lang="en-US" b="1" dirty="0" err="1">
                <a:latin typeface="Berlin Sans FB Demi" panose="020E0802020502020306" pitchFamily="34" charset="0"/>
              </a:rPr>
              <a:t>sampai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saat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ini</a:t>
            </a:r>
            <a:r>
              <a:rPr lang="en-US" b="1" dirty="0">
                <a:latin typeface="Berlin Sans FB Demi" panose="020E0802020502020306" pitchFamily="34" charset="0"/>
              </a:rPr>
              <a:t>), </a:t>
            </a:r>
            <a:r>
              <a:rPr lang="en-US" b="1" dirty="0" err="1">
                <a:latin typeface="Berlin Sans FB Demi" panose="020E0802020502020306" pitchFamily="34" charset="0"/>
              </a:rPr>
              <a:t>meliputi</a:t>
            </a:r>
            <a:r>
              <a:rPr lang="en-US" b="1" dirty="0">
                <a:latin typeface="Berlin Sans FB Demi" panose="020E0802020502020306" pitchFamily="34" charset="0"/>
              </a:rPr>
              <a:t> :</a:t>
            </a:r>
          </a:p>
          <a:p>
            <a:pPr marL="0" indent="0" algn="r">
              <a:buNone/>
            </a:pPr>
            <a:r>
              <a:rPr lang="en-US" b="1" dirty="0" err="1">
                <a:latin typeface="Berlin Sans FB Demi" panose="020E0802020502020306" pitchFamily="34" charset="0"/>
              </a:rPr>
              <a:t>Iai</a:t>
            </a:r>
            <a:r>
              <a:rPr lang="en-US" b="1" dirty="0">
                <a:latin typeface="Berlin Sans FB Demi" panose="020E0802020502020306" pitchFamily="34" charset="0"/>
              </a:rPr>
              <a:t> = </a:t>
            </a:r>
            <a:r>
              <a:rPr lang="en-US" b="1" dirty="0" err="1">
                <a:latin typeface="Berlin Sans FB Demi" panose="020E0802020502020306" pitchFamily="34" charset="0"/>
              </a:rPr>
              <a:t>ikatan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akuntan</a:t>
            </a:r>
            <a:r>
              <a:rPr lang="en-US" b="1" dirty="0">
                <a:latin typeface="Berlin Sans FB Demi" panose="020E0802020502020306" pitchFamily="34" charset="0"/>
              </a:rPr>
              <a:t> Indonesia,</a:t>
            </a:r>
          </a:p>
          <a:p>
            <a:pPr marL="0" indent="0" algn="r">
              <a:buNone/>
            </a:pPr>
            <a:r>
              <a:rPr lang="en-US" b="1" dirty="0" err="1">
                <a:latin typeface="Berlin Sans FB Demi" panose="020E0802020502020306" pitchFamily="34" charset="0"/>
              </a:rPr>
              <a:t>Iapi</a:t>
            </a:r>
            <a:r>
              <a:rPr lang="en-US" b="1" dirty="0">
                <a:latin typeface="Berlin Sans FB Demi" panose="020E0802020502020306" pitchFamily="34" charset="0"/>
              </a:rPr>
              <a:t> = </a:t>
            </a:r>
            <a:r>
              <a:rPr lang="en-US" b="1" dirty="0" err="1">
                <a:latin typeface="Berlin Sans FB Demi" panose="020E0802020502020306" pitchFamily="34" charset="0"/>
              </a:rPr>
              <a:t>ikatan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akuntan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publik</a:t>
            </a:r>
            <a:r>
              <a:rPr lang="en-US" b="1" dirty="0">
                <a:latin typeface="Berlin Sans FB Demi" panose="020E0802020502020306" pitchFamily="34" charset="0"/>
              </a:rPr>
              <a:t> Indonesia dan </a:t>
            </a:r>
          </a:p>
          <a:p>
            <a:pPr marL="0" indent="0" algn="r">
              <a:buNone/>
            </a:pPr>
            <a:r>
              <a:rPr lang="en-US" b="1" dirty="0" err="1">
                <a:latin typeface="Berlin Sans FB Demi" panose="020E0802020502020306" pitchFamily="34" charset="0"/>
              </a:rPr>
              <a:t>Iami</a:t>
            </a:r>
            <a:r>
              <a:rPr lang="en-US" b="1" dirty="0">
                <a:latin typeface="Berlin Sans FB Demi" panose="020E0802020502020306" pitchFamily="34" charset="0"/>
              </a:rPr>
              <a:t> = </a:t>
            </a:r>
            <a:r>
              <a:rPr lang="en-US" b="1" dirty="0" err="1">
                <a:latin typeface="Berlin Sans FB Demi" panose="020E0802020502020306" pitchFamily="34" charset="0"/>
              </a:rPr>
              <a:t>ikatan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akuntan</a:t>
            </a:r>
            <a:r>
              <a:rPr lang="en-US" b="1" dirty="0">
                <a:latin typeface="Berlin Sans FB Demi" panose="020E0802020502020306" pitchFamily="34" charset="0"/>
              </a:rPr>
              <a:t> </a:t>
            </a:r>
            <a:r>
              <a:rPr lang="en-US" b="1" dirty="0" err="1">
                <a:latin typeface="Berlin Sans FB Demi" panose="020E0802020502020306" pitchFamily="34" charset="0"/>
              </a:rPr>
              <a:t>manajemen</a:t>
            </a:r>
            <a:r>
              <a:rPr lang="en-US" b="1" dirty="0">
                <a:latin typeface="Berlin Sans FB Demi" panose="020E0802020502020306" pitchFamily="34" charset="0"/>
              </a:rPr>
              <a:t> Indonesia</a:t>
            </a:r>
          </a:p>
        </p:txBody>
      </p:sp>
    </p:spTree>
    <p:extLst>
      <p:ext uri="{BB962C8B-B14F-4D97-AF65-F5344CB8AC3E}">
        <p14:creationId xmlns:p14="http://schemas.microsoft.com/office/powerpoint/2010/main" val="2333902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44C3F-81E3-4942-AA53-6E4A02907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3" y="201707"/>
            <a:ext cx="11766176" cy="578222"/>
          </a:xfr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400" dirty="0" err="1">
                <a:latin typeface="Wide Latin" panose="020A0A07050505020404" pitchFamily="18" charset="0"/>
              </a:rPr>
              <a:t>Iai</a:t>
            </a:r>
            <a:r>
              <a:rPr lang="en-US" sz="2400" dirty="0">
                <a:latin typeface="Wide Latin" panose="020A0A07050505020404" pitchFamily="18" charset="0"/>
              </a:rPr>
              <a:t> – </a:t>
            </a:r>
            <a:r>
              <a:rPr lang="en-US" sz="2400" dirty="0" err="1">
                <a:latin typeface="Wide Latin" panose="020A0A07050505020404" pitchFamily="18" charset="0"/>
              </a:rPr>
              <a:t>ikatan</a:t>
            </a:r>
            <a:r>
              <a:rPr lang="en-US" sz="2400" dirty="0">
                <a:latin typeface="Wide Latin" panose="020A0A07050505020404" pitchFamily="18" charset="0"/>
              </a:rPr>
              <a:t> </a:t>
            </a:r>
            <a:r>
              <a:rPr lang="en-US" sz="2400" dirty="0" err="1">
                <a:latin typeface="Wide Latin" panose="020A0A07050505020404" pitchFamily="18" charset="0"/>
              </a:rPr>
              <a:t>akuntan</a:t>
            </a:r>
            <a:r>
              <a:rPr lang="en-US" sz="2400" dirty="0">
                <a:latin typeface="Wide Latin" panose="020A0A07050505020404" pitchFamily="18" charset="0"/>
              </a:rPr>
              <a:t> </a:t>
            </a:r>
            <a:r>
              <a:rPr lang="en-US" sz="2400" dirty="0" err="1">
                <a:latin typeface="Wide Latin" panose="020A0A07050505020404" pitchFamily="18" charset="0"/>
              </a:rPr>
              <a:t>indonesia</a:t>
            </a:r>
            <a:endParaRPr lang="en-ID" sz="2400" dirty="0">
              <a:latin typeface="Wide Latin" panose="020A0A070505050204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6B4AA-B084-4A02-BF55-12509DB6DD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10671" y="954741"/>
            <a:ext cx="11766175" cy="5701551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Ikatan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Akuntan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Indonesia (IAI)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mengeluarkan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berbagai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sertifikasi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profesi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akuntansi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untuk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menunjang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karier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mulai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dari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tingkat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dasar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hingga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ID" sz="2800" b="1" i="0" dirty="0" err="1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profesional</a:t>
            </a:r>
            <a:r>
              <a:rPr lang="en-ID" sz="2800" b="1" i="0" dirty="0">
                <a:solidFill>
                  <a:srgbClr val="0A0A0A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ID" sz="3200" b="1" i="0" dirty="0">
                <a:solidFill>
                  <a:srgbClr val="0A0A0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ID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Sertifikasi</a:t>
            </a:r>
            <a:r>
              <a:rPr lang="en-ID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r>
              <a:rPr lang="en-ID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ID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ID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Chartered 	Accountant (CA) Indonesia</a:t>
            </a:r>
            <a:r>
              <a:rPr lang="en-ID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ID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ID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kualifikasi</a:t>
            </a:r>
            <a:r>
              <a:rPr lang="en-ID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</a:p>
          <a:p>
            <a:pPr marL="0" indent="0">
              <a:buNone/>
            </a:pPr>
            <a:r>
              <a:rPr lang="en-ID" sz="25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2) Certificate in Accounting, Finance, &amp; Business (CAFB)</a:t>
            </a:r>
            <a:r>
              <a:rPr lang="en-ID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D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ID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level </a:t>
            </a:r>
            <a:r>
              <a:rPr lang="en-ID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ID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ID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D" sz="3200" b="1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3) </a:t>
            </a:r>
            <a:r>
              <a:rPr lang="en-ID" sz="3200" b="1" dirty="0" err="1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Sertifikasi</a:t>
            </a:r>
            <a:r>
              <a:rPr lang="en-ID" sz="3200" b="1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sz="3200" b="1" dirty="0" err="1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Akuntansi</a:t>
            </a:r>
            <a:r>
              <a:rPr lang="en-ID" sz="3200" b="1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Syariah (SAS)</a:t>
            </a:r>
            <a:endParaRPr lang="en-ID" sz="32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56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1344A-A93C-4501-8BBC-625703031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5154"/>
            <a:ext cx="11752729" cy="851648"/>
          </a:xfr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000" dirty="0">
                <a:latin typeface="Wide Latin" panose="020A0A07050505020404" pitchFamily="18" charset="0"/>
              </a:rPr>
              <a:t>IAPI = </a:t>
            </a:r>
            <a:r>
              <a:rPr lang="en-US" sz="2000" dirty="0" err="1">
                <a:latin typeface="Wide Latin" panose="020A0A07050505020404" pitchFamily="18" charset="0"/>
              </a:rPr>
              <a:t>ikatan</a:t>
            </a:r>
            <a:r>
              <a:rPr lang="en-US" sz="2000" dirty="0">
                <a:latin typeface="Wide Latin" panose="020A0A07050505020404" pitchFamily="18" charset="0"/>
              </a:rPr>
              <a:t> </a:t>
            </a:r>
            <a:r>
              <a:rPr lang="en-US" sz="2000" dirty="0" err="1">
                <a:latin typeface="Wide Latin" panose="020A0A07050505020404" pitchFamily="18" charset="0"/>
              </a:rPr>
              <a:t>akuntan</a:t>
            </a:r>
            <a:r>
              <a:rPr lang="en-US" sz="2000" dirty="0">
                <a:latin typeface="Wide Latin" panose="020A0A07050505020404" pitchFamily="18" charset="0"/>
              </a:rPr>
              <a:t> </a:t>
            </a:r>
            <a:r>
              <a:rPr lang="en-US" sz="2000" dirty="0" err="1">
                <a:latin typeface="Wide Latin" panose="020A0A07050505020404" pitchFamily="18" charset="0"/>
              </a:rPr>
              <a:t>publik</a:t>
            </a:r>
            <a:r>
              <a:rPr lang="en-US" sz="2000" dirty="0">
                <a:latin typeface="Wide Latin" panose="020A0A07050505020404" pitchFamily="18" charset="0"/>
              </a:rPr>
              <a:t> </a:t>
            </a:r>
            <a:r>
              <a:rPr lang="en-US" sz="2000" dirty="0" err="1">
                <a:latin typeface="Wide Latin" panose="020A0A07050505020404" pitchFamily="18" charset="0"/>
              </a:rPr>
              <a:t>indonesia</a:t>
            </a:r>
            <a:endParaRPr lang="en-ID" sz="2000" dirty="0">
              <a:latin typeface="Wide Latin" panose="020A0A070505050204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4B750-7AB6-43CF-9476-8F3D195F52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600" y="1237130"/>
            <a:ext cx="11752728" cy="5405716"/>
          </a:xfrm>
          <a:solidFill>
            <a:srgbClr val="FFFFCC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ID" sz="2800" b="0" i="0" dirty="0">
                <a:effectLst/>
                <a:latin typeface="Arial Black" panose="020B0A04020102020204" pitchFamily="34" charset="0"/>
              </a:rPr>
              <a:t>IAPI (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Institut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Akuntan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Publik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Indonesia)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mengeluarkan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sertifikasi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utama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di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bidang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audit dan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akunTansi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publik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,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yaitu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 </a:t>
            </a:r>
          </a:p>
          <a:p>
            <a:pPr marL="514350" indent="-514350">
              <a:buAutoNum type="arabicParenR"/>
            </a:pPr>
            <a:r>
              <a:rPr lang="en-ID" sz="2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Certified Public Accountant (CPA)</a:t>
            </a:r>
            <a:r>
              <a:rPr lang="en-ID" sz="2800" b="1" dirty="0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of Indonesia</a:t>
            </a:r>
            <a:r>
              <a:rPr lang="en-ID" sz="2800" dirty="0">
                <a:latin typeface="Arial Black" panose="020B0A04020102020204" pitchFamily="34" charset="0"/>
              </a:rPr>
              <a:t> (</a:t>
            </a:r>
            <a:r>
              <a:rPr lang="en-ID" sz="2800" dirty="0" err="1">
                <a:latin typeface="Arial Black" panose="020B0A04020102020204" pitchFamily="34" charset="0"/>
              </a:rPr>
              <a:t>sertifikasi</a:t>
            </a:r>
            <a:r>
              <a:rPr lang="en-ID" sz="2800" dirty="0">
                <a:latin typeface="Arial Black" panose="020B0A04020102020204" pitchFamily="34" charset="0"/>
              </a:rPr>
              <a:t> </a:t>
            </a:r>
            <a:r>
              <a:rPr lang="en-ID" sz="2800" dirty="0" err="1">
                <a:latin typeface="Arial Black" panose="020B0A04020102020204" pitchFamily="34" charset="0"/>
              </a:rPr>
              <a:t>tertinggi</a:t>
            </a:r>
            <a:r>
              <a:rPr lang="en-ID" sz="2800" dirty="0">
                <a:latin typeface="Arial Black" panose="020B0A04020102020204" pitchFamily="34" charset="0"/>
              </a:rPr>
              <a:t>), </a:t>
            </a:r>
          </a:p>
          <a:p>
            <a:pPr marL="514350" indent="-514350">
              <a:buAutoNum type="arabicParenR"/>
            </a:pPr>
            <a:r>
              <a:rPr lang="en-ID" sz="2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Associate Certified Public Accountant </a:t>
            </a:r>
            <a:r>
              <a:rPr lang="en-ID" sz="2800" b="1" dirty="0">
                <a:effectLst/>
                <a:latin typeface="Arial Black" panose="020B0A04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(ACPA)</a:t>
            </a:r>
            <a:r>
              <a:rPr lang="en-ID" sz="2800" dirty="0">
                <a:latin typeface="Arial Black" panose="020B0A04020102020204" pitchFamily="34" charset="0"/>
              </a:rPr>
              <a:t> of Indonesia (</a:t>
            </a:r>
            <a:r>
              <a:rPr lang="en-ID" sz="2800" dirty="0" err="1">
                <a:latin typeface="Arial Black" panose="020B0A04020102020204" pitchFamily="34" charset="0"/>
              </a:rPr>
              <a:t>tingkat</a:t>
            </a:r>
            <a:r>
              <a:rPr lang="en-ID" sz="2800" dirty="0">
                <a:latin typeface="Arial Black" panose="020B0A04020102020204" pitchFamily="34" charset="0"/>
              </a:rPr>
              <a:t> </a:t>
            </a:r>
            <a:r>
              <a:rPr lang="en-ID" sz="2800" dirty="0" err="1">
                <a:latin typeface="Arial Black" panose="020B0A04020102020204" pitchFamily="34" charset="0"/>
              </a:rPr>
              <a:t>dasar</a:t>
            </a:r>
            <a:r>
              <a:rPr lang="en-ID" sz="2800" dirty="0">
                <a:latin typeface="Arial Black" panose="020B0A04020102020204" pitchFamily="34" charset="0"/>
              </a:rPr>
              <a:t>/</a:t>
            </a:r>
            <a:r>
              <a:rPr lang="en-ID" sz="2800" dirty="0" err="1">
                <a:latin typeface="Arial Black" panose="020B0A04020102020204" pitchFamily="34" charset="0"/>
              </a:rPr>
              <a:t>menengah</a:t>
            </a:r>
            <a:r>
              <a:rPr lang="en-ID" sz="2800" dirty="0">
                <a:latin typeface="Arial Black" panose="020B0A04020102020204" pitchFamily="34" charset="0"/>
              </a:rPr>
              <a:t>), </a:t>
            </a:r>
          </a:p>
          <a:p>
            <a:pPr marL="514350" indent="-514350">
              <a:buAutoNum type="arabicParenR"/>
            </a:pPr>
            <a:r>
              <a:rPr lang="en-ID" sz="2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Certified Professional Investigator </a:t>
            </a:r>
            <a:r>
              <a:rPr lang="en-ID" sz="2800" b="1" dirty="0">
                <a:effectLst/>
                <a:latin typeface="Arial Black" panose="020B0A040201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(CPI)</a:t>
            </a:r>
            <a:r>
              <a:rPr lang="en-ID" sz="2800" dirty="0">
                <a:latin typeface="Arial Black" panose="020B0A04020102020204" pitchFamily="34" charset="0"/>
              </a:rPr>
              <a:t> </a:t>
            </a:r>
            <a:r>
              <a:rPr lang="en-ID" sz="2800" dirty="0" err="1">
                <a:latin typeface="Arial Black" panose="020B0A04020102020204" pitchFamily="34" charset="0"/>
              </a:rPr>
              <a:t>untuk</a:t>
            </a:r>
            <a:r>
              <a:rPr lang="en-ID" sz="2800" dirty="0">
                <a:latin typeface="Arial Black" panose="020B0A04020102020204" pitchFamily="34" charset="0"/>
              </a:rPr>
              <a:t> </a:t>
            </a:r>
            <a:r>
              <a:rPr lang="en-ID" sz="2800" dirty="0" err="1">
                <a:latin typeface="Arial Black" panose="020B0A04020102020204" pitchFamily="34" charset="0"/>
              </a:rPr>
              <a:t>jasa</a:t>
            </a:r>
            <a:r>
              <a:rPr lang="en-ID" sz="2800" dirty="0">
                <a:latin typeface="Arial Black" panose="020B0A04020102020204" pitchFamily="34" charset="0"/>
              </a:rPr>
              <a:t> </a:t>
            </a:r>
            <a:r>
              <a:rPr lang="en-ID" sz="2800" dirty="0" err="1">
                <a:latin typeface="Arial Black" panose="020B0A04020102020204" pitchFamily="34" charset="0"/>
              </a:rPr>
              <a:t>investigasi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. </a:t>
            </a:r>
            <a:endParaRPr lang="en-ID" sz="2800" dirty="0">
              <a:latin typeface="Arial Black" panose="020B0A040201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41563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64000-81D1-4699-840A-2B15BCC5A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94" y="201707"/>
            <a:ext cx="11739281" cy="537881"/>
          </a:xfr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800" dirty="0">
                <a:latin typeface="Wide Latin" panose="020A0A07050505020404" pitchFamily="18" charset="0"/>
              </a:rPr>
              <a:t>IAMI = </a:t>
            </a:r>
            <a:r>
              <a:rPr lang="en-US" sz="1800" dirty="0" err="1">
                <a:latin typeface="Wide Latin" panose="020A0A07050505020404" pitchFamily="18" charset="0"/>
              </a:rPr>
              <a:t>ikatan</a:t>
            </a:r>
            <a:r>
              <a:rPr lang="en-US" sz="1800" dirty="0">
                <a:latin typeface="Wide Latin" panose="020A0A07050505020404" pitchFamily="18" charset="0"/>
              </a:rPr>
              <a:t> </a:t>
            </a:r>
            <a:r>
              <a:rPr lang="en-US" sz="1800" dirty="0" err="1">
                <a:latin typeface="Wide Latin" panose="020A0A07050505020404" pitchFamily="18" charset="0"/>
              </a:rPr>
              <a:t>akuntan</a:t>
            </a:r>
            <a:r>
              <a:rPr lang="en-US" sz="1800" dirty="0">
                <a:latin typeface="Wide Latin" panose="020A0A07050505020404" pitchFamily="18" charset="0"/>
              </a:rPr>
              <a:t> </a:t>
            </a:r>
            <a:r>
              <a:rPr lang="en-US" sz="1800" dirty="0" err="1">
                <a:latin typeface="Wide Latin" panose="020A0A07050505020404" pitchFamily="18" charset="0"/>
              </a:rPr>
              <a:t>manajemen</a:t>
            </a:r>
            <a:r>
              <a:rPr lang="en-US" sz="1800" dirty="0">
                <a:latin typeface="Wide Latin" panose="020A0A07050505020404" pitchFamily="18" charset="0"/>
              </a:rPr>
              <a:t> </a:t>
            </a:r>
            <a:r>
              <a:rPr lang="en-US" sz="1800" dirty="0" err="1">
                <a:latin typeface="Wide Latin" panose="020A0A07050505020404" pitchFamily="18" charset="0"/>
              </a:rPr>
              <a:t>indonesia</a:t>
            </a:r>
            <a:endParaRPr lang="en-ID" sz="1800" dirty="0">
              <a:latin typeface="Wide Latin" panose="020A0A070505050204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6CAA0-8238-4C23-BF59-5206ED96CA3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5494" y="941294"/>
            <a:ext cx="11739280" cy="5714999"/>
          </a:xfr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ID" sz="2800" b="0" i="0" dirty="0">
              <a:effectLst/>
              <a:latin typeface="Arial Black" panose="020B0A040201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ID" sz="2800" b="0" i="0" dirty="0" err="1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Institut</a:t>
            </a:r>
            <a:r>
              <a:rPr lang="en-ID" sz="2800" b="0" i="0" dirty="0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Akuntan</a:t>
            </a:r>
            <a:r>
              <a:rPr lang="en-ID" sz="2800" b="0" i="0" dirty="0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Manajemen</a:t>
            </a:r>
            <a:r>
              <a:rPr lang="en-ID" sz="2800" b="0" i="0" dirty="0">
                <a:effectLst/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Indonesia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 (IAMI)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utamanya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mengeluarkan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sertifikasi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profesional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di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bidang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akuntansi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manajemen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untuk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mengukur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kompetensi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strategis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,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keuangan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, dan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risiko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.</a:t>
            </a:r>
          </a:p>
          <a:p>
            <a:pPr marL="0" indent="0">
              <a:buNone/>
            </a:pPr>
            <a:endParaRPr lang="en-ID" sz="2800" b="0" i="0" dirty="0">
              <a:effectLst/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sz="2800" b="0" i="0" dirty="0" err="1">
                <a:effectLst/>
                <a:latin typeface="Arial Black" panose="020B0A04020102020204" pitchFamily="34" charset="0"/>
              </a:rPr>
              <a:t>Sertifikasi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unggulan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yang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dikeluarkan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 IAMI </a:t>
            </a:r>
            <a:r>
              <a:rPr lang="en-ID" sz="2800" b="0" i="0" dirty="0" err="1">
                <a:effectLst/>
                <a:latin typeface="Arial Black" panose="020B0A04020102020204" pitchFamily="34" charset="0"/>
              </a:rPr>
              <a:t>adalah</a:t>
            </a:r>
            <a:r>
              <a:rPr lang="en-ID" sz="2800" b="0" i="0" dirty="0">
                <a:effectLst/>
                <a:latin typeface="Arial Black" panose="020B0A04020102020204" pitchFamily="34" charset="0"/>
              </a:rPr>
              <a:t> </a:t>
            </a:r>
            <a:r>
              <a:rPr lang="en-ID" sz="2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Certified Professional Management Accountant</a:t>
            </a:r>
            <a:r>
              <a:rPr lang="en-ID" sz="2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 (CPMA)</a:t>
            </a:r>
            <a:endParaRPr lang="en-ID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353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4B987-E320-4F46-BE11-3E962962D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2" y="228395"/>
            <a:ext cx="11833412" cy="838406"/>
          </a:xfrm>
          <a:solidFill>
            <a:srgbClr val="002060"/>
          </a:solidFill>
          <a:ln w="3810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en-US" sz="3200" dirty="0" err="1">
                <a:solidFill>
                  <a:srgbClr val="FFC000"/>
                </a:solidFill>
                <a:latin typeface="Wide Latin" panose="020A0A07050505020404" pitchFamily="18" charset="0"/>
              </a:rPr>
              <a:t>Komite</a:t>
            </a:r>
            <a:r>
              <a:rPr lang="en-US" sz="3200" dirty="0">
                <a:solidFill>
                  <a:srgbClr val="FFC000"/>
                </a:solidFill>
                <a:latin typeface="Wide Latin" panose="020A0A07050505020404" pitchFamily="18" charset="0"/>
              </a:rPr>
              <a:t> </a:t>
            </a:r>
            <a:r>
              <a:rPr lang="en-US" sz="3200" dirty="0" err="1">
                <a:solidFill>
                  <a:srgbClr val="FFC000"/>
                </a:solidFill>
                <a:latin typeface="Wide Latin" panose="020A0A07050505020404" pitchFamily="18" charset="0"/>
              </a:rPr>
              <a:t>standar</a:t>
            </a:r>
            <a:br>
              <a:rPr lang="en-US" sz="3200" dirty="0">
                <a:solidFill>
                  <a:srgbClr val="FFC000"/>
                </a:solidFill>
                <a:latin typeface="Wide Latin" panose="020A0A07050505020404" pitchFamily="18" charset="0"/>
              </a:rPr>
            </a:br>
            <a:r>
              <a:rPr lang="en-US" sz="3200" dirty="0">
                <a:solidFill>
                  <a:srgbClr val="FFC000"/>
                </a:solidFill>
                <a:latin typeface="Wide Latin" panose="020A0A07050505020404" pitchFamily="18" charset="0"/>
              </a:rPr>
              <a:t>pp 43 </a:t>
            </a:r>
            <a:r>
              <a:rPr lang="en-US" sz="3200" dirty="0" err="1">
                <a:solidFill>
                  <a:srgbClr val="FFC000"/>
                </a:solidFill>
                <a:latin typeface="Wide Latin" panose="020A0A07050505020404" pitchFamily="18" charset="0"/>
              </a:rPr>
              <a:t>th</a:t>
            </a:r>
            <a:r>
              <a:rPr lang="en-US" sz="3200" dirty="0">
                <a:solidFill>
                  <a:srgbClr val="FFC000"/>
                </a:solidFill>
                <a:latin typeface="Wide Latin" panose="020A0A07050505020404" pitchFamily="18" charset="0"/>
              </a:rPr>
              <a:t> 2025 = </a:t>
            </a:r>
            <a:r>
              <a:rPr lang="en-US" sz="3200" dirty="0" err="1">
                <a:solidFill>
                  <a:srgbClr val="FFC000"/>
                </a:solidFill>
                <a:latin typeface="Wide Latin" panose="020A0A07050505020404" pitchFamily="18" charset="0"/>
              </a:rPr>
              <a:t>pasal</a:t>
            </a:r>
            <a:r>
              <a:rPr lang="en-US" sz="3200" dirty="0">
                <a:solidFill>
                  <a:srgbClr val="FFC000"/>
                </a:solidFill>
                <a:latin typeface="Wide Latin" panose="020A0A07050505020404" pitchFamily="18" charset="0"/>
              </a:rPr>
              <a:t> : 11</a:t>
            </a:r>
            <a:endParaRPr lang="en-ID" sz="3200" dirty="0">
              <a:solidFill>
                <a:srgbClr val="FFC000"/>
              </a:solidFill>
              <a:latin typeface="Wide Latin" panose="020A0A070505050204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4EB7C-C0C3-4CE8-A9F2-720F7DF894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4812" y="1250576"/>
            <a:ext cx="11833412" cy="5379029"/>
          </a:xfrm>
          <a:solidFill>
            <a:srgbClr val="F7F5C5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1) Pp 43 </a:t>
            </a: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th</a:t>
            </a: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 2025 </a:t>
            </a: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mensyaratkan</a:t>
            </a: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dibentuknya</a:t>
            </a: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komite</a:t>
            </a: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standar</a:t>
            </a:r>
            <a:endParaRPr lang="en-US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n-ID" dirty="0">
                <a:latin typeface="Arial Black" panose="020B0A04020102020204" pitchFamily="34" charset="0"/>
              </a:rPr>
              <a:t>2) </a:t>
            </a:r>
            <a:r>
              <a:rPr lang="en-ID" dirty="0" err="1">
                <a:latin typeface="Arial Black" panose="020B0A04020102020204" pitchFamily="34" charset="0"/>
              </a:rPr>
              <a:t>Komite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standar</a:t>
            </a:r>
            <a:r>
              <a:rPr lang="en-ID" dirty="0">
                <a:latin typeface="Arial Black" panose="020B0A04020102020204" pitchFamily="34" charset="0"/>
              </a:rPr>
              <a:t> = Lembaga </a:t>
            </a:r>
            <a:r>
              <a:rPr lang="en-ID" dirty="0" err="1">
                <a:latin typeface="Arial Black" panose="020B0A04020102020204" pitchFamily="34" charset="0"/>
              </a:rPr>
              <a:t>independen</a:t>
            </a:r>
            <a:r>
              <a:rPr lang="en-ID" dirty="0">
                <a:latin typeface="Arial Black" panose="020B0A04020102020204" pitchFamily="34" charset="0"/>
              </a:rPr>
              <a:t> &amp; </a:t>
            </a:r>
            <a:r>
              <a:rPr lang="en-ID" dirty="0" err="1">
                <a:latin typeface="Arial Black" panose="020B0A04020102020204" pitchFamily="34" charset="0"/>
              </a:rPr>
              <a:t>bertanggungjawab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kepada</a:t>
            </a:r>
            <a:r>
              <a:rPr lang="en-ID" dirty="0">
                <a:latin typeface="Arial Black" panose="020B0A04020102020204" pitchFamily="34" charset="0"/>
              </a:rPr>
              <a:t> 	</a:t>
            </a:r>
            <a:r>
              <a:rPr lang="en-ID" dirty="0" err="1">
                <a:latin typeface="Arial Black" panose="020B0A04020102020204" pitchFamily="34" charset="0"/>
              </a:rPr>
              <a:t>presiden</a:t>
            </a:r>
            <a:endParaRPr lang="en-ID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endParaRPr lang="en-ID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3)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Komite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standar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dibentuk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dg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tujuan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agar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keseluruhan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kegiatan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di 	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dlm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penyusunan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pengembangan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dan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penetapan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standar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laporan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	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keu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dlm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Black" panose="020B0A04020102020204" pitchFamily="34" charset="0"/>
              </a:rPr>
              <a:t>kondisi</a:t>
            </a:r>
            <a:r>
              <a:rPr lang="en-ID" dirty="0">
                <a:solidFill>
                  <a:srgbClr val="002060"/>
                </a:solidFill>
                <a:latin typeface="Arial Black" panose="020B0A04020102020204" pitchFamily="34" charset="0"/>
              </a:rPr>
              <a:t> :</a:t>
            </a:r>
          </a:p>
          <a:p>
            <a:pPr marL="0" indent="0">
              <a:buNone/>
            </a:pPr>
            <a:r>
              <a:rPr lang="en-ID" dirty="0">
                <a:solidFill>
                  <a:srgbClr val="FF0000"/>
                </a:solidFill>
                <a:latin typeface="Arial Black" panose="020B0A04020102020204" pitchFamily="34" charset="0"/>
              </a:rPr>
              <a:t>a) </a:t>
            </a:r>
            <a:r>
              <a:rPr lang="en-ID" dirty="0" err="1">
                <a:solidFill>
                  <a:srgbClr val="FF0000"/>
                </a:solidFill>
                <a:latin typeface="Arial Black" panose="020B0A04020102020204" pitchFamily="34" charset="0"/>
              </a:rPr>
              <a:t>Terselenggara</a:t>
            </a:r>
            <a:r>
              <a:rPr lang="en-ID" dirty="0">
                <a:solidFill>
                  <a:srgbClr val="FF0000"/>
                </a:solidFill>
                <a:latin typeface="Arial Black" panose="020B0A04020102020204" pitchFamily="34" charset="0"/>
              </a:rPr>
              <a:t> dg independent, </a:t>
            </a:r>
            <a:r>
              <a:rPr lang="en-ID" dirty="0" err="1">
                <a:solidFill>
                  <a:srgbClr val="FF0000"/>
                </a:solidFill>
                <a:latin typeface="Arial Black" panose="020B0A04020102020204" pitchFamily="34" charset="0"/>
              </a:rPr>
              <a:t>transparan</a:t>
            </a:r>
            <a:r>
              <a:rPr lang="en-ID" dirty="0">
                <a:solidFill>
                  <a:srgbClr val="FF0000"/>
                </a:solidFill>
                <a:latin typeface="Arial Black" panose="020B0A04020102020204" pitchFamily="34" charset="0"/>
              </a:rPr>
              <a:t> &amp; </a:t>
            </a:r>
            <a:r>
              <a:rPr lang="en-ID" dirty="0" err="1">
                <a:solidFill>
                  <a:srgbClr val="FF0000"/>
                </a:solidFill>
                <a:latin typeface="Arial Black" panose="020B0A04020102020204" pitchFamily="34" charset="0"/>
              </a:rPr>
              <a:t>akuntabel</a:t>
            </a:r>
            <a:endParaRPr lang="en-ID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b) </a:t>
            </a:r>
            <a:r>
              <a:rPr lang="en-ID" dirty="0" err="1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Mendukung</a:t>
            </a:r>
            <a:r>
              <a:rPr lang="en-ID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iklim</a:t>
            </a:r>
            <a:r>
              <a:rPr lang="en-ID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investasi</a:t>
            </a:r>
            <a:r>
              <a:rPr lang="en-ID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yg</a:t>
            </a:r>
            <a:r>
              <a:rPr lang="en-ID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kondusif</a:t>
            </a:r>
            <a:r>
              <a:rPr lang="en-ID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&amp; </a:t>
            </a:r>
            <a:r>
              <a:rPr lang="en-ID" dirty="0" err="1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menarik</a:t>
            </a:r>
            <a:endParaRPr lang="en-ID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ID" dirty="0">
                <a:latin typeface="Arial Black" panose="020B0A04020102020204" pitchFamily="34" charset="0"/>
              </a:rPr>
              <a:t>c) Mampu </a:t>
            </a:r>
            <a:r>
              <a:rPr lang="en-ID" dirty="0" err="1">
                <a:latin typeface="Arial Black" panose="020B0A04020102020204" pitchFamily="34" charset="0"/>
              </a:rPr>
              <a:t>mengharmoniskan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kepentingan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pelapor</a:t>
            </a:r>
            <a:r>
              <a:rPr lang="en-ID" dirty="0">
                <a:latin typeface="Arial Black" panose="020B0A04020102020204" pitchFamily="34" charset="0"/>
              </a:rPr>
              <a:t>, </a:t>
            </a:r>
            <a:r>
              <a:rPr lang="en-ID" dirty="0" err="1">
                <a:latin typeface="Arial Black" panose="020B0A04020102020204" pitchFamily="34" charset="0"/>
              </a:rPr>
              <a:t>pengguna</a:t>
            </a:r>
            <a:r>
              <a:rPr lang="en-ID" dirty="0">
                <a:latin typeface="Arial Black" panose="020B0A04020102020204" pitchFamily="34" charset="0"/>
              </a:rPr>
              <a:t> lap </a:t>
            </a:r>
            <a:r>
              <a:rPr lang="en-ID" dirty="0" err="1">
                <a:latin typeface="Arial Black" panose="020B0A04020102020204" pitchFamily="34" charset="0"/>
              </a:rPr>
              <a:t>keu</a:t>
            </a:r>
            <a:r>
              <a:rPr lang="en-ID" dirty="0">
                <a:latin typeface="Arial Black" panose="020B0A04020102020204" pitchFamily="34" charset="0"/>
              </a:rPr>
              <a:t> 	dan </a:t>
            </a:r>
            <a:r>
              <a:rPr lang="en-ID" dirty="0" err="1">
                <a:latin typeface="Arial Black" panose="020B0A04020102020204" pitchFamily="34" charset="0"/>
              </a:rPr>
              <a:t>kementerian</a:t>
            </a:r>
            <a:r>
              <a:rPr lang="en-ID" dirty="0">
                <a:latin typeface="Arial Black" panose="020B0A04020102020204" pitchFamily="34" charset="0"/>
              </a:rPr>
              <a:t>, Lembaga &amp;/ </a:t>
            </a:r>
            <a:r>
              <a:rPr lang="en-ID" dirty="0" err="1">
                <a:latin typeface="Arial Black" panose="020B0A04020102020204" pitchFamily="34" charset="0"/>
              </a:rPr>
              <a:t>otoritas</a:t>
            </a:r>
            <a:r>
              <a:rPr lang="en-ID" dirty="0">
                <a:latin typeface="Arial Black" panose="020B0A04020102020204" pitchFamily="34" charset="0"/>
              </a:rPr>
              <a:t> dg </a:t>
            </a:r>
            <a:r>
              <a:rPr lang="en-ID" dirty="0" err="1">
                <a:latin typeface="Arial Black" panose="020B0A04020102020204" pitchFamily="34" charset="0"/>
              </a:rPr>
              <a:t>kepentingan</a:t>
            </a:r>
            <a:r>
              <a:rPr lang="en-ID" dirty="0">
                <a:latin typeface="Arial Black" panose="020B0A04020102020204" pitchFamily="34" charset="0"/>
              </a:rPr>
              <a:t> </a:t>
            </a:r>
            <a:r>
              <a:rPr lang="en-ID" dirty="0" err="1">
                <a:latin typeface="Arial Black" panose="020B0A04020102020204" pitchFamily="34" charset="0"/>
              </a:rPr>
              <a:t>nasional</a:t>
            </a:r>
            <a:endParaRPr lang="en-ID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039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5314-C57E-41C8-BE33-5DFBBE3B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06" y="161366"/>
            <a:ext cx="11819965" cy="1223682"/>
          </a:xfrm>
          <a:solidFill>
            <a:schemeClr val="accent6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KEBIJAKAN SATU PINTU</a:t>
            </a:r>
            <a:b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platform </a:t>
            </a:r>
            <a:r>
              <a:rPr lang="en-US" sz="2800" dirty="0" err="1">
                <a:solidFill>
                  <a:srgbClr val="002060"/>
                </a:solidFill>
                <a:latin typeface="Arial Black" panose="020B0A04020102020204" pitchFamily="34" charset="0"/>
              </a:rPr>
              <a:t>bersama</a:t>
            </a: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 Black" panose="020B0A04020102020204" pitchFamily="34" charset="0"/>
              </a:rPr>
              <a:t>pelaporan</a:t>
            </a: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 Black" panose="020B0A04020102020204" pitchFamily="34" charset="0"/>
              </a:rPr>
              <a:t>keuangan</a:t>
            </a: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 (</a:t>
            </a:r>
            <a:r>
              <a:rPr lang="en-US" sz="2800" dirty="0" err="1">
                <a:solidFill>
                  <a:srgbClr val="002060"/>
                </a:solidFill>
                <a:latin typeface="Arial Black" panose="020B0A04020102020204" pitchFamily="34" charset="0"/>
              </a:rPr>
              <a:t>pbpk</a:t>
            </a: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) / </a:t>
            </a:r>
            <a:b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financial reporting single window = </a:t>
            </a:r>
            <a:r>
              <a:rPr lang="en-US" sz="2800" dirty="0" err="1">
                <a:solidFill>
                  <a:srgbClr val="002060"/>
                </a:solidFill>
                <a:latin typeface="Arial Black" panose="020B0A04020102020204" pitchFamily="34" charset="0"/>
              </a:rPr>
              <a:t>pasal</a:t>
            </a:r>
            <a:r>
              <a:rPr lang="en-U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 : 37 </a:t>
            </a:r>
            <a:endParaRPr lang="en-ID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E8CF-B813-49F9-BE70-697BF700BA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1705" y="1546412"/>
            <a:ext cx="11819965" cy="4961964"/>
          </a:xfrm>
          <a:solidFill>
            <a:srgbClr val="FFFFCC"/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>
                <a:latin typeface="Arial Rounded MT Bold" panose="020F0704030504030204" pitchFamily="34" charset="0"/>
              </a:rPr>
              <a:t>Laporan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keuangan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yg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disusun</a:t>
            </a:r>
            <a:r>
              <a:rPr lang="en-US" sz="2400" b="1" dirty="0">
                <a:latin typeface="Arial Rounded MT Bold" panose="020F0704030504030204" pitchFamily="34" charset="0"/>
              </a:rPr>
              <a:t> oleh </a:t>
            </a:r>
            <a:r>
              <a:rPr lang="en-US" sz="2400" b="1" dirty="0" err="1">
                <a:latin typeface="Arial Rounded MT Bold" panose="020F0704030504030204" pitchFamily="34" charset="0"/>
              </a:rPr>
              <a:t>pelapor</a:t>
            </a:r>
            <a:r>
              <a:rPr lang="en-US" sz="2400" b="1" dirty="0">
                <a:latin typeface="Arial Rounded MT Bold" panose="020F0704030504030204" pitchFamily="34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harus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diinput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dalam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satu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pintu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/ single window.</a:t>
            </a:r>
          </a:p>
          <a:p>
            <a:pPr marL="0" indent="0">
              <a:buNone/>
            </a:pPr>
            <a:r>
              <a:rPr lang="en-US" sz="2400" b="1" dirty="0">
                <a:latin typeface="Arial Rounded MT Bold" panose="020F0704030504030204" pitchFamily="34" charset="0"/>
              </a:rPr>
              <a:t>Platform </a:t>
            </a:r>
            <a:r>
              <a:rPr lang="en-US" sz="2400" b="1" dirty="0" err="1">
                <a:latin typeface="Arial Rounded MT Bold" panose="020F0704030504030204" pitchFamily="34" charset="0"/>
              </a:rPr>
              <a:t>bersama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pelaporan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keuangan</a:t>
            </a:r>
            <a:r>
              <a:rPr lang="en-US" sz="2400" b="1" dirty="0">
                <a:latin typeface="Arial Rounded MT Bold" panose="020F0704030504030204" pitchFamily="34" charset="0"/>
              </a:rPr>
              <a:t> (</a:t>
            </a:r>
            <a:r>
              <a:rPr lang="en-US" sz="2400" b="1" dirty="0" err="1">
                <a:latin typeface="Arial Rounded MT Bold" panose="020F0704030504030204" pitchFamily="34" charset="0"/>
              </a:rPr>
              <a:t>pbpk</a:t>
            </a:r>
            <a:r>
              <a:rPr lang="en-US" sz="2400" b="1" dirty="0">
                <a:latin typeface="Arial Rounded MT Bold" panose="020F0704030504030204" pitchFamily="34" charset="0"/>
              </a:rPr>
              <a:t>) </a:t>
            </a:r>
            <a:r>
              <a:rPr lang="en-US" sz="2400" b="1" dirty="0" err="1">
                <a:latin typeface="Arial Rounded MT Bold" panose="020F0704030504030204" pitchFamily="34" charset="0"/>
              </a:rPr>
              <a:t>adalah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media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satu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pintu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yg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dibentuk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sesuai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pp 43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th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2025</a:t>
            </a:r>
          </a:p>
          <a:p>
            <a:pPr marL="0" indent="0">
              <a:buNone/>
            </a:pPr>
            <a:r>
              <a:rPr lang="en-US" sz="2400" b="1" dirty="0">
                <a:latin typeface="Arial Rounded MT Bold" panose="020F0704030504030204" pitchFamily="34" charset="0"/>
              </a:rPr>
              <a:t>Pihak2 </a:t>
            </a:r>
            <a:r>
              <a:rPr lang="en-US" sz="2400" b="1" dirty="0" err="1">
                <a:latin typeface="Arial Rounded MT Bold" panose="020F0704030504030204" pitchFamily="34" charset="0"/>
              </a:rPr>
              <a:t>yg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berkepentingan</a:t>
            </a:r>
            <a:r>
              <a:rPr lang="en-US" sz="2400" b="1" dirty="0">
                <a:latin typeface="Arial Rounded MT Bold" panose="020F0704030504030204" pitchFamily="34" charset="0"/>
              </a:rPr>
              <a:t> dg lap </a:t>
            </a:r>
            <a:r>
              <a:rPr lang="en-US" sz="2400" b="1" dirty="0" err="1">
                <a:latin typeface="Arial Rounded MT Bold" panose="020F0704030504030204" pitchFamily="34" charset="0"/>
              </a:rPr>
              <a:t>keu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pelapor</a:t>
            </a:r>
            <a:r>
              <a:rPr lang="en-US" sz="2400" b="1" dirty="0">
                <a:latin typeface="Arial Rounded MT Bold" panose="020F0704030504030204" pitchFamily="34" charset="0"/>
              </a:rPr>
              <a:t> (</a:t>
            </a:r>
            <a:r>
              <a:rPr lang="en-US" sz="2400" b="1" dirty="0" err="1">
                <a:latin typeface="Arial Rounded MT Bold" panose="020F0704030504030204" pitchFamily="34" charset="0"/>
              </a:rPr>
              <a:t>misalkan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pihak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perbankan</a:t>
            </a:r>
            <a:r>
              <a:rPr lang="en-US" sz="2400" b="1" dirty="0">
                <a:latin typeface="Arial Rounded MT Bold" panose="020F0704030504030204" pitchFamily="34" charset="0"/>
              </a:rPr>
              <a:t>, </a:t>
            </a:r>
            <a:r>
              <a:rPr lang="en-US" sz="2400" b="1" dirty="0" err="1">
                <a:latin typeface="Arial Rounded MT Bold" panose="020F0704030504030204" pitchFamily="34" charset="0"/>
              </a:rPr>
              <a:t>pihak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djp</a:t>
            </a:r>
            <a:r>
              <a:rPr lang="en-US" sz="2400" b="1" dirty="0">
                <a:latin typeface="Arial Rounded MT Bold" panose="020F0704030504030204" pitchFamily="34" charset="0"/>
              </a:rPr>
              <a:t>, </a:t>
            </a:r>
            <a:r>
              <a:rPr lang="en-US" sz="2400" b="1" dirty="0" err="1">
                <a:latin typeface="Arial Rounded MT Bold" panose="020F0704030504030204" pitchFamily="34" charset="0"/>
              </a:rPr>
              <a:t>pihak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djbc</a:t>
            </a:r>
            <a:r>
              <a:rPr lang="en-US" sz="2400" b="1" dirty="0">
                <a:latin typeface="Arial Rounded MT Bold" panose="020F0704030504030204" pitchFamily="34" charset="0"/>
              </a:rPr>
              <a:t>, </a:t>
            </a:r>
            <a:r>
              <a:rPr lang="en-US" sz="2400" b="1" dirty="0" err="1">
                <a:latin typeface="Arial Rounded MT Bold" panose="020F0704030504030204" pitchFamily="34" charset="0"/>
              </a:rPr>
              <a:t>pihak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penyelenggara</a:t>
            </a:r>
            <a:r>
              <a:rPr lang="en-US" sz="2400" b="1" dirty="0">
                <a:latin typeface="Arial Rounded MT Bold" panose="020F0704030504030204" pitchFamily="34" charset="0"/>
              </a:rPr>
              <a:t> tender, </a:t>
            </a:r>
            <a:r>
              <a:rPr lang="en-US" sz="2400" b="1" dirty="0" err="1">
                <a:latin typeface="Arial Rounded MT Bold" panose="020F0704030504030204" pitchFamily="34" charset="0"/>
              </a:rPr>
              <a:t>pihak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pemda</a:t>
            </a:r>
            <a:r>
              <a:rPr lang="en-US" sz="2400" b="1" dirty="0">
                <a:latin typeface="Arial Rounded MT Bold" panose="020F0704030504030204" pitchFamily="34" charset="0"/>
              </a:rPr>
              <a:t> dan </a:t>
            </a:r>
            <a:r>
              <a:rPr lang="en-US" sz="2400" b="1" dirty="0" err="1">
                <a:latin typeface="Arial Rounded MT Bold" panose="020F0704030504030204" pitchFamily="34" charset="0"/>
              </a:rPr>
              <a:t>lainnya</a:t>
            </a:r>
            <a:r>
              <a:rPr lang="en-US" sz="2400" b="1" dirty="0">
                <a:latin typeface="Arial Rounded MT Bold" panose="020F0704030504030204" pitchFamily="34" charset="0"/>
              </a:rPr>
              <a:t>);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dapat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mengakses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pbpk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tersebut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sesuai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dengan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kebutuhan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err="1">
                <a:latin typeface="Arial Rounded MT Bold" panose="020F0704030504030204" pitchFamily="34" charset="0"/>
              </a:rPr>
              <a:t>Pbpk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merupakan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wujud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nyata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dari</a:t>
            </a:r>
            <a:r>
              <a:rPr 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good corporate governance </a:t>
            </a:r>
            <a:r>
              <a:rPr lang="en-US" sz="2400" b="1" dirty="0">
                <a:latin typeface="Arial Rounded MT Bold" panose="020F0704030504030204" pitchFamily="34" charset="0"/>
              </a:rPr>
              <a:t>(tata </a:t>
            </a:r>
            <a:r>
              <a:rPr lang="en-US" sz="2400" b="1" dirty="0" err="1">
                <a:latin typeface="Arial Rounded MT Bold" panose="020F0704030504030204" pitchFamily="34" charset="0"/>
              </a:rPr>
              <a:t>kelola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organisasi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yg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baik</a:t>
            </a:r>
            <a:r>
              <a:rPr lang="en-US" sz="2400" b="1" dirty="0">
                <a:latin typeface="Arial Rounded MT Bold" panose="020F0704030504030204" pitchFamily="34" charset="0"/>
              </a:rPr>
              <a:t>) – </a:t>
            </a:r>
            <a:r>
              <a:rPr lang="en-US" sz="2400" b="1" dirty="0" err="1">
                <a:latin typeface="Arial Rounded MT Bold" panose="020F0704030504030204" pitchFamily="34" charset="0"/>
              </a:rPr>
              <a:t>satu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informasi</a:t>
            </a:r>
            <a:r>
              <a:rPr lang="en-US" sz="2400" b="1" dirty="0">
                <a:latin typeface="Arial Rounded MT Bold" panose="020F0704030504030204" pitchFamily="34" charset="0"/>
              </a:rPr>
              <a:t>, </a:t>
            </a:r>
            <a:r>
              <a:rPr lang="en-US" sz="2400" b="1" dirty="0" err="1">
                <a:latin typeface="Arial Rounded MT Bold" panose="020F0704030504030204" pitchFamily="34" charset="0"/>
              </a:rPr>
              <a:t>transparan</a:t>
            </a:r>
            <a:r>
              <a:rPr lang="en-US" sz="2400" b="1" dirty="0">
                <a:latin typeface="Arial Rounded MT Bold" panose="020F0704030504030204" pitchFamily="34" charset="0"/>
              </a:rPr>
              <a:t> dan </a:t>
            </a:r>
            <a:r>
              <a:rPr lang="en-US" sz="2400" b="1" dirty="0" err="1">
                <a:latin typeface="Arial Rounded MT Bold" panose="020F0704030504030204" pitchFamily="34" charset="0"/>
              </a:rPr>
              <a:t>mudah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diakses</a:t>
            </a:r>
            <a:endParaRPr lang="en-ID" sz="24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743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52B93-215E-4581-A547-13B35FE16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2" y="134472"/>
            <a:ext cx="11900647" cy="847164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KEBIJAKAN SATU PINTU</a:t>
            </a:r>
            <a:b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platform </a:t>
            </a:r>
            <a:r>
              <a:rPr lang="en-US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bersama</a:t>
            </a: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pelaporan</a:t>
            </a: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keuangan</a:t>
            </a: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(</a:t>
            </a:r>
            <a:r>
              <a:rPr lang="en-US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pbpk</a:t>
            </a: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) / </a:t>
            </a:r>
            <a:b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financial reporting single window </a:t>
            </a:r>
            <a:endParaRPr lang="en-ID" sz="2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BDDE1-37C6-4C99-B7B2-B94662B73C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4812" y="1102659"/>
            <a:ext cx="11900646" cy="5620869"/>
          </a:xfrm>
          <a:solidFill>
            <a:srgbClr val="FFFFCC"/>
          </a:solidFill>
          <a:ln w="381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arenR"/>
            </a:pPr>
            <a:r>
              <a:rPr lang="en-US" b="1" u="sng" dirty="0">
                <a:highlight>
                  <a:srgbClr val="FFFF00"/>
                </a:highlight>
                <a:latin typeface="Arial Black" panose="020B0A04020102020204" pitchFamily="34" charset="0"/>
              </a:rPr>
              <a:t>PRINSIP2 pada PBPK </a:t>
            </a:r>
            <a:r>
              <a:rPr lang="en-US" b="1" u="sng" dirty="0" err="1">
                <a:highlight>
                  <a:srgbClr val="FFFF00"/>
                </a:highlight>
                <a:latin typeface="Arial Black" panose="020B0A04020102020204" pitchFamily="34" charset="0"/>
              </a:rPr>
              <a:t>meliputi</a:t>
            </a:r>
            <a:r>
              <a:rPr lang="en-US" b="1" u="sng" dirty="0">
                <a:highlight>
                  <a:srgbClr val="FFFF00"/>
                </a:highlight>
                <a:latin typeface="Arial Black" panose="020B0A04020102020204" pitchFamily="34" charset="0"/>
              </a:rPr>
              <a:t> : </a:t>
            </a:r>
          </a:p>
          <a:p>
            <a:pPr mar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	a)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Keamanan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&amp;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kerahasiaan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dlm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penyediaan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informasi</a:t>
            </a:r>
            <a:endParaRPr lang="en-US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	b)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kepastian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ketersediaan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layanan</a:t>
            </a:r>
            <a:endParaRPr lang="en-U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	c) </a:t>
            </a:r>
            <a:r>
              <a:rPr lang="en-US" b="1" dirty="0" err="1">
                <a:latin typeface="Comic Sans MS" panose="030F0702030302020204" pitchFamily="66" charset="0"/>
              </a:rPr>
              <a:t>layanan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secara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elektronik</a:t>
            </a:r>
            <a:endParaRPr lang="en-U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	d) </a:t>
            </a:r>
            <a:r>
              <a:rPr lang="en-US" b="1" dirty="0" err="1">
                <a:latin typeface="Comic Sans MS" panose="030F0702030302020204" pitchFamily="66" charset="0"/>
              </a:rPr>
              <a:t>kepastian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pemenuhan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kebutuhan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pelapor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&amp;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pengguna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lap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keu</a:t>
            </a:r>
            <a:endParaRPr lang="en-U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	e) </a:t>
            </a:r>
            <a:r>
              <a:rPr lang="en-US" b="1" dirty="0" err="1">
                <a:latin typeface="Comic Sans MS" panose="030F0702030302020204" pitchFamily="66" charset="0"/>
              </a:rPr>
              <a:t>penyediaan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jejak</a:t>
            </a:r>
            <a:r>
              <a:rPr lang="en-US" b="1" dirty="0">
                <a:latin typeface="Comic Sans MS" panose="030F0702030302020204" pitchFamily="66" charset="0"/>
              </a:rPr>
              <a:t> audit 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semua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lap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keu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direkam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dlm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pbpk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)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>
                <a:latin typeface="Arial Black" panose="020B0A04020102020204" pitchFamily="34" charset="0"/>
              </a:rPr>
              <a:t>2)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Pbpk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diselenggarakan</a:t>
            </a:r>
            <a:r>
              <a:rPr lang="en-US" b="1" dirty="0">
                <a:latin typeface="Arial Black" panose="020B0A04020102020204" pitchFamily="34" charset="0"/>
              </a:rPr>
              <a:t> oleh </a:t>
            </a:r>
            <a:r>
              <a:rPr lang="en-US" b="1" dirty="0" err="1">
                <a:latin typeface="Arial Black" panose="020B0A04020102020204" pitchFamily="34" charset="0"/>
              </a:rPr>
              <a:t>satuan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kerja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yg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berkedudukan</a:t>
            </a:r>
            <a:r>
              <a:rPr lang="en-US" b="1" dirty="0">
                <a:latin typeface="Arial Black" panose="020B0A04020102020204" pitchFamily="34" charset="0"/>
              </a:rPr>
              <a:t> di </a:t>
            </a:r>
            <a:r>
              <a:rPr lang="en-US" b="1" dirty="0" err="1">
                <a:latin typeface="Arial Black" panose="020B0A04020102020204" pitchFamily="34" charset="0"/>
              </a:rPr>
              <a:t>bawah</a:t>
            </a:r>
            <a:r>
              <a:rPr lang="en-US" b="1" dirty="0">
                <a:latin typeface="Arial Black" panose="020B0A04020102020204" pitchFamily="34" charset="0"/>
              </a:rPr>
              <a:t> 	&amp;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bertanggungjawab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kepada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Menteri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3) PBPK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digunakan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oleh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pelapor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unt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menyampaikan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 lap </a:t>
            </a:r>
            <a:r>
              <a:rPr lang="en-US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keu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 dan 	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digunakan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oleh 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	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pengguna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unt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memperoleh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laporan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keuangan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	(lap </a:t>
            </a:r>
            <a:r>
              <a:rPr lang="en-US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keu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terpusat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) </a:t>
            </a:r>
            <a:endParaRPr lang="en-ID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414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FA8A-F1D8-4E08-8E2D-73BDF3533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174813"/>
            <a:ext cx="11658600" cy="1075763"/>
          </a:xfrm>
          <a:solidFill>
            <a:srgbClr val="F7F5C5"/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 Black" panose="020B0A04020102020204" pitchFamily="34" charset="0"/>
              </a:rPr>
              <a:t>Kebijakan</a:t>
            </a:r>
            <a:r>
              <a:rPr lang="en-US" dirty="0">
                <a:latin typeface="Arial Black" panose="020B0A04020102020204" pitchFamily="34" charset="0"/>
              </a:rPr>
              <a:t> pp 43 </a:t>
            </a:r>
            <a:r>
              <a:rPr lang="en-US" dirty="0" err="1">
                <a:latin typeface="Arial Black" panose="020B0A04020102020204" pitchFamily="34" charset="0"/>
              </a:rPr>
              <a:t>th</a:t>
            </a:r>
            <a:r>
              <a:rPr lang="en-US" dirty="0">
                <a:latin typeface="Arial Black" panose="020B0A04020102020204" pitchFamily="34" charset="0"/>
              </a:rPr>
              <a:t> 2025 = </a:t>
            </a:r>
            <a:r>
              <a:rPr lang="en-US" dirty="0" err="1">
                <a:latin typeface="Arial Black" panose="020B0A04020102020204" pitchFamily="34" charset="0"/>
              </a:rPr>
              <a:t>pasal</a:t>
            </a:r>
            <a:r>
              <a:rPr lang="en-US" dirty="0">
                <a:latin typeface="Arial Black" panose="020B0A04020102020204" pitchFamily="34" charset="0"/>
              </a:rPr>
              <a:t> 39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 err="1">
                <a:latin typeface="Arial Black" panose="020B0A04020102020204" pitchFamily="34" charset="0"/>
              </a:rPr>
              <a:t>Diberlakukan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bertahap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293ED-B66F-4FE3-9CED-ECE1B53BF0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8941" y="1452282"/>
            <a:ext cx="11658600" cy="4338917"/>
          </a:xfr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600" dirty="0" err="1">
                <a:latin typeface="Arial Black" panose="020B0A04020102020204" pitchFamily="34" charset="0"/>
              </a:rPr>
              <a:t>Penerapan</a:t>
            </a:r>
            <a:r>
              <a:rPr lang="en-US" sz="3600" dirty="0">
                <a:latin typeface="Arial Black" panose="020B0A04020102020204" pitchFamily="34" charset="0"/>
              </a:rPr>
              <a:t> pp 43 </a:t>
            </a:r>
            <a:r>
              <a:rPr lang="en-US" sz="3600" dirty="0" err="1">
                <a:latin typeface="Arial Black" panose="020B0A04020102020204" pitchFamily="34" charset="0"/>
              </a:rPr>
              <a:t>th</a:t>
            </a:r>
            <a:r>
              <a:rPr lang="en-US" sz="3600" dirty="0">
                <a:latin typeface="Arial Black" panose="020B0A04020102020204" pitchFamily="34" charset="0"/>
              </a:rPr>
              <a:t> 2025, </a:t>
            </a:r>
            <a:r>
              <a:rPr lang="en-US" sz="36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pertamakali</a:t>
            </a:r>
            <a:r>
              <a:rPr lang="en-U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Arial Black" panose="020B0A04020102020204" pitchFamily="34" charset="0"/>
              </a:rPr>
              <a:t>disyaratkan</a:t>
            </a:r>
            <a:r>
              <a:rPr lang="en-U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Arial Black" panose="020B0A04020102020204" pitchFamily="34" charset="0"/>
              </a:rPr>
              <a:t>unt</a:t>
            </a:r>
            <a:r>
              <a:rPr lang="en-U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Arial Black" panose="020B0A04020102020204" pitchFamily="34" charset="0"/>
              </a:rPr>
              <a:t>emiten</a:t>
            </a:r>
            <a:r>
              <a:rPr lang="en-U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 &amp; </a:t>
            </a:r>
            <a:r>
              <a:rPr lang="en-US" sz="36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perusahaan</a:t>
            </a:r>
            <a:r>
              <a:rPr lang="en-U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Arial Black" panose="020B0A04020102020204" pitchFamily="34" charset="0"/>
              </a:rPr>
              <a:t>terbuka</a:t>
            </a:r>
            <a:r>
              <a:rPr lang="en-US" sz="3600" dirty="0">
                <a:latin typeface="Arial Black" panose="020B0A04020102020204" pitchFamily="34" charset="0"/>
              </a:rPr>
              <a:t> / </a:t>
            </a:r>
            <a:r>
              <a:rPr lang="en-US" sz="3600" dirty="0" err="1">
                <a:latin typeface="Arial Black" panose="020B0A04020102020204" pitchFamily="34" charset="0"/>
              </a:rPr>
              <a:t>perusahaan</a:t>
            </a:r>
            <a:r>
              <a:rPr lang="en-US" sz="3600" dirty="0">
                <a:latin typeface="Arial Black" panose="020B0A04020102020204" pitchFamily="34" charset="0"/>
              </a:rPr>
              <a:t> go </a:t>
            </a:r>
            <a:r>
              <a:rPr lang="en-US" sz="3600" dirty="0" err="1">
                <a:latin typeface="Arial Black" panose="020B0A04020102020204" pitchFamily="34" charset="0"/>
              </a:rPr>
              <a:t>publik</a:t>
            </a:r>
            <a:r>
              <a:rPr lang="en-US" sz="3600" dirty="0">
                <a:latin typeface="Arial Black" panose="020B0A04020102020204" pitchFamily="34" charset="0"/>
              </a:rPr>
              <a:t> di </a:t>
            </a:r>
            <a:r>
              <a:rPr lang="en-US" sz="3600" dirty="0" err="1">
                <a:latin typeface="Arial Black" panose="020B0A04020102020204" pitchFamily="34" charset="0"/>
              </a:rPr>
              <a:t>sektor</a:t>
            </a:r>
            <a:r>
              <a:rPr lang="en-US" sz="3600" dirty="0">
                <a:latin typeface="Arial Black" panose="020B0A04020102020204" pitchFamily="34" charset="0"/>
              </a:rPr>
              <a:t> pasar modal </a:t>
            </a:r>
            <a:r>
              <a:rPr lang="en-US" sz="3600" dirty="0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paling </a:t>
            </a:r>
            <a:r>
              <a:rPr lang="en-US" sz="3600" dirty="0" err="1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lambat</a:t>
            </a:r>
            <a:r>
              <a:rPr lang="en-US" sz="3600" dirty="0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th</a:t>
            </a:r>
            <a:r>
              <a:rPr lang="en-US" sz="3600" dirty="0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2027</a:t>
            </a:r>
          </a:p>
          <a:p>
            <a:pPr marL="0" indent="0" algn="ctr">
              <a:buNone/>
            </a:pPr>
            <a:endParaRPr lang="en-US" sz="36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3600" dirty="0" err="1">
                <a:latin typeface="Arial Black" panose="020B0A04020102020204" pitchFamily="34" charset="0"/>
              </a:rPr>
              <a:t>setelah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itu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secara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bertahap</a:t>
            </a:r>
            <a:r>
              <a:rPr lang="en-US" sz="3600" dirty="0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akan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diberlakukan</a:t>
            </a:r>
            <a:r>
              <a:rPr lang="en-US" sz="3600" dirty="0">
                <a:latin typeface="Arial Black" panose="020B0A04020102020204" pitchFamily="34" charset="0"/>
              </a:rPr>
              <a:t> pada </a:t>
            </a:r>
            <a:r>
              <a:rPr lang="en-US" sz="3600" dirty="0" err="1">
                <a:latin typeface="Arial Black" panose="020B0A04020102020204" pitchFamily="34" charset="0"/>
              </a:rPr>
              <a:t>sektor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lainnya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mengikuti</a:t>
            </a:r>
            <a:r>
              <a:rPr lang="en-US" sz="3600" dirty="0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ketetapan</a:t>
            </a:r>
            <a:r>
              <a:rPr lang="en-US" sz="3600" dirty="0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menteri</a:t>
            </a:r>
            <a:endParaRPr lang="en-ID" sz="3600" dirty="0">
              <a:solidFill>
                <a:srgbClr val="C00000"/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722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E421-D5CC-4AF3-AADA-BD490B5CF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671" y="443754"/>
            <a:ext cx="11080376" cy="1425388"/>
          </a:xfrm>
          <a:solidFill>
            <a:schemeClr val="accent5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en-US" dirty="0">
                <a:latin typeface="Wide Latin" panose="020A0A07050505020404" pitchFamily="18" charset="0"/>
              </a:rPr>
              <a:t>CATATAN AKHIR :</a:t>
            </a:r>
            <a:endParaRPr lang="en-ID" dirty="0">
              <a:latin typeface="Wide Latin" panose="020A0A070505050204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653E7-F6BE-41C1-B965-24CD5CA8B0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1671" y="2205318"/>
            <a:ext cx="11080376" cy="4208928"/>
          </a:xfrm>
          <a:solidFill>
            <a:schemeClr val="bg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Detail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pengaturan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laporan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keuangan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yg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disajikan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sebelumnya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dapat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dibaca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pada pp 43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tahun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2025</a:t>
            </a:r>
          </a:p>
          <a:p>
            <a:pPr marL="457200" indent="-457200" algn="just">
              <a:buAutoNum type="arabicParenR"/>
            </a:pPr>
            <a:r>
              <a:rPr lang="en-US" sz="2800" dirty="0">
                <a:latin typeface="Arial Black" panose="020B0A04020102020204" pitchFamily="34" charset="0"/>
              </a:rPr>
              <a:t>Pp 43 </a:t>
            </a:r>
            <a:r>
              <a:rPr lang="en-US" sz="2800" dirty="0" err="1">
                <a:latin typeface="Arial Black" panose="020B0A04020102020204" pitchFamily="34" charset="0"/>
              </a:rPr>
              <a:t>tahun</a:t>
            </a:r>
            <a:r>
              <a:rPr lang="en-US" sz="2800" dirty="0">
                <a:latin typeface="Arial Black" panose="020B0A04020102020204" pitchFamily="34" charset="0"/>
              </a:rPr>
              <a:t> 2025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bukan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peraturan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final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artinya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ada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peraturan-peraturan</a:t>
            </a:r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lanjutan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memberikan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panduan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lebih</a:t>
            </a:r>
            <a:r>
              <a:rPr lang="en-US" sz="2800" dirty="0">
                <a:latin typeface="Arial Black" panose="020B0A04020102020204" pitchFamily="34" charset="0"/>
              </a:rPr>
              <a:t> detail </a:t>
            </a:r>
            <a:r>
              <a:rPr lang="en-US" sz="2800" dirty="0" err="1">
                <a:latin typeface="Arial Black" panose="020B0A04020102020204" pitchFamily="34" charset="0"/>
              </a:rPr>
              <a:t>sesuai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kebutuhan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endParaRPr lang="en-ID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23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CA6-64A9-4024-A46B-023EEE1B1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177" y="188259"/>
            <a:ext cx="11604812" cy="1264023"/>
          </a:xfrm>
          <a:solidFill>
            <a:schemeClr val="bg2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4800" dirty="0">
                <a:latin typeface="Arial Rounded MT Bold" panose="020F0704030504030204" pitchFamily="34" charset="0"/>
              </a:rPr>
              <a:t>A - LATAR BELAKANG</a:t>
            </a:r>
            <a:endParaRPr lang="en-ID" sz="48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D3142-21D7-4665-8C6D-2C77A21087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6177" y="1896036"/>
            <a:ext cx="11604812" cy="4545106"/>
          </a:xfrm>
          <a:solidFill>
            <a:schemeClr val="accent6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 Rounded MT Bold" panose="020F0704030504030204" pitchFamily="34" charset="0"/>
              </a:rPr>
              <a:t>A1) LATAR BELAKANG : HUKUM</a:t>
            </a:r>
          </a:p>
          <a:p>
            <a:pPr marL="0" indent="0">
              <a:buNone/>
            </a:pPr>
            <a:endParaRPr lang="en-US" sz="32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Rounded MT Bold" panose="020F0704030504030204" pitchFamily="34" charset="0"/>
              </a:rPr>
              <a:t>A2) LATAR BELAKANG : </a:t>
            </a:r>
            <a:r>
              <a:rPr lang="en-US" sz="3200" dirty="0" err="1">
                <a:latin typeface="Arial Rounded MT Bold" panose="020F0704030504030204" pitchFamily="34" charset="0"/>
              </a:rPr>
              <a:t>jenis</a:t>
            </a:r>
            <a:r>
              <a:rPr lang="en-US" sz="3200" dirty="0">
                <a:latin typeface="Arial Rounded MT Bold" panose="020F0704030504030204" pitchFamily="34" charset="0"/>
              </a:rPr>
              <a:t> LAPORAN KEUANGAN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Rounded MT Bold" panose="020F0704030504030204" pitchFamily="34" charset="0"/>
              </a:rPr>
              <a:t>A3) LATAR </a:t>
            </a:r>
            <a:r>
              <a:rPr lang="en-US" sz="3200" dirty="0" err="1">
                <a:latin typeface="Arial Rounded MT Bold" panose="020F0704030504030204" pitchFamily="34" charset="0"/>
              </a:rPr>
              <a:t>BELAKAng</a:t>
            </a:r>
            <a:r>
              <a:rPr lang="en-US" sz="3200" dirty="0">
                <a:latin typeface="Arial Rounded MT Bold" panose="020F0704030504030204" pitchFamily="34" charset="0"/>
              </a:rPr>
              <a:t> : </a:t>
            </a:r>
            <a:r>
              <a:rPr lang="en-US" sz="3200" dirty="0" err="1">
                <a:latin typeface="Arial Rounded MT Bold" panose="020F0704030504030204" pitchFamily="34" charset="0"/>
              </a:rPr>
              <a:t>penyusun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laporan</a:t>
            </a:r>
            <a:r>
              <a:rPr lang="en-US" sz="3200" dirty="0">
                <a:latin typeface="Arial Rounded MT Bold" panose="020F0704030504030204" pitchFamily="34" charset="0"/>
              </a:rPr>
              <a:t> </a:t>
            </a:r>
            <a:r>
              <a:rPr lang="en-US" sz="3200" dirty="0" err="1">
                <a:latin typeface="Arial Rounded MT Bold" panose="020F0704030504030204" pitchFamily="34" charset="0"/>
              </a:rPr>
              <a:t>keu</a:t>
            </a:r>
            <a:endParaRPr lang="en-US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14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emplat PowerPoint Terima Kasih, Gambar Latar | 10770 ...">
            <a:extLst>
              <a:ext uri="{FF2B5EF4-FFF2-40B4-BE49-F238E27FC236}">
                <a16:creationId xmlns:a16="http://schemas.microsoft.com/office/drawing/2014/main" id="{C5073929-25CF-475D-BD3A-F08BA4FBE2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58" b="22186"/>
          <a:stretch/>
        </p:blipFill>
        <p:spPr bwMode="auto">
          <a:xfrm>
            <a:off x="1116106" y="1707777"/>
            <a:ext cx="9991165" cy="3751729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289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133A-F057-4B95-92AE-01DA06FC6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161365"/>
            <a:ext cx="11537577" cy="605117"/>
          </a:xfrm>
          <a:solidFill>
            <a:schemeClr val="accent5">
              <a:lumMod val="75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Black" panose="020B0A04020102020204" pitchFamily="34" charset="0"/>
              </a:rPr>
              <a:t>A1) LATAR BELAKANG HUKUM</a:t>
            </a:r>
            <a:endParaRPr lang="en-ID" sz="4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4D598-C00C-4A88-8B0F-6DD8866916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2729" y="968188"/>
            <a:ext cx="11537577" cy="5620871"/>
          </a:xfrm>
          <a:solidFill>
            <a:srgbClr val="F7F5C5"/>
          </a:solidFill>
          <a:ln w="28575">
            <a:solidFill>
              <a:srgbClr val="FF0000"/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3600" b="1" u="sng" dirty="0">
                <a:latin typeface="Stencil" panose="040409050D0802020404" pitchFamily="82" charset="0"/>
              </a:rPr>
              <a:t>1 - UU no. 4  </a:t>
            </a:r>
            <a:r>
              <a:rPr lang="en-US" sz="3600" b="1" u="sng" dirty="0" err="1">
                <a:latin typeface="Stencil" panose="040409050D0802020404" pitchFamily="82" charset="0"/>
              </a:rPr>
              <a:t>thn</a:t>
            </a:r>
            <a:r>
              <a:rPr lang="en-US" sz="3600" b="1" u="sng" dirty="0">
                <a:latin typeface="Stencil" panose="040409050D0802020404" pitchFamily="82" charset="0"/>
              </a:rPr>
              <a:t> 2023 </a:t>
            </a:r>
            <a:r>
              <a:rPr lang="en-US" sz="3600" b="1" u="sng" dirty="0" err="1">
                <a:latin typeface="Stencil" panose="040409050D0802020404" pitchFamily="82" charset="0"/>
              </a:rPr>
              <a:t>tentang</a:t>
            </a:r>
            <a:r>
              <a:rPr lang="en-US" sz="3600" b="1" u="sng" dirty="0">
                <a:latin typeface="Stencil" panose="040409050D0802020404" pitchFamily="82" charset="0"/>
              </a:rPr>
              <a:t> : </a:t>
            </a:r>
          </a:p>
          <a:p>
            <a:pPr marL="0" indent="0" algn="ctr">
              <a:buNone/>
            </a:pPr>
            <a:r>
              <a:rPr lang="en-US" sz="3600" b="1" u="sng" dirty="0" err="1">
                <a:latin typeface="Stencil" panose="040409050D0802020404" pitchFamily="82" charset="0"/>
              </a:rPr>
              <a:t>Pengembangan</a:t>
            </a:r>
            <a:r>
              <a:rPr lang="en-US" sz="3600" b="1" u="sng" dirty="0">
                <a:latin typeface="Stencil" panose="040409050D0802020404" pitchFamily="82" charset="0"/>
              </a:rPr>
              <a:t> &amp; </a:t>
            </a:r>
            <a:r>
              <a:rPr lang="en-US" sz="3600" b="1" u="sng" dirty="0" err="1">
                <a:latin typeface="Stencil" panose="040409050D0802020404" pitchFamily="82" charset="0"/>
              </a:rPr>
              <a:t>penguatan</a:t>
            </a:r>
            <a:r>
              <a:rPr lang="en-US" sz="3600" b="1" u="sng" dirty="0">
                <a:latin typeface="Stencil" panose="040409050D0802020404" pitchFamily="82" charset="0"/>
              </a:rPr>
              <a:t> </a:t>
            </a:r>
            <a:r>
              <a:rPr lang="en-US" sz="3600" b="1" u="sng" dirty="0" err="1">
                <a:latin typeface="Stencil" panose="040409050D0802020404" pitchFamily="82" charset="0"/>
              </a:rPr>
              <a:t>sektor</a:t>
            </a:r>
            <a:r>
              <a:rPr lang="en-US" sz="3600" b="1" u="sng" dirty="0">
                <a:latin typeface="Stencil" panose="040409050D0802020404" pitchFamily="82" charset="0"/>
              </a:rPr>
              <a:t> </a:t>
            </a:r>
            <a:r>
              <a:rPr lang="en-US" sz="3600" b="1" u="sng" dirty="0" err="1">
                <a:latin typeface="Stencil" panose="040409050D0802020404" pitchFamily="82" charset="0"/>
              </a:rPr>
              <a:t>keuangan</a:t>
            </a:r>
            <a:endParaRPr lang="en-US" sz="3600" b="1" u="sng" dirty="0">
              <a:latin typeface="Stencil" panose="040409050D0802020404" pitchFamily="82" charset="0"/>
            </a:endParaRPr>
          </a:p>
          <a:p>
            <a:pPr marL="0" indent="0" algn="just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Munculnya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uu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no. 4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th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2023 (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setebal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819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halaman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);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berawal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dari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dampak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krisis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moneter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yg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melanda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Indonesia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tahun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1997 – 1998 (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nilai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tukar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rupiah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thd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usd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jatuh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sangat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dalam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Saat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itu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pemerintah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ingin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mengetahui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berapa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utang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sektor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pemerintah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dan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sektor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swasta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dalam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mata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uang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asing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Informasi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tentang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utang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sektor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pemerintah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–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dapat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diketahui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tetapi</a:t>
            </a:r>
            <a:endParaRPr lang="en-US" sz="3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Informasi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tentang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utang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sektor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swasta-ternyata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tidak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ada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data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yg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sama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shg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tidak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dapat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dipercaya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Ternyata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: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pinjamam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sektor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swasta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dlm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mata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uang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asing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– 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SANGAT BESAR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Kondisi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ini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yg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mengakibatkan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terjadinya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krisis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moneter</a:t>
            </a:r>
            <a:r>
              <a:rPr lang="en-US" sz="3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dan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berlanjut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ke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krisis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ekonomi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global.</a:t>
            </a:r>
          </a:p>
          <a:p>
            <a:pPr marL="0" indent="0" algn="just">
              <a:buNone/>
            </a:pPr>
            <a:endParaRPr lang="en-US" sz="3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003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133A-F057-4B95-92AE-01DA06FC6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161365"/>
            <a:ext cx="11537577" cy="605117"/>
          </a:xfrm>
          <a:solidFill>
            <a:schemeClr val="accent5">
              <a:lumMod val="75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Black" panose="020B0A04020102020204" pitchFamily="34" charset="0"/>
              </a:rPr>
              <a:t>A1) LATAR BELAKANG HUKUM</a:t>
            </a:r>
            <a:endParaRPr lang="en-ID" sz="4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4D598-C00C-4A88-8B0F-6DD8866916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2729" y="968188"/>
            <a:ext cx="11537577" cy="5620871"/>
          </a:xfrm>
          <a:solidFill>
            <a:schemeClr val="tx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u="sng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Memperhatikan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dampak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dari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</a:p>
          <a:p>
            <a:pPr marL="0" indent="0" algn="ctr">
              <a:buNone/>
            </a:pP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ketidak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tersediaan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lap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keu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yang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transparan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</a:p>
          <a:p>
            <a:pPr marL="0" indent="0" algn="ctr">
              <a:buNone/>
            </a:pP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(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terutama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di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sektor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swasta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), </a:t>
            </a:r>
          </a:p>
          <a:p>
            <a:pPr marL="0" indent="0" algn="ctr">
              <a:buNone/>
            </a:pP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maka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pemerintahan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-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pemerintahan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setelah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orde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baru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, </a:t>
            </a:r>
          </a:p>
          <a:p>
            <a:pPr marL="0" indent="0" algn="ctr">
              <a:buNone/>
            </a:pP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Mulai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menyusun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suatu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peraturan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/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uu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</a:p>
          <a:p>
            <a:pPr marL="0" indent="0" algn="ctr">
              <a:buNone/>
            </a:pP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yg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mengatur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transparansi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laporan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keu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tersebut</a:t>
            </a:r>
            <a:r>
              <a:rPr lang="en-US" sz="2800" b="1" u="sng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  <a:cs typeface="Aharoni" panose="02010803020104030203" pitchFamily="2" charset="-79"/>
              </a:rPr>
              <a:t>.</a:t>
            </a:r>
            <a:r>
              <a:rPr lang="en-US" sz="2800" b="1" u="sng" dirty="0">
                <a:solidFill>
                  <a:srgbClr val="FF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904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133A-F057-4B95-92AE-01DA06FC6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161365"/>
            <a:ext cx="11537577" cy="605117"/>
          </a:xfrm>
          <a:solidFill>
            <a:schemeClr val="accent5">
              <a:lumMod val="75000"/>
            </a:schemeClr>
          </a:solidFill>
          <a:ln w="28575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Black" panose="020B0A04020102020204" pitchFamily="34" charset="0"/>
              </a:rPr>
              <a:t>A1) LATAR BELAKANG HUKUM</a:t>
            </a:r>
            <a:endParaRPr lang="en-ID" sz="4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4D598-C00C-4A88-8B0F-6DD8866916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2729" y="968188"/>
            <a:ext cx="11537577" cy="5620871"/>
          </a:xfrm>
          <a:solidFill>
            <a:srgbClr val="F7F5C5"/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u="sng" dirty="0">
                <a:latin typeface="Arial Black" panose="020B0A04020102020204" pitchFamily="34" charset="0"/>
              </a:rPr>
              <a:t>UU no. 4  </a:t>
            </a:r>
            <a:r>
              <a:rPr lang="en-US" sz="2800" b="1" u="sng" dirty="0" err="1">
                <a:latin typeface="Arial Black" panose="020B0A04020102020204" pitchFamily="34" charset="0"/>
              </a:rPr>
              <a:t>thn</a:t>
            </a:r>
            <a:r>
              <a:rPr lang="en-US" sz="2800" b="1" u="sng" dirty="0">
                <a:latin typeface="Arial Black" panose="020B0A04020102020204" pitchFamily="34" charset="0"/>
              </a:rPr>
              <a:t> 2023 = </a:t>
            </a:r>
            <a:r>
              <a:rPr lang="en-US" sz="2800" b="1" u="sng" dirty="0" err="1">
                <a:latin typeface="Arial Black" panose="020B0A04020102020204" pitchFamily="34" charset="0"/>
              </a:rPr>
              <a:t>pasal</a:t>
            </a:r>
            <a:r>
              <a:rPr lang="en-US" sz="2800" b="1" u="sng" dirty="0">
                <a:latin typeface="Arial Black" panose="020B0A04020102020204" pitchFamily="34" charset="0"/>
              </a:rPr>
              <a:t> 271 </a:t>
            </a:r>
            <a:r>
              <a:rPr lang="en-US" sz="2800" b="1" u="sng" dirty="0" err="1">
                <a:latin typeface="Arial Black" panose="020B0A04020102020204" pitchFamily="34" charset="0"/>
              </a:rPr>
              <a:t>menyebutkan</a:t>
            </a:r>
            <a:r>
              <a:rPr lang="en-US" sz="2800" b="1" u="sng" dirty="0">
                <a:latin typeface="Arial Black" panose="020B0A04020102020204" pitchFamily="34" charset="0"/>
              </a:rPr>
              <a:t> </a:t>
            </a:r>
            <a:r>
              <a:rPr lang="en-US" sz="3600" b="1" u="sng" dirty="0">
                <a:latin typeface="Arial Narrow" panose="020B0606020202030204" pitchFamily="34" charset="0"/>
              </a:rPr>
              <a:t>: </a:t>
            </a:r>
          </a:p>
          <a:p>
            <a:pPr marL="0" indent="0" algn="ctr">
              <a:buNone/>
            </a:pP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Laporan</a:t>
            </a:r>
            <a:r>
              <a:rPr lang="en-US" sz="3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keuangan</a:t>
            </a:r>
            <a:r>
              <a:rPr lang="en-US" sz="3600" b="1" u="sng" dirty="0">
                <a:solidFill>
                  <a:srgbClr val="00206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wajib</a:t>
            </a:r>
            <a:r>
              <a:rPr lang="en-US" sz="3600" b="1" u="sng" dirty="0">
                <a:solidFill>
                  <a:srgbClr val="00206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disampaikan</a:t>
            </a:r>
            <a:r>
              <a:rPr lang="en-US" sz="3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 oleh pihak2 </a:t>
            </a: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yg</a:t>
            </a:r>
            <a:r>
              <a:rPr lang="en-US" sz="3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melakukan</a:t>
            </a:r>
            <a:r>
              <a:rPr lang="en-US" sz="3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interaksi</a:t>
            </a:r>
            <a:r>
              <a:rPr lang="en-US" sz="3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Arial Narrow" panose="020B0606020202030204" pitchFamily="34" charset="0"/>
              </a:rPr>
              <a:t>bisnis</a:t>
            </a:r>
            <a:r>
              <a:rPr lang="en-US" sz="3600" b="1" u="sng" dirty="0">
                <a:solidFill>
                  <a:srgbClr val="002060"/>
                </a:solidFill>
                <a:latin typeface="Arial Narrow" panose="020B0606020202030204" pitchFamily="34" charset="0"/>
              </a:rPr>
              <a:t>. </a:t>
            </a:r>
          </a:p>
          <a:p>
            <a:pPr marL="0" indent="0" algn="ctr">
              <a:buNone/>
            </a:pPr>
            <a:endParaRPr lang="en-US" sz="3600" b="1" u="sng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sz="2800" b="1" u="sng" dirty="0">
                <a:latin typeface="Arial Black" panose="020B0A04020102020204" pitchFamily="34" charset="0"/>
              </a:rPr>
              <a:t>UU no. 4  </a:t>
            </a:r>
            <a:r>
              <a:rPr lang="en-US" sz="2800" b="1" u="sng" dirty="0" err="1">
                <a:latin typeface="Arial Black" panose="020B0A04020102020204" pitchFamily="34" charset="0"/>
              </a:rPr>
              <a:t>thn</a:t>
            </a:r>
            <a:r>
              <a:rPr lang="en-US" sz="2800" b="1" u="sng" dirty="0">
                <a:latin typeface="Arial Black" panose="020B0A04020102020204" pitchFamily="34" charset="0"/>
              </a:rPr>
              <a:t> 2023 = </a:t>
            </a:r>
            <a:r>
              <a:rPr lang="en-US" sz="2800" b="1" u="sng" dirty="0" err="1">
                <a:latin typeface="Arial Black" panose="020B0A04020102020204" pitchFamily="34" charset="0"/>
              </a:rPr>
              <a:t>pasal</a:t>
            </a:r>
            <a:r>
              <a:rPr lang="en-US" sz="2800" b="1" u="sng" dirty="0">
                <a:latin typeface="Arial Black" panose="020B0A04020102020204" pitchFamily="34" charset="0"/>
              </a:rPr>
              <a:t> 272 </a:t>
            </a:r>
            <a:r>
              <a:rPr lang="en-US" sz="2800" b="1" u="sng" dirty="0" err="1">
                <a:latin typeface="Arial Black" panose="020B0A04020102020204" pitchFamily="34" charset="0"/>
              </a:rPr>
              <a:t>menyebutkan</a:t>
            </a:r>
            <a:r>
              <a:rPr lang="en-US" sz="2800" b="1" u="sng" dirty="0">
                <a:latin typeface="Arial Black" panose="020B0A04020102020204" pitchFamily="34" charset="0"/>
              </a:rPr>
              <a:t> : </a:t>
            </a:r>
          </a:p>
          <a:p>
            <a:pPr marL="0" indent="0" algn="ctr">
              <a:buNone/>
            </a:pP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Laporan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keuangan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harus</a:t>
            </a:r>
            <a:r>
              <a:rPr lang="en-US" sz="3600" b="1" dirty="0">
                <a:solidFill>
                  <a:srgbClr val="FF000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dipublish</a:t>
            </a:r>
            <a:r>
              <a:rPr lang="en-US" sz="3600" b="1" dirty="0">
                <a:solidFill>
                  <a:srgbClr val="FF0000"/>
                </a:solidFill>
                <a:highlight>
                  <a:srgbClr val="00FFFF"/>
                </a:highlight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dlm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sistem</a:t>
            </a:r>
            <a:r>
              <a:rPr lang="en-US" sz="36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u="sng" dirty="0">
                <a:solidFill>
                  <a:srgbClr val="C00000"/>
                </a:solidFill>
                <a:latin typeface="Arial Narrow" panose="020B0606020202030204" pitchFamily="34" charset="0"/>
              </a:rPr>
              <a:t>Financial Reporting Single Window (FRSW)</a:t>
            </a: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 / platform </a:t>
            </a:r>
            <a:r>
              <a:rPr lang="en-US" sz="3600" b="1" dirty="0" err="1">
                <a:solidFill>
                  <a:srgbClr val="C00000"/>
                </a:solidFill>
                <a:latin typeface="Arial Narrow" panose="020B0606020202030204" pitchFamily="34" charset="0"/>
              </a:rPr>
              <a:t>bersama</a:t>
            </a: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 Narrow" panose="020B0606020202030204" pitchFamily="34" charset="0"/>
              </a:rPr>
              <a:t>pelaporan</a:t>
            </a: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 Narrow" panose="020B0606020202030204" pitchFamily="34" charset="0"/>
              </a:rPr>
              <a:t>keuangan</a:t>
            </a: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 (PBPK).</a:t>
            </a:r>
            <a:endParaRPr lang="en-US" sz="3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86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88A84-12C2-4EBD-B934-5DCFAC1B6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188260"/>
            <a:ext cx="11752729" cy="658906"/>
          </a:xfrm>
          <a:solidFill>
            <a:srgbClr val="FFFFCC"/>
          </a:solidFill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sz="3600" b="1" dirty="0">
                <a:solidFill>
                  <a:srgbClr val="002060"/>
                </a:solidFill>
                <a:latin typeface="Arial Black" panose="020B0A04020102020204" pitchFamily="34" charset="0"/>
              </a:rPr>
              <a:t>A1) LATAR BELAKANG HUKUM</a:t>
            </a:r>
            <a:endParaRPr lang="en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7993B-8426-4317-8494-6D27971081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599" y="1021976"/>
            <a:ext cx="11752729" cy="5647765"/>
          </a:xfrm>
          <a:solidFill>
            <a:schemeClr val="bg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>
                <a:latin typeface="Stencil" panose="040409050D0802020404" pitchFamily="82" charset="0"/>
              </a:rPr>
              <a:t>2 - Pp 43 </a:t>
            </a:r>
            <a:r>
              <a:rPr lang="en-US" sz="4000" b="1" u="sng" dirty="0" err="1">
                <a:latin typeface="Stencil" panose="040409050D0802020404" pitchFamily="82" charset="0"/>
              </a:rPr>
              <a:t>Tahun</a:t>
            </a:r>
            <a:r>
              <a:rPr lang="en-US" sz="4000" b="1" u="sng" dirty="0">
                <a:latin typeface="Stencil" panose="040409050D0802020404" pitchFamily="82" charset="0"/>
              </a:rPr>
              <a:t> 2025 </a:t>
            </a:r>
          </a:p>
          <a:p>
            <a:pPr marL="0" indent="0" algn="just">
              <a:buNone/>
            </a:pP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PP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Nomor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43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Tahun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2025 (43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halaman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);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tentang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Pelaporan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Keuangan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mengatur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kewajiban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penyusunan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dan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penyampaian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laporan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keuangan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yang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terintegrasi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bagi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pelaku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usaha</a:t>
            </a:r>
            <a:r>
              <a:rPr lang="en-ID" sz="3200" b="0" i="0" dirty="0">
                <a:solidFill>
                  <a:srgbClr val="0A0A0A"/>
                </a:solidFill>
                <a:effectLst/>
                <a:latin typeface="Franklin Gothic Heavy" panose="020B0903020102020204" pitchFamily="34" charset="0"/>
              </a:rPr>
              <a:t>.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Peraturan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ini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merupakan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turunan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UU P2SK yang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memperkuat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transparansi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,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akuntabilitas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,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serta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integrasi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data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keuangan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lintas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sektor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dirty="0" err="1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melalui</a:t>
            </a:r>
            <a:r>
              <a:rPr lang="en-ID" sz="3200" b="0" i="0" dirty="0">
                <a:solidFill>
                  <a:srgbClr val="002060"/>
                </a:solidFill>
                <a:effectLst/>
                <a:latin typeface="Franklin Gothic Heavy" panose="020B0903020102020204" pitchFamily="34" charset="0"/>
              </a:rPr>
              <a:t> 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[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Platform Bersama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Pelaporan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sz="3200" b="0" i="0" u="sng" dirty="0" err="1">
                <a:solidFill>
                  <a:srgbClr val="FF0000"/>
                </a:solidFill>
                <a:effectLst/>
                <a:latin typeface="Franklin Gothic Heavy" panose="020B0903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Keuangan</a:t>
            </a:r>
            <a:r>
              <a:rPr lang="en-ID" sz="3200" b="0" i="0" u="sng" dirty="0">
                <a:solidFill>
                  <a:srgbClr val="FF0000"/>
                </a:solidFill>
                <a:effectLst/>
                <a:latin typeface="Franklin Gothic Heavy" panose="020B0903020102020204" pitchFamily="34" charset="0"/>
              </a:rPr>
              <a:t> (PBPK)].</a:t>
            </a:r>
            <a:endParaRPr lang="en-ID" sz="3200" u="sng" dirty="0">
              <a:solidFill>
                <a:srgbClr val="FF0000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37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90371-3FDC-46B6-8FB9-A54B4DA1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201707"/>
            <a:ext cx="11604812" cy="833717"/>
          </a:xfrm>
          <a:solidFill>
            <a:schemeClr val="bg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sz="3600" b="1" dirty="0">
                <a:latin typeface="Arial Black" panose="020B0A04020102020204" pitchFamily="34" charset="0"/>
              </a:rPr>
              <a:t>A1) LATAR BELAKANG HUKUM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995BA-03A3-4091-B56B-9FFD83681B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8941" y="1277471"/>
            <a:ext cx="11604812" cy="5378823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4400" b="1" u="sng" dirty="0">
                <a:solidFill>
                  <a:srgbClr val="002060"/>
                </a:solidFill>
                <a:latin typeface="Stencil" panose="040409050D0802020404" pitchFamily="82" charset="0"/>
              </a:rPr>
              <a:t>3 - </a:t>
            </a:r>
            <a:r>
              <a:rPr lang="en-US" sz="4400" b="1" u="sng" dirty="0" err="1">
                <a:solidFill>
                  <a:srgbClr val="002060"/>
                </a:solidFill>
                <a:latin typeface="Stencil" panose="040409050D0802020404" pitchFamily="82" charset="0"/>
              </a:rPr>
              <a:t>Pojk</a:t>
            </a:r>
            <a:r>
              <a:rPr lang="en-US" sz="4400" b="1" u="sng" dirty="0">
                <a:solidFill>
                  <a:srgbClr val="002060"/>
                </a:solidFill>
                <a:latin typeface="Stencil" panose="040409050D0802020404" pitchFamily="82" charset="0"/>
              </a:rPr>
              <a:t> no. 18 </a:t>
            </a:r>
            <a:r>
              <a:rPr lang="en-US" sz="4400" b="1" u="sng" dirty="0" err="1">
                <a:solidFill>
                  <a:srgbClr val="002060"/>
                </a:solidFill>
                <a:latin typeface="Stencil" panose="040409050D0802020404" pitchFamily="82" charset="0"/>
              </a:rPr>
              <a:t>tahun</a:t>
            </a:r>
            <a:r>
              <a:rPr lang="en-US" sz="4400" b="1" u="sng" dirty="0">
                <a:solidFill>
                  <a:srgbClr val="002060"/>
                </a:solidFill>
                <a:latin typeface="Stencil" panose="040409050D0802020404" pitchFamily="82" charset="0"/>
              </a:rPr>
              <a:t> 2025</a:t>
            </a:r>
            <a:endParaRPr lang="en-ID" sz="2400" b="1" u="sng" dirty="0">
              <a:solidFill>
                <a:srgbClr val="002060"/>
              </a:solidFill>
              <a:latin typeface="Stencil" panose="040409050D0802020404" pitchFamily="82" charset="0"/>
            </a:endParaRPr>
          </a:p>
          <a:p>
            <a:pPr marL="0" indent="0" algn="ctr">
              <a:buNone/>
            </a:pP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POJK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Nomor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18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Tahun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2025 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tentang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Transparansi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dan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Publikasi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Laporan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Bank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adalah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aturan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OJK yang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mewajibkan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bank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meningkatkan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disiplin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pasar </a:t>
            </a:r>
            <a:r>
              <a:rPr lang="en-ID" sz="3600" b="0" i="0" dirty="0" err="1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melalui</a:t>
            </a:r>
            <a:r>
              <a:rPr lang="en-ID" sz="3600" b="0" i="0" dirty="0">
                <a:solidFill>
                  <a:srgbClr val="0A0A0A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keterbukaan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informasi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yang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lebih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lengkap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,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akurat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,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tepat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waktu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, dan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berkualitas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 </a:t>
            </a:r>
            <a:r>
              <a:rPr lang="en-ID" sz="3600" b="0" i="0" u="sng" dirty="0" err="1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tinggi</a:t>
            </a:r>
            <a:r>
              <a:rPr lang="en-ID" sz="3600" b="0" i="0" u="sng" dirty="0">
                <a:solidFill>
                  <a:srgbClr val="FF0000"/>
                </a:solidFill>
                <a:effectLst/>
                <a:latin typeface="Gill Sans Ultra Bold Condensed" panose="020B0A06020104020203" pitchFamily="34" charset="0"/>
              </a:rPr>
              <a:t>. 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9458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FED0A-1C41-4BA9-AD33-10AE0B3D6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19" y="161366"/>
            <a:ext cx="11860306" cy="739587"/>
          </a:xfr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Stencil" panose="040409050D0802020404" pitchFamily="82" charset="0"/>
              </a:rPr>
              <a:t>A2) LATAR BELAKANG – jenis2 LAPORAN KEUANGAN</a:t>
            </a:r>
            <a:endParaRPr lang="en-ID" dirty="0">
              <a:solidFill>
                <a:schemeClr val="bg1"/>
              </a:solidFill>
              <a:latin typeface="Stencil" panose="040409050D0802020404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22754-6AF3-4BFB-A91A-EEBD16BB4F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7919" y="1089212"/>
            <a:ext cx="11860305" cy="5607422"/>
          </a:xfrm>
          <a:solidFill>
            <a:srgbClr val="FFFFCC"/>
          </a:solidFill>
          <a:ln w="381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en-US" sz="2800" dirty="0" err="1">
                <a:latin typeface="Stencil" panose="040409050D0802020404" pitchFamily="82" charset="0"/>
              </a:rPr>
              <a:t>Berbagai</a:t>
            </a:r>
            <a:r>
              <a:rPr lang="en-US" sz="2800" dirty="0">
                <a:latin typeface="Stencil" panose="040409050D0802020404" pitchFamily="82" charset="0"/>
              </a:rPr>
              <a:t> </a:t>
            </a:r>
            <a:r>
              <a:rPr lang="en-US" sz="2800" dirty="0" err="1">
                <a:latin typeface="Stencil" panose="040409050D0802020404" pitchFamily="82" charset="0"/>
              </a:rPr>
              <a:t>jenis</a:t>
            </a:r>
            <a:r>
              <a:rPr lang="en-US" sz="2800" dirty="0">
                <a:latin typeface="Stencil" panose="040409050D0802020404" pitchFamily="82" charset="0"/>
              </a:rPr>
              <a:t> lap </a:t>
            </a:r>
            <a:r>
              <a:rPr lang="en-US" sz="2800" dirty="0" err="1">
                <a:latin typeface="Stencil" panose="040409050D0802020404" pitchFamily="82" charset="0"/>
              </a:rPr>
              <a:t>keu</a:t>
            </a:r>
            <a:r>
              <a:rPr lang="en-US" sz="2800" dirty="0">
                <a:latin typeface="Stencil" panose="040409050D0802020404" pitchFamily="82" charset="0"/>
              </a:rPr>
              <a:t> </a:t>
            </a:r>
            <a:r>
              <a:rPr lang="en-US" sz="2800" dirty="0" err="1">
                <a:latin typeface="Stencil" panose="040409050D0802020404" pitchFamily="82" charset="0"/>
              </a:rPr>
              <a:t>unt</a:t>
            </a:r>
            <a:r>
              <a:rPr lang="en-US" sz="2800" dirty="0">
                <a:latin typeface="Stencil" panose="040409050D0802020404" pitchFamily="82" charset="0"/>
              </a:rPr>
              <a:t> </a:t>
            </a:r>
            <a:r>
              <a:rPr lang="en-US" sz="2800" dirty="0" err="1">
                <a:latin typeface="Stencil" panose="040409050D0802020404" pitchFamily="82" charset="0"/>
              </a:rPr>
              <a:t>berbagai</a:t>
            </a:r>
            <a:r>
              <a:rPr lang="en-US" sz="2800" dirty="0">
                <a:latin typeface="Stencil" panose="040409050D0802020404" pitchFamily="82" charset="0"/>
              </a:rPr>
              <a:t> </a:t>
            </a:r>
            <a:r>
              <a:rPr lang="en-US" sz="2800" dirty="0" err="1">
                <a:latin typeface="Stencil" panose="040409050D0802020404" pitchFamily="82" charset="0"/>
              </a:rPr>
              <a:t>tujuuan</a:t>
            </a:r>
            <a:r>
              <a:rPr lang="en-US" sz="2800" dirty="0">
                <a:latin typeface="Stencil" panose="040409050D0802020404" pitchFamily="82" charset="0"/>
              </a:rPr>
              <a:t> :</a:t>
            </a:r>
          </a:p>
          <a:p>
            <a:pPr marL="0" indent="0" algn="ctr">
              <a:buNone/>
            </a:pPr>
            <a:r>
              <a:rPr lang="en-US" sz="3500" dirty="0">
                <a:latin typeface="Showcard Gothic" panose="04020904020102020604" pitchFamily="82" charset="0"/>
              </a:rPr>
              <a:t>A) lap </a:t>
            </a:r>
            <a:r>
              <a:rPr lang="en-US" sz="3500" dirty="0" err="1">
                <a:latin typeface="Showcard Gothic" panose="04020904020102020604" pitchFamily="82" charset="0"/>
              </a:rPr>
              <a:t>keu</a:t>
            </a:r>
            <a:r>
              <a:rPr lang="en-US" sz="3500" dirty="0">
                <a:latin typeface="Showcard Gothic" panose="04020904020102020604" pitchFamily="82" charset="0"/>
              </a:rPr>
              <a:t> </a:t>
            </a:r>
            <a:r>
              <a:rPr lang="en-US" sz="3500" dirty="0" err="1">
                <a:latin typeface="Showcard Gothic" panose="04020904020102020604" pitchFamily="82" charset="0"/>
              </a:rPr>
              <a:t>unt</a:t>
            </a:r>
            <a:r>
              <a:rPr lang="en-US" sz="3500" dirty="0">
                <a:latin typeface="Showcard Gothic" panose="04020904020102020604" pitchFamily="82" charset="0"/>
              </a:rPr>
              <a:t> internal </a:t>
            </a:r>
            <a:r>
              <a:rPr lang="en-US" sz="3500" dirty="0" err="1">
                <a:latin typeface="Showcard Gothic" panose="04020904020102020604" pitchFamily="82" charset="0"/>
              </a:rPr>
              <a:t>perusahaan</a:t>
            </a:r>
            <a:r>
              <a:rPr lang="en-US" sz="3500" dirty="0">
                <a:latin typeface="Showcard Gothic" panose="04020904020102020604" pitchFamily="82" charset="0"/>
              </a:rPr>
              <a:t> / management</a:t>
            </a:r>
          </a:p>
          <a:p>
            <a:pPr marL="0" indent="0" algn="ctr">
              <a:buNone/>
            </a:pPr>
            <a:r>
              <a:rPr lang="en-US" sz="3500" dirty="0">
                <a:latin typeface="Showcard Gothic" panose="04020904020102020604" pitchFamily="82" charset="0"/>
              </a:rPr>
              <a:t>B) Lap </a:t>
            </a:r>
            <a:r>
              <a:rPr lang="en-US" sz="3500" dirty="0" err="1">
                <a:latin typeface="Showcard Gothic" panose="04020904020102020604" pitchFamily="82" charset="0"/>
              </a:rPr>
              <a:t>keu</a:t>
            </a:r>
            <a:r>
              <a:rPr lang="en-US" sz="3500" dirty="0">
                <a:latin typeface="Showcard Gothic" panose="04020904020102020604" pitchFamily="82" charset="0"/>
              </a:rPr>
              <a:t> </a:t>
            </a:r>
            <a:r>
              <a:rPr lang="en-US" sz="3500" dirty="0" err="1">
                <a:latin typeface="Showcard Gothic" panose="04020904020102020604" pitchFamily="82" charset="0"/>
              </a:rPr>
              <a:t>unt</a:t>
            </a:r>
            <a:r>
              <a:rPr lang="en-US" sz="3500" dirty="0">
                <a:latin typeface="Showcard Gothic" panose="04020904020102020604" pitchFamily="82" charset="0"/>
              </a:rPr>
              <a:t> LAPORAN </a:t>
            </a:r>
            <a:r>
              <a:rPr lang="en-US" sz="3500" dirty="0" err="1">
                <a:latin typeface="Showcard Gothic" panose="04020904020102020604" pitchFamily="82" charset="0"/>
              </a:rPr>
              <a:t>perpajakan</a:t>
            </a:r>
            <a:endParaRPr lang="en-US" sz="3500" dirty="0">
              <a:latin typeface="Showcard Gothic" panose="04020904020102020604" pitchFamily="82" charset="0"/>
            </a:endParaRPr>
          </a:p>
          <a:p>
            <a:pPr marL="0" indent="0" algn="ctr">
              <a:buNone/>
            </a:pPr>
            <a:r>
              <a:rPr lang="en-US" sz="3500" dirty="0">
                <a:latin typeface="Showcard Gothic" panose="04020904020102020604" pitchFamily="82" charset="0"/>
              </a:rPr>
              <a:t>C) lap </a:t>
            </a:r>
            <a:r>
              <a:rPr lang="en-US" sz="3500" dirty="0" err="1">
                <a:latin typeface="Showcard Gothic" panose="04020904020102020604" pitchFamily="82" charset="0"/>
              </a:rPr>
              <a:t>keu</a:t>
            </a:r>
            <a:r>
              <a:rPr lang="en-US" sz="3500" dirty="0">
                <a:latin typeface="Showcard Gothic" panose="04020904020102020604" pitchFamily="82" charset="0"/>
              </a:rPr>
              <a:t> </a:t>
            </a:r>
            <a:r>
              <a:rPr lang="en-US" sz="3500" dirty="0" err="1">
                <a:latin typeface="Showcard Gothic" panose="04020904020102020604" pitchFamily="82" charset="0"/>
              </a:rPr>
              <a:t>unt</a:t>
            </a:r>
            <a:r>
              <a:rPr lang="en-US" sz="3500" dirty="0">
                <a:latin typeface="Showcard Gothic" panose="04020904020102020604" pitchFamily="82" charset="0"/>
              </a:rPr>
              <a:t> </a:t>
            </a:r>
            <a:r>
              <a:rPr lang="en-US" sz="3500" dirty="0" err="1">
                <a:latin typeface="Showcard Gothic" panose="04020904020102020604" pitchFamily="82" charset="0"/>
              </a:rPr>
              <a:t>pihak</a:t>
            </a:r>
            <a:r>
              <a:rPr lang="en-US" sz="3500" dirty="0">
                <a:latin typeface="Showcard Gothic" panose="04020904020102020604" pitchFamily="82" charset="0"/>
              </a:rPr>
              <a:t> bank</a:t>
            </a:r>
          </a:p>
          <a:p>
            <a:pPr marL="0" indent="0" algn="ctr">
              <a:buNone/>
            </a:pPr>
            <a:r>
              <a:rPr lang="en-US" sz="3500" dirty="0">
                <a:latin typeface="Showcard Gothic" panose="04020904020102020604" pitchFamily="82" charset="0"/>
              </a:rPr>
              <a:t>D) lap </a:t>
            </a:r>
            <a:r>
              <a:rPr lang="en-US" sz="3500" dirty="0" err="1">
                <a:latin typeface="Showcard Gothic" panose="04020904020102020604" pitchFamily="82" charset="0"/>
              </a:rPr>
              <a:t>keu</a:t>
            </a:r>
            <a:r>
              <a:rPr lang="en-US" sz="3500" dirty="0">
                <a:latin typeface="Showcard Gothic" panose="04020904020102020604" pitchFamily="82" charset="0"/>
              </a:rPr>
              <a:t> </a:t>
            </a:r>
            <a:r>
              <a:rPr lang="en-US" sz="3500" dirty="0" err="1">
                <a:latin typeface="Showcard Gothic" panose="04020904020102020604" pitchFamily="82" charset="0"/>
              </a:rPr>
              <a:t>unt</a:t>
            </a:r>
            <a:r>
              <a:rPr lang="en-US" sz="3500" dirty="0">
                <a:latin typeface="Showcard Gothic" panose="04020904020102020604" pitchFamily="82" charset="0"/>
              </a:rPr>
              <a:t> tender </a:t>
            </a:r>
            <a:r>
              <a:rPr lang="en-US" sz="3500" dirty="0" err="1">
                <a:latin typeface="Showcard Gothic" panose="04020904020102020604" pitchFamily="82" charset="0"/>
              </a:rPr>
              <a:t>proyek</a:t>
            </a:r>
            <a:r>
              <a:rPr lang="en-US" sz="3500" dirty="0">
                <a:latin typeface="Showcard Gothic" panose="04020904020102020604" pitchFamily="82" charset="0"/>
              </a:rPr>
              <a:t> - </a:t>
            </a:r>
            <a:r>
              <a:rPr lang="en-US" sz="3500" dirty="0" err="1">
                <a:latin typeface="Showcard Gothic" panose="04020904020102020604" pitchFamily="82" charset="0"/>
              </a:rPr>
              <a:t>dll</a:t>
            </a:r>
            <a:endParaRPr lang="en-US" sz="3500" dirty="0">
              <a:latin typeface="Showcard Gothic" panose="04020904020102020604" pitchFamily="82" charset="0"/>
            </a:endParaRPr>
          </a:p>
          <a:p>
            <a:pPr marL="0" indent="0">
              <a:buNone/>
            </a:pPr>
            <a:endParaRPr lang="en-US" sz="1700" dirty="0">
              <a:latin typeface="Showcard Gothic" panose="04020904020102020604" pitchFamily="82" charset="0"/>
            </a:endParaRPr>
          </a:p>
          <a:p>
            <a:pPr marL="0" indent="0">
              <a:buNone/>
            </a:pPr>
            <a:r>
              <a:rPr lang="en-US" sz="2400" b="1" u="sng" dirty="0">
                <a:solidFill>
                  <a:srgbClr val="C0000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Kesimpulan :</a:t>
            </a:r>
          </a:p>
          <a:p>
            <a:pPr marL="0" indent="0">
              <a:buNone/>
            </a:pPr>
            <a:r>
              <a:rPr lang="en-US" sz="2400" b="1" u="sng" dirty="0">
                <a:latin typeface="Arial Rounded MT Bold" panose="020F0704030504030204" pitchFamily="34" charset="0"/>
              </a:rPr>
              <a:t>Karena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banyaknya</a:t>
            </a:r>
            <a:r>
              <a:rPr lang="en-US" sz="2400" b="1" u="sng" dirty="0">
                <a:latin typeface="Arial Rounded MT Bold" panose="020F0704030504030204" pitchFamily="34" charset="0"/>
              </a:rPr>
              <a:t> lap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keu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unt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berbagai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kepentingan</a:t>
            </a:r>
            <a:r>
              <a:rPr lang="en-US" sz="2400" b="1" u="sng" dirty="0">
                <a:latin typeface="Arial Rounded MT Bold" panose="020F0704030504030204" pitchFamily="34" charset="0"/>
              </a:rPr>
              <a:t>,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maka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pengguna</a:t>
            </a:r>
            <a:r>
              <a:rPr lang="en-US" sz="2400" b="1" u="sng" dirty="0">
                <a:latin typeface="Arial Rounded MT Bold" panose="020F0704030504030204" pitchFamily="34" charset="0"/>
              </a:rPr>
              <a:t> lap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keu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tsb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menjadi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tidak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percaya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akan</a:t>
            </a:r>
            <a:r>
              <a:rPr lang="en-US" sz="2400" b="1" u="sng" dirty="0">
                <a:latin typeface="Arial Rounded MT Bold" panose="020F0704030504030204" pitchFamily="34" charset="0"/>
              </a:rPr>
              <a:t>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keakuratan</a:t>
            </a:r>
            <a:r>
              <a:rPr lang="en-US" sz="2400" b="1" u="sng" dirty="0">
                <a:latin typeface="Arial Rounded MT Bold" panose="020F0704030504030204" pitchFamily="34" charset="0"/>
              </a:rPr>
              <a:t> lap </a:t>
            </a:r>
            <a:r>
              <a:rPr lang="en-US" sz="2400" b="1" u="sng" dirty="0" err="1">
                <a:latin typeface="Arial Rounded MT Bold" panose="020F0704030504030204" pitchFamily="34" charset="0"/>
              </a:rPr>
              <a:t>tersebut</a:t>
            </a:r>
            <a:endParaRPr lang="en-US" sz="2400" b="1" u="sng" dirty="0">
              <a:latin typeface="Arial Rounded MT Bold" panose="020F0704030504030204" pitchFamily="34" charset="0"/>
            </a:endParaRPr>
          </a:p>
          <a:p>
            <a:pPr marL="457200" indent="-457200">
              <a:buAutoNum type="arabicParenR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1191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2EB21-881D-49B4-BA2C-7BE7B3B5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65" y="147919"/>
            <a:ext cx="11873753" cy="658905"/>
          </a:xfr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Showcard Gothic" panose="04020904020102020604" pitchFamily="82" charset="0"/>
              </a:rPr>
              <a:t>A3) LATAR BELAKANG </a:t>
            </a:r>
            <a:r>
              <a:rPr lang="en-US" sz="4000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penyusun</a:t>
            </a:r>
            <a:r>
              <a:rPr lang="en-US" sz="4000" dirty="0">
                <a:solidFill>
                  <a:srgbClr val="C00000"/>
                </a:solidFill>
                <a:latin typeface="Showcard Gothic" panose="04020904020102020604" pitchFamily="82" charset="0"/>
              </a:rPr>
              <a:t> lap </a:t>
            </a:r>
            <a:r>
              <a:rPr lang="en-US" sz="4000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keu</a:t>
            </a:r>
            <a:endParaRPr lang="en-ID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5994C-DF55-4423-9E3D-6A8A5E5FF91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1365" y="927848"/>
            <a:ext cx="11873753" cy="5782234"/>
          </a:xfrm>
          <a:solidFill>
            <a:srgbClr val="FFFFCC"/>
          </a:solidFill>
          <a:ln w="381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TIDAK ADANYA PERATURAN YG MENETAPKAN PIHAK-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pihak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YanG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BERHAK MENYUSUN LAP KEU –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artinya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SEMUA PIHAK DAPAT MENYUSUN LAP KEU.</a:t>
            </a:r>
          </a:p>
          <a:p>
            <a:pPr marL="0" indent="0" algn="ctr">
              <a:buNone/>
            </a:pPr>
            <a:r>
              <a:rPr lang="en-US" sz="3200" u="sng" dirty="0">
                <a:solidFill>
                  <a:schemeClr val="accent6">
                    <a:lumMod val="75000"/>
                  </a:schemeClr>
                </a:solidFill>
                <a:latin typeface="Showcard Gothic" panose="04020904020102020604" pitchFamily="82" charset="0"/>
              </a:rPr>
              <a:t>PERHATIKAN : </a:t>
            </a:r>
          </a:p>
          <a:p>
            <a:pPr marL="0" indent="0" algn="ctr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unt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jasa</a:t>
            </a:r>
            <a:r>
              <a:rPr lang="en-US" sz="1800" dirty="0">
                <a:latin typeface="Arial Black" panose="020B0A04020102020204" pitchFamily="34" charset="0"/>
              </a:rPr>
              <a:t> Kesehatan – </a:t>
            </a:r>
            <a:r>
              <a:rPr lang="en-US" sz="1800" dirty="0" err="1">
                <a:latin typeface="Arial Black" panose="020B0A04020102020204" pitchFamily="34" charset="0"/>
              </a:rPr>
              <a:t>dokter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yg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berhak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memberikan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jasa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kedokteran</a:t>
            </a:r>
            <a:endParaRPr lang="en-US" sz="18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Unt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jasa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beracara</a:t>
            </a:r>
            <a:r>
              <a:rPr lang="en-US" sz="1800" dirty="0">
                <a:latin typeface="Arial Black" panose="020B0A04020102020204" pitchFamily="34" charset="0"/>
              </a:rPr>
              <a:t> di </a:t>
            </a:r>
            <a:r>
              <a:rPr lang="en-US" sz="1800" dirty="0" err="1">
                <a:latin typeface="Arial Black" panose="020B0A04020102020204" pitchFamily="34" charset="0"/>
              </a:rPr>
              <a:t>pengadilan</a:t>
            </a:r>
            <a:r>
              <a:rPr lang="en-US" sz="1800" dirty="0">
                <a:latin typeface="Arial Black" panose="020B0A04020102020204" pitchFamily="34" charset="0"/>
              </a:rPr>
              <a:t> – </a:t>
            </a:r>
            <a:r>
              <a:rPr lang="en-US" sz="1800" dirty="0" err="1">
                <a:latin typeface="Arial Black" panose="020B0A04020102020204" pitchFamily="34" charset="0"/>
              </a:rPr>
              <a:t>pengacara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yg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berpraktik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yg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berhak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memberikan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jasa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pengacara</a:t>
            </a:r>
            <a:endParaRPr lang="en-US" sz="18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Unt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jasa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Pembuat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akta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perdata</a:t>
            </a:r>
            <a:r>
              <a:rPr lang="en-US" sz="1800" dirty="0">
                <a:latin typeface="Arial Black" panose="020B0A04020102020204" pitchFamily="34" charset="0"/>
              </a:rPr>
              <a:t> dan </a:t>
            </a:r>
            <a:r>
              <a:rPr lang="en-US" sz="1800" dirty="0" err="1">
                <a:latin typeface="Arial Black" panose="020B0A04020102020204" pitchFamily="34" charset="0"/>
              </a:rPr>
              <a:t>ppat</a:t>
            </a:r>
            <a:r>
              <a:rPr lang="en-US" sz="1800" dirty="0">
                <a:latin typeface="Arial Black" panose="020B0A04020102020204" pitchFamily="34" charset="0"/>
              </a:rPr>
              <a:t> – </a:t>
            </a:r>
            <a:r>
              <a:rPr lang="en-US" sz="1800" dirty="0" err="1">
                <a:latin typeface="Arial Black" panose="020B0A04020102020204" pitchFamily="34" charset="0"/>
              </a:rPr>
              <a:t>notaris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yg</a:t>
            </a:r>
            <a:r>
              <a:rPr lang="en-US" sz="1800" dirty="0">
                <a:latin typeface="Arial Black" panose="020B0A04020102020204" pitchFamily="34" charset="0"/>
              </a:rPr>
              <a:t> punya </a:t>
            </a:r>
            <a:r>
              <a:rPr lang="en-US" sz="1800" dirty="0" err="1">
                <a:latin typeface="Arial Black" panose="020B0A04020102020204" pitchFamily="34" charset="0"/>
              </a:rPr>
              <a:t>hak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unt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memberikan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jasa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tsb</a:t>
            </a:r>
            <a:endParaRPr lang="en-US" sz="18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en-US" sz="5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2800" b="1" u="sng" dirty="0" err="1">
                <a:solidFill>
                  <a:srgbClr val="002060"/>
                </a:solidFill>
                <a:latin typeface="Showcard Gothic" panose="04020904020102020604" pitchFamily="82" charset="0"/>
              </a:rPr>
              <a:t>Sementara</a:t>
            </a:r>
            <a:r>
              <a:rPr lang="en-US" sz="2800" b="1" u="sng" dirty="0">
                <a:solidFill>
                  <a:srgbClr val="002060"/>
                </a:solidFill>
                <a:latin typeface="Showcard Gothic" panose="04020904020102020604" pitchFamily="82" charset="0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latin typeface="Showcard Gothic" panose="04020904020102020604" pitchFamily="82" charset="0"/>
              </a:rPr>
              <a:t>saat</a:t>
            </a:r>
            <a:r>
              <a:rPr lang="en-US" sz="2800" b="1" u="sng" dirty="0">
                <a:solidFill>
                  <a:srgbClr val="002060"/>
                </a:solidFill>
                <a:latin typeface="Showcard Gothic" panose="04020904020102020604" pitchFamily="82" charset="0"/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  <a:latin typeface="Showcard Gothic" panose="04020904020102020604" pitchFamily="82" charset="0"/>
              </a:rPr>
              <a:t>ini</a:t>
            </a:r>
            <a:r>
              <a:rPr lang="en-US" sz="2800" b="1" u="sng" dirty="0">
                <a:solidFill>
                  <a:srgbClr val="002060"/>
                </a:solidFill>
                <a:latin typeface="Showcard Gothic" panose="04020904020102020604" pitchFamily="82" charset="0"/>
              </a:rPr>
              <a:t> :</a:t>
            </a:r>
          </a:p>
          <a:p>
            <a:pPr marL="0" indent="0" algn="ctr">
              <a:buNone/>
            </a:pPr>
            <a:r>
              <a:rPr lang="en-US" b="1" dirty="0">
                <a:latin typeface="Arial Rounded MT Bold" panose="020F0704030504030204" pitchFamily="34" charset="0"/>
              </a:rPr>
              <a:t>Lap </a:t>
            </a:r>
            <a:r>
              <a:rPr lang="en-US" b="1" dirty="0" err="1">
                <a:latin typeface="Arial Rounded MT Bold" panose="020F0704030504030204" pitchFamily="34" charset="0"/>
              </a:rPr>
              <a:t>keu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bisa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dikerjakan</a:t>
            </a:r>
            <a:r>
              <a:rPr lang="en-US" b="1" dirty="0">
                <a:latin typeface="Arial Rounded MT Bold" panose="020F0704030504030204" pitchFamily="34" charset="0"/>
              </a:rPr>
              <a:t> oleh </a:t>
            </a:r>
            <a:r>
              <a:rPr lang="en-US" b="1" dirty="0" err="1">
                <a:latin typeface="Arial Rounded MT Bold" panose="020F0704030504030204" pitchFamily="34" charset="0"/>
              </a:rPr>
              <a:t>semua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pihak</a:t>
            </a:r>
            <a:r>
              <a:rPr lang="en-US" b="1" dirty="0">
                <a:latin typeface="Arial Rounded MT Bold" panose="020F0704030504030204" pitchFamily="34" charset="0"/>
              </a:rPr>
              <a:t> – </a:t>
            </a:r>
            <a:r>
              <a:rPr lang="en-US" b="1" dirty="0" err="1">
                <a:latin typeface="Arial Rounded MT Bold" panose="020F0704030504030204" pitchFamily="34" charset="0"/>
              </a:rPr>
              <a:t>kompetensinya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menjadi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tidak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ada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karena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dikerjakan</a:t>
            </a:r>
            <a:r>
              <a:rPr lang="en-US" b="1" dirty="0">
                <a:latin typeface="Arial Rounded MT Bold" panose="020F0704030504030204" pitchFamily="34" charset="0"/>
              </a:rPr>
              <a:t> oleh </a:t>
            </a:r>
            <a:r>
              <a:rPr lang="en-US" b="1" dirty="0" err="1">
                <a:latin typeface="Arial Rounded MT Bold" panose="020F0704030504030204" pitchFamily="34" charset="0"/>
              </a:rPr>
              <a:t>banyak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pihak</a:t>
            </a:r>
            <a:r>
              <a:rPr lang="en-US" b="1" dirty="0">
                <a:latin typeface="Arial Rounded MT Bold" panose="020F0704030504030204" pitchFamily="34" charset="0"/>
              </a:rPr>
              <a:t> yang </a:t>
            </a:r>
            <a:r>
              <a:rPr lang="en-US" b="1" dirty="0" err="1">
                <a:latin typeface="Arial Rounded MT Bold" panose="020F0704030504030204" pitchFamily="34" charset="0"/>
              </a:rPr>
              <a:t>tidak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memiliki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kompetensi</a:t>
            </a:r>
            <a:r>
              <a:rPr lang="en-US" b="1" dirty="0">
                <a:latin typeface="Arial Rounded MT Bold" panose="020F0704030504030204" pitchFamily="34" charset="0"/>
              </a:rPr>
              <a:t> &amp; </a:t>
            </a:r>
            <a:r>
              <a:rPr lang="en-US" b="1" dirty="0" err="1">
                <a:latin typeface="Arial Rounded MT Bold" panose="020F0704030504030204" pitchFamily="34" charset="0"/>
              </a:rPr>
              <a:t>integritas</a:t>
            </a:r>
            <a:endParaRPr lang="en-US" b="1" dirty="0"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n-US" sz="2800" b="1" u="sng" dirty="0">
                <a:solidFill>
                  <a:srgbClr val="002060"/>
                </a:solidFill>
                <a:latin typeface="Showcard Gothic" panose="04020904020102020604" pitchFamily="82" charset="0"/>
              </a:rPr>
              <a:t>KOMPETEN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= ORANG YG AHLI DLM BIDANG NYA</a:t>
            </a:r>
          </a:p>
          <a:p>
            <a:pPr marL="0" indent="0" algn="ctr">
              <a:buNone/>
            </a:pPr>
            <a:r>
              <a:rPr lang="en-US" sz="2800" b="1" u="sng" dirty="0" err="1">
                <a:latin typeface="Showcard Gothic" panose="04020904020102020604" pitchFamily="82" charset="0"/>
              </a:rPr>
              <a:t>Integritas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= </a:t>
            </a:r>
            <a:r>
              <a:rPr lang="en-US" sz="2800" b="1" u="sng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bekerja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sesuai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standar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/ </a:t>
            </a:r>
            <a:r>
              <a:rPr lang="en-US" sz="2800" b="1" u="sng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peraturan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yg</a:t>
            </a:r>
            <a:r>
              <a:rPr lang="en-US" sz="2800" b="1" u="sng" dirty="0">
                <a:solidFill>
                  <a:srgbClr val="C00000"/>
                </a:solidFill>
                <a:latin typeface="Showcard Gothic" panose="04020904020102020604" pitchFamily="82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Showcard Gothic" panose="04020904020102020604" pitchFamily="82" charset="0"/>
              </a:rPr>
              <a:t>berlaku</a:t>
            </a:r>
            <a:endParaRPr lang="en-ID" sz="2800" b="1" u="sng" dirty="0">
              <a:solidFill>
                <a:srgbClr val="C00000"/>
              </a:solidFill>
              <a:latin typeface="Showcard Gothic" panose="040209040201020206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657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{2BA28C9B-3461-495C-8D48-332970E81EBA}TF62d0d592-7ac2-4846-a919-75806e8bead49553d537-f813ce055067</Template>
  <TotalTime>531</TotalTime>
  <Words>1345</Words>
  <Application>Microsoft Office PowerPoint</Application>
  <PresentationFormat>Widescreen</PresentationFormat>
  <Paragraphs>123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Aharoni</vt:lpstr>
      <vt:lpstr>Algerian</vt:lpstr>
      <vt:lpstr>Arial</vt:lpstr>
      <vt:lpstr>Arial Black</vt:lpstr>
      <vt:lpstr>Arial Narrow</vt:lpstr>
      <vt:lpstr>Arial Rounded MT Bold</vt:lpstr>
      <vt:lpstr>Berlin Sans FB Demi</vt:lpstr>
      <vt:lpstr>Comic Sans MS</vt:lpstr>
      <vt:lpstr>Franklin Gothic Heavy</vt:lpstr>
      <vt:lpstr>Gill Sans Ultra Bold Condensed</vt:lpstr>
      <vt:lpstr>Showcard Gothic</vt:lpstr>
      <vt:lpstr>Stencil</vt:lpstr>
      <vt:lpstr>Tw Cen MT</vt:lpstr>
      <vt:lpstr>Wide Latin</vt:lpstr>
      <vt:lpstr>Droplet</vt:lpstr>
      <vt:lpstr>Membangun ekosistem laporan KEUANGAN   (peran profesi akuntan  dalam pelaksanaan  uu no 4 th 2023 dan pp 43 th 2025)</vt:lpstr>
      <vt:lpstr>A - LATAR BELAKANG</vt:lpstr>
      <vt:lpstr>A1) LATAR BELAKANG HUKUM</vt:lpstr>
      <vt:lpstr>A1) LATAR BELAKANG HUKUM</vt:lpstr>
      <vt:lpstr>A1) LATAR BELAKANG HUKUM</vt:lpstr>
      <vt:lpstr>A1) LATAR BELAKANG HUKUM</vt:lpstr>
      <vt:lpstr>A1) LATAR BELAKANG HUKUM</vt:lpstr>
      <vt:lpstr>A2) LATAR BELAKANG – jenis2 LAPORAN KEUANGAN</vt:lpstr>
      <vt:lpstr>A3) LATAR BELAKANG penyusun lap keu</vt:lpstr>
      <vt:lpstr>Lap keu harus disusun oleh pihak yg kompeten pp 43 th 2025 = pasal : 4</vt:lpstr>
      <vt:lpstr>Laporan keu harus disusun oleh pihak yg kompeten pp 43 th 2025 = Pasal : 5</vt:lpstr>
      <vt:lpstr>Iai – ikatan akuntan indonesia</vt:lpstr>
      <vt:lpstr>IAPI = ikatan akuntan publik indonesia</vt:lpstr>
      <vt:lpstr>IAMI = ikatan akuntan manajemen indonesia</vt:lpstr>
      <vt:lpstr>Komite standar pp 43 th 2025 = pasal : 11</vt:lpstr>
      <vt:lpstr>KEBIJAKAN SATU PINTU platform bersama pelaporan keuangan (pbpk) /  financial reporting single window = pasal : 37 </vt:lpstr>
      <vt:lpstr>KEBIJAKAN SATU PINTU platform bersama pelaporan keuangan (pbpk) /  financial reporting single window </vt:lpstr>
      <vt:lpstr>Kebijakan pp 43 th 2025 = pasal 39 Diberlakukan bertahap</vt:lpstr>
      <vt:lpstr>CATATAN AKHIR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PELAPORAN KEUANGAN  BERDASARKAN  PP 43 TAHUN 2025  - ERA BARU  LAPORAN KEUANGAN INDONESIA</dc:title>
  <dc:creator>ASUS</dc:creator>
  <cp:lastModifiedBy>ASUS</cp:lastModifiedBy>
  <cp:revision>36</cp:revision>
  <cp:lastPrinted>2026-05-21T14:47:22Z</cp:lastPrinted>
  <dcterms:created xsi:type="dcterms:W3CDTF">2026-04-21T04:17:36Z</dcterms:created>
  <dcterms:modified xsi:type="dcterms:W3CDTF">2026-05-21T14:49:47Z</dcterms:modified>
</cp:coreProperties>
</file>