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  <p:sldId id="270" r:id="rId12"/>
    <p:sldId id="266" r:id="rId13"/>
    <p:sldId id="267" r:id="rId14"/>
    <p:sldId id="275" r:id="rId15"/>
    <p:sldId id="272" r:id="rId16"/>
    <p:sldId id="273" r:id="rId17"/>
    <p:sldId id="274" r:id="rId18"/>
    <p:sldId id="276" r:id="rId19"/>
    <p:sldId id="277" r:id="rId20"/>
    <p:sldId id="26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3300"/>
    <a:srgbClr val="FFFF99"/>
    <a:srgbClr val="B0DEF2"/>
    <a:srgbClr val="CCFFCC"/>
    <a:srgbClr val="3333CC"/>
    <a:srgbClr val="FFFFCC"/>
    <a:srgbClr val="99CC00"/>
    <a:srgbClr val="E8E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3/12/2026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lints.com/id/lowongan/wp-content/uploads/2022/05/1.-teori-atau-konsep-johari-window-adalah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19313-2A95-42D7-B4E1-CDD4BF3A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153" y="201706"/>
            <a:ext cx="11752729" cy="3671047"/>
          </a:xfrm>
          <a:solidFill>
            <a:srgbClr val="E8E388"/>
          </a:solidFill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sz="4800" dirty="0">
                <a:latin typeface="Eras Bold ITC" panose="020B0907030504020204" pitchFamily="34" charset="0"/>
              </a:rPr>
              <a:t>Johari window, </a:t>
            </a:r>
            <a:br>
              <a:rPr lang="en-US" sz="4800" dirty="0">
                <a:latin typeface="Eras Bold ITC" panose="020B0907030504020204" pitchFamily="34" charset="0"/>
              </a:rPr>
            </a:br>
            <a:r>
              <a:rPr lang="en-US" sz="4800" dirty="0" err="1">
                <a:latin typeface="Eras Bold ITC" panose="020B0907030504020204" pitchFamily="34" charset="0"/>
              </a:rPr>
              <a:t>sukses</a:t>
            </a:r>
            <a:r>
              <a:rPr lang="en-US" sz="4800" dirty="0">
                <a:latin typeface="Eras Bold ITC" panose="020B0907030504020204" pitchFamily="34" charset="0"/>
              </a:rPr>
              <a:t> </a:t>
            </a:r>
            <a:r>
              <a:rPr lang="en-US" sz="4800" dirty="0" err="1">
                <a:latin typeface="Eras Bold ITC" panose="020B0907030504020204" pitchFamily="34" charset="0"/>
              </a:rPr>
              <a:t>kolaborasi</a:t>
            </a:r>
            <a:r>
              <a:rPr lang="en-US" sz="4800" dirty="0">
                <a:latin typeface="Eras Bold ITC" panose="020B0907030504020204" pitchFamily="34" charset="0"/>
              </a:rPr>
              <a:t>, </a:t>
            </a:r>
            <a:br>
              <a:rPr lang="en-US" sz="4800" dirty="0">
                <a:latin typeface="Eras Bold ITC" panose="020B0907030504020204" pitchFamily="34" charset="0"/>
              </a:rPr>
            </a:br>
            <a:r>
              <a:rPr lang="en-US" sz="4800" dirty="0" err="1">
                <a:latin typeface="Eras Bold ITC" panose="020B0907030504020204" pitchFamily="34" charset="0"/>
              </a:rPr>
              <a:t>sukses</a:t>
            </a:r>
            <a:r>
              <a:rPr lang="en-US" sz="4800" dirty="0">
                <a:latin typeface="Eras Bold ITC" panose="020B0907030504020204" pitchFamily="34" charset="0"/>
              </a:rPr>
              <a:t> public speaking &amp; </a:t>
            </a:r>
            <a:br>
              <a:rPr lang="en-US" sz="4800" dirty="0">
                <a:latin typeface="Eras Bold ITC" panose="020B0907030504020204" pitchFamily="34" charset="0"/>
              </a:rPr>
            </a:br>
            <a:r>
              <a:rPr lang="en-US" sz="4800" dirty="0" err="1">
                <a:latin typeface="Eras Bold ITC" panose="020B0907030504020204" pitchFamily="34" charset="0"/>
              </a:rPr>
              <a:t>meningkatkan</a:t>
            </a:r>
            <a:r>
              <a:rPr lang="en-US" sz="4800" dirty="0">
                <a:latin typeface="Eras Bold ITC" panose="020B0907030504020204" pitchFamily="34" charset="0"/>
              </a:rPr>
              <a:t> self-awareness</a:t>
            </a:r>
            <a:endParaRPr lang="en-ID" sz="4800" dirty="0">
              <a:latin typeface="Eras Bold ITC" panose="020B0907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8783A-F94D-4AEC-9585-539695198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60" y="6092055"/>
            <a:ext cx="11637622" cy="564239"/>
          </a:xfrm>
          <a:solidFill>
            <a:schemeClr val="accent2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r"/>
            <a:r>
              <a:rPr lang="en-US" sz="2800" b="1" dirty="0">
                <a:latin typeface="Eras Bold ITC" panose="020B0907030504020204" pitchFamily="34" charset="0"/>
              </a:rPr>
              <a:t>Oleh : </a:t>
            </a:r>
            <a:r>
              <a:rPr lang="en-US" sz="2800" b="1" dirty="0" err="1">
                <a:latin typeface="Eras Bold ITC" panose="020B0907030504020204" pitchFamily="34" charset="0"/>
              </a:rPr>
              <a:t>Indaryono</a:t>
            </a:r>
            <a:r>
              <a:rPr lang="en-US" sz="2800" b="1" dirty="0">
                <a:latin typeface="Eras Bold ITC" panose="020B0907030504020204" pitchFamily="34" charset="0"/>
              </a:rPr>
              <a:t>, SE, AK, CA, </a:t>
            </a:r>
            <a:r>
              <a:rPr lang="en-US" sz="2800" b="1" dirty="0" err="1">
                <a:latin typeface="Eras Bold ITC" panose="020B0907030504020204" pitchFamily="34" charset="0"/>
              </a:rPr>
              <a:t>M.Si</a:t>
            </a:r>
            <a:r>
              <a:rPr lang="en-US" sz="2800" b="1" dirty="0">
                <a:latin typeface="Eras Bold ITC" panose="020B0907030504020204" pitchFamily="34" charset="0"/>
              </a:rPr>
              <a:t>, BKP</a:t>
            </a:r>
            <a:endParaRPr lang="en-ID" sz="2800" b="1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185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BBAAC-38C2-4667-BEE5-CCDBD5DB7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2" y="161366"/>
            <a:ext cx="11860306" cy="524434"/>
          </a:xfrm>
          <a:solidFill>
            <a:srgbClr val="99CC00"/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Eras Bold ITC" panose="020B0907030504020204" pitchFamily="34" charset="0"/>
              </a:rPr>
              <a:t>3) </a:t>
            </a:r>
            <a:r>
              <a:rPr lang="en-US" sz="4000" b="1" dirty="0" err="1">
                <a:latin typeface="Eras Bold ITC" panose="020B0907030504020204" pitchFamily="34" charset="0"/>
              </a:rPr>
              <a:t>Memaksimalkan</a:t>
            </a:r>
            <a:r>
              <a:rPr lang="en-US" sz="4000" b="1" dirty="0">
                <a:latin typeface="Eras Bold ITC" panose="020B0907030504020204" pitchFamily="34" charset="0"/>
              </a:rPr>
              <a:t> KOLABORASI</a:t>
            </a:r>
            <a:endParaRPr lang="en-ID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FA48C-191F-4534-BFC6-2F4263A04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2" y="833718"/>
            <a:ext cx="11860306" cy="5338482"/>
          </a:xfrm>
          <a:solidFill>
            <a:srgbClr val="FFFFCC"/>
          </a:solidFill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kolaborasimu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cenderung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LEBIH PERCAYA KEPADA MEREKA.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SALING MENGENAL PENTING SAAT HARUS BEKERJA SAMA.</a:t>
            </a:r>
          </a:p>
          <a:p>
            <a:pPr marL="0" indent="0" algn="just">
              <a:buNone/>
            </a:pPr>
            <a:endParaRPr lang="en-US" sz="1200" dirty="0">
              <a:solidFill>
                <a:srgbClr val="FF0000"/>
              </a:solidFill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AREA TERBUKA DIPERLUAS dg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 AREA BLIND SPOT.</a:t>
            </a:r>
          </a:p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AREA TERBUKA DIPERLUAS dg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 AREA TERTUTUP.</a:t>
            </a:r>
          </a:p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u="sng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AREA TERBUKA DIPERLUAS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u="sng" dirty="0">
                <a:solidFill>
                  <a:srgbClr val="002060"/>
                </a:solidFill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 AREA BLIND SPOT &amp; AREA TERTUTUP – SECARA BERSAMAAN.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</a:t>
            </a:r>
            <a:r>
              <a:rPr lang="en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</a:p>
          <a:p>
            <a:pPr marL="0" indent="0" algn="just">
              <a:buNone/>
            </a:pP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Pada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disajikan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Johari Windows unt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memperkuat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KOLABORASI. </a:t>
            </a:r>
          </a:p>
          <a:p>
            <a:pPr marL="0" indent="0" algn="just">
              <a:buNone/>
            </a:pPr>
            <a:endParaRPr lang="en-ID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8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C48C-43B8-4EF4-ACD0-A6CAA1832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21024"/>
            <a:ext cx="11779624" cy="470647"/>
          </a:xfrm>
          <a:ln w="28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500" b="1" dirty="0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Latihan </a:t>
            </a:r>
            <a:r>
              <a:rPr lang="en-US" sz="2500" b="1" dirty="0" err="1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penggunaan</a:t>
            </a:r>
            <a:r>
              <a:rPr lang="en-US" sz="2500" b="1" dirty="0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</a:t>
            </a:r>
            <a:r>
              <a:rPr lang="en-US" sz="2500" b="1" dirty="0" err="1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teori</a:t>
            </a:r>
            <a:r>
              <a:rPr lang="en-US" sz="2500" b="1" dirty="0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Johari windows </a:t>
            </a:r>
            <a:r>
              <a:rPr lang="en-US" sz="2500" b="1" dirty="0" err="1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unt</a:t>
            </a:r>
            <a:r>
              <a:rPr lang="en-US" sz="2500" b="1" dirty="0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</a:t>
            </a:r>
            <a:r>
              <a:rPr lang="en-US" sz="2500" b="1" dirty="0" err="1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memperkuat</a:t>
            </a:r>
            <a:r>
              <a:rPr lang="en-US" sz="2500" b="1" dirty="0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 </a:t>
            </a:r>
            <a:r>
              <a:rPr lang="en-US" sz="2500" b="1" dirty="0" err="1">
                <a:solidFill>
                  <a:srgbClr val="3333CC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kolaborasi</a:t>
            </a:r>
            <a:endParaRPr lang="en-ID" sz="2500" dirty="0">
              <a:solidFill>
                <a:srgbClr val="3333C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0AABC-D549-4BCE-A499-F3F3B70A9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3776" y="699247"/>
            <a:ext cx="5781338" cy="1805414"/>
          </a:xfrm>
          <a:solidFill>
            <a:srgbClr val="CCFFCC"/>
          </a:solidFill>
          <a:ln w="28575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1) </a:t>
            </a:r>
            <a:r>
              <a:rPr lang="en-US" dirty="0" err="1">
                <a:solidFill>
                  <a:schemeClr val="tx1"/>
                </a:solidFill>
              </a:rPr>
              <a:t>Bentuklah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</a:t>
            </a:r>
            <a:r>
              <a:rPr lang="en-US" dirty="0">
                <a:solidFill>
                  <a:schemeClr val="tx1"/>
                </a:solidFill>
              </a:rPr>
              <a:t> Latihan yang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sedikit</a:t>
            </a:r>
            <a:r>
              <a:rPr lang="en-US" dirty="0">
                <a:solidFill>
                  <a:schemeClr val="tx1"/>
                </a:solidFill>
              </a:rPr>
              <a:t> orang, </a:t>
            </a:r>
            <a:r>
              <a:rPr lang="en-US" dirty="0" err="1">
                <a:solidFill>
                  <a:schemeClr val="tx1"/>
                </a:solidFill>
              </a:rPr>
              <a:t>misalkan</a:t>
            </a:r>
            <a:r>
              <a:rPr lang="en-US" dirty="0">
                <a:solidFill>
                  <a:schemeClr val="tx1"/>
                </a:solidFill>
              </a:rPr>
              <a:t> lima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orang 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: Adi, Budi, Cindy, Desi &amp; Eni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Cari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hadir</a:t>
            </a:r>
            <a:r>
              <a:rPr lang="en-US" dirty="0">
                <a:solidFill>
                  <a:schemeClr val="tx1"/>
                </a:solidFill>
              </a:rPr>
              <a:t> pada training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1 </a:t>
            </a:r>
            <a:r>
              <a:rPr lang="en-US" dirty="0" err="1">
                <a:solidFill>
                  <a:schemeClr val="tx1"/>
                </a:solidFill>
              </a:rPr>
              <a:t>sampai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dgn</a:t>
            </a:r>
            <a:r>
              <a:rPr lang="en-US" dirty="0">
                <a:solidFill>
                  <a:schemeClr val="tx1"/>
                </a:solidFill>
              </a:rPr>
              <a:t> 2 Jam.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35CDC-3991-4753-8442-67B6915D4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3776" y="2922104"/>
            <a:ext cx="5781338" cy="2763079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3</a:t>
            </a:r>
            <a:r>
              <a:rPr lang="en-US" dirty="0">
                <a:solidFill>
                  <a:schemeClr val="tx1"/>
                </a:solidFill>
              </a:rPr>
              <a:t>) Masing2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menuliskan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tiga</a:t>
            </a:r>
            <a:r>
              <a:rPr lang="en-US" dirty="0">
                <a:solidFill>
                  <a:schemeClr val="tx1"/>
                </a:solidFill>
              </a:rPr>
              <a:t> kata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US" dirty="0"/>
              <a:t>     </a:t>
            </a:r>
            <a:r>
              <a:rPr lang="en-US" dirty="0" err="1">
                <a:solidFill>
                  <a:schemeClr val="tx1"/>
                </a:solidFill>
              </a:rPr>
              <a:t>yg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teman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team </a:t>
            </a:r>
            <a:r>
              <a:rPr lang="en-US" dirty="0" err="1">
                <a:solidFill>
                  <a:schemeClr val="tx1"/>
                </a:solidFill>
              </a:rPr>
              <a:t>nya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Misalkan</a:t>
            </a:r>
            <a:r>
              <a:rPr lang="en-US" dirty="0">
                <a:solidFill>
                  <a:schemeClr val="tx1"/>
                </a:solidFill>
              </a:rPr>
              <a:t> Adi, </a:t>
            </a:r>
          </a:p>
          <a:p>
            <a:pPr marL="0" indent="0" algn="just">
              <a:buNone/>
            </a:pPr>
            <a:r>
              <a:rPr lang="en-US" dirty="0"/>
              <a:t>     </a:t>
            </a:r>
            <a:r>
              <a:rPr lang="en-US" dirty="0" err="1">
                <a:solidFill>
                  <a:schemeClr val="tx1"/>
                </a:solidFill>
              </a:rPr>
              <a:t>menulis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Budi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Pendiam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marL="0" indent="0" algn="just">
              <a:buNone/>
            </a:pPr>
            <a:r>
              <a:rPr lang="en-US" dirty="0"/>
              <a:t>    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Ramah dan </a:t>
            </a:r>
            <a:r>
              <a:rPr lang="en-US" dirty="0" err="1">
                <a:solidFill>
                  <a:schemeClr val="tx1"/>
                </a:solidFill>
              </a:rPr>
              <a:t>Rajin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Adi </a:t>
            </a:r>
          </a:p>
          <a:p>
            <a:pPr marL="0" indent="0" algn="just">
              <a:buNone/>
            </a:pPr>
            <a:r>
              <a:rPr lang="en-US" dirty="0"/>
              <a:t>     </a:t>
            </a:r>
            <a:r>
              <a:rPr lang="en-US" dirty="0" err="1">
                <a:solidFill>
                  <a:schemeClr val="tx1"/>
                </a:solidFill>
              </a:rPr>
              <a:t>menulis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cindy</a:t>
            </a:r>
            <a:r>
              <a:rPr lang="en-US" dirty="0">
                <a:solidFill>
                  <a:schemeClr val="tx1"/>
                </a:solidFill>
              </a:rPr>
              <a:t>, Desi dan Eni. </a:t>
            </a:r>
            <a:r>
              <a:rPr lang="en-US" dirty="0" err="1">
                <a:solidFill>
                  <a:schemeClr val="tx1"/>
                </a:solidFill>
              </a:rPr>
              <a:t>Demikian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US" dirty="0"/>
              <a:t>     </a:t>
            </a:r>
            <a:r>
              <a:rPr lang="en-US" dirty="0">
                <a:solidFill>
                  <a:schemeClr val="tx1"/>
                </a:solidFill>
              </a:rPr>
              <a:t>pula </a:t>
            </a:r>
            <a:r>
              <a:rPr lang="en-US" dirty="0" err="1">
                <a:solidFill>
                  <a:schemeClr val="tx1"/>
                </a:solidFill>
              </a:rPr>
              <a:t>sebaliknya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7FB354-0AAB-409D-A371-619362C26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6886" y="699246"/>
            <a:ext cx="5781338" cy="1805415"/>
          </a:xfrm>
          <a:solidFill>
            <a:srgbClr val="FFCCCC"/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2) Masing2 </a:t>
            </a:r>
            <a:r>
              <a:rPr lang="en-US" dirty="0" err="1">
                <a:solidFill>
                  <a:schemeClr val="tx1"/>
                </a:solidFill>
              </a:rPr>
              <a:t>peserta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menuliskan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tiga</a:t>
            </a:r>
            <a:r>
              <a:rPr lang="en-US" dirty="0">
                <a:solidFill>
                  <a:schemeClr val="tx1"/>
                </a:solidFill>
              </a:rPr>
              <a:t> kata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yg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sendiri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Misalkan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Sabaran</a:t>
            </a:r>
            <a:r>
              <a:rPr lang="en-US" dirty="0">
                <a:solidFill>
                  <a:schemeClr val="tx1"/>
                </a:solidFill>
              </a:rPr>
              <a:t>, dan Malas. </a:t>
            </a:r>
          </a:p>
          <a:p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2682DD-0D41-4DF4-9005-0441DDCBF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26886" y="2922104"/>
            <a:ext cx="5781338" cy="2763079"/>
          </a:xfrm>
          <a:solidFill>
            <a:srgbClr val="B0DEF2"/>
          </a:solidFill>
          <a:ln w="28575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4) Adi, Budi, Cindy, Desi &amp; Eni </a:t>
            </a:r>
            <a:r>
              <a:rPr lang="en-US" dirty="0" err="1"/>
              <a:t>berkumpul</a:t>
            </a:r>
            <a:r>
              <a:rPr lang="en-US" dirty="0"/>
              <a:t> </a:t>
            </a:r>
            <a:r>
              <a:rPr lang="en-US" dirty="0" err="1"/>
              <a:t>dlm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  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sharing dan </a:t>
            </a:r>
            <a:r>
              <a:rPr lang="en-US" dirty="0" err="1"/>
              <a:t>menjelaskan</a:t>
            </a:r>
            <a:r>
              <a:rPr lang="en-US" dirty="0"/>
              <a:t> kata </a:t>
            </a:r>
          </a:p>
          <a:p>
            <a:pPr marL="0" indent="0" algn="just">
              <a:buNone/>
            </a:pPr>
            <a:r>
              <a:rPr lang="en-US" dirty="0"/>
              <a:t>    </a:t>
            </a:r>
            <a:r>
              <a:rPr lang="en-US" dirty="0" err="1"/>
              <a:t>sifat</a:t>
            </a:r>
            <a:r>
              <a:rPr lang="en-US" dirty="0"/>
              <a:t> yang </a:t>
            </a:r>
            <a:r>
              <a:rPr lang="en-US" dirty="0" err="1"/>
              <a:t>ditulisnya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/>
              <a:t>    </a:t>
            </a:r>
            <a:r>
              <a:rPr lang="en-US" dirty="0" err="1"/>
              <a:t>termasuk</a:t>
            </a:r>
            <a:r>
              <a:rPr lang="en-US" dirty="0"/>
              <a:t> kata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Tim </a:t>
            </a:r>
            <a:r>
              <a:rPr lang="en-US" dirty="0" err="1"/>
              <a:t>nya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2E60BE-F7E6-4C20-884E-353767080196}"/>
              </a:ext>
            </a:extLst>
          </p:cNvPr>
          <p:cNvSpPr/>
          <p:nvPr/>
        </p:nvSpPr>
        <p:spPr>
          <a:xfrm>
            <a:off x="1371600" y="5870317"/>
            <a:ext cx="9680713" cy="853011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KOLABORASI MENJADI MAKSIMAL KRN SATU TIM SALING MENGENAL SATU SAMA LAIN DG LATIHAN DI ATAS. </a:t>
            </a:r>
            <a:endParaRPr lang="en-ID" sz="2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642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1307B-B469-4954-96D9-2B2247AEB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242047"/>
            <a:ext cx="11631706" cy="914400"/>
          </a:xfrm>
          <a:solidFill>
            <a:schemeClr val="accent2">
              <a:lumMod val="75000"/>
            </a:schemeClr>
          </a:solidFill>
          <a:ln w="38100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dirty="0" err="1">
                <a:solidFill>
                  <a:schemeClr val="bg1"/>
                </a:solidFill>
              </a:rPr>
              <a:t>Kuadran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yg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memperluar</a:t>
            </a:r>
            <a:r>
              <a:rPr lang="en-US" sz="3200" dirty="0">
                <a:solidFill>
                  <a:schemeClr val="bg1"/>
                </a:solidFill>
              </a:rPr>
              <a:t> area </a:t>
            </a:r>
            <a:r>
              <a:rPr lang="en-US" sz="3200" dirty="0" err="1">
                <a:solidFill>
                  <a:schemeClr val="bg1"/>
                </a:solidFill>
              </a:rPr>
              <a:t>terbuka</a:t>
            </a:r>
            <a:r>
              <a:rPr lang="en-US" sz="3200" dirty="0">
                <a:solidFill>
                  <a:schemeClr val="bg1"/>
                </a:solidFill>
              </a:rPr>
              <a:t> DENGAN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mengurangi</a:t>
            </a:r>
            <a:r>
              <a:rPr lang="en-US" sz="3200" dirty="0">
                <a:solidFill>
                  <a:schemeClr val="bg1"/>
                </a:solidFill>
              </a:rPr>
              <a:t> area blind </a:t>
            </a:r>
            <a:r>
              <a:rPr lang="en-US" sz="3200" dirty="0" err="1">
                <a:solidFill>
                  <a:schemeClr val="bg1"/>
                </a:solidFill>
              </a:rPr>
              <a:t>sPOT</a:t>
            </a:r>
            <a:r>
              <a:rPr lang="en-US" sz="3200" dirty="0">
                <a:solidFill>
                  <a:schemeClr val="bg1"/>
                </a:solidFill>
              </a:rPr>
              <a:t> &amp; AREA TERTUTUP</a:t>
            </a:r>
            <a:endParaRPr lang="en-ID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AF0D2-794F-4FD9-9785-EE195E648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00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14FBD0-6813-4AD9-B42E-391847F3C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941" y="1438836"/>
            <a:ext cx="11631706" cy="457200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111214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0788D-99DD-41F3-AD40-39190973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91" y="107577"/>
            <a:ext cx="11835017" cy="484092"/>
          </a:xfrm>
          <a:solidFill>
            <a:srgbClr val="CCFFCC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200" b="1" dirty="0">
                <a:latin typeface="Eras Bold ITC" panose="020B0907030504020204" pitchFamily="34" charset="0"/>
              </a:rPr>
              <a:t>4) </a:t>
            </a:r>
            <a:r>
              <a:rPr lang="en-US" sz="2200" b="1" dirty="0" err="1">
                <a:latin typeface="Eras Bold ITC" panose="020B0907030504020204" pitchFamily="34" charset="0"/>
              </a:rPr>
              <a:t>Meningkatkan</a:t>
            </a:r>
            <a:r>
              <a:rPr lang="en-US" sz="2200" b="1" dirty="0">
                <a:latin typeface="Eras Bold ITC" panose="020B0907030504020204" pitchFamily="34" charset="0"/>
              </a:rPr>
              <a:t> </a:t>
            </a:r>
            <a:r>
              <a:rPr lang="en-US" sz="2200" b="1" dirty="0" err="1">
                <a:latin typeface="Eras Bold ITC" panose="020B0907030504020204" pitchFamily="34" charset="0"/>
              </a:rPr>
              <a:t>kualitas</a:t>
            </a:r>
            <a:r>
              <a:rPr lang="en-US" sz="2200" b="1" dirty="0">
                <a:latin typeface="Eras Bold ITC" panose="020B0907030504020204" pitchFamily="34" charset="0"/>
              </a:rPr>
              <a:t> </a:t>
            </a:r>
            <a:r>
              <a:rPr lang="en-US" sz="2200" b="1" dirty="0" err="1">
                <a:latin typeface="Eras Bold ITC" panose="020B0907030504020204" pitchFamily="34" charset="0"/>
              </a:rPr>
              <a:t>pribadi</a:t>
            </a:r>
            <a:r>
              <a:rPr lang="en-US" sz="2200" b="1" dirty="0">
                <a:latin typeface="Eras Bold ITC" panose="020B0907030504020204" pitchFamily="34" charset="0"/>
              </a:rPr>
              <a:t> </a:t>
            </a:r>
            <a:r>
              <a:rPr lang="en-US" sz="2200" b="1" dirty="0" err="1">
                <a:latin typeface="Eras Bold ITC" panose="020B0907030504020204" pitchFamily="34" charset="0"/>
              </a:rPr>
              <a:t>unt</a:t>
            </a:r>
            <a:r>
              <a:rPr lang="en-US" sz="2200" b="1" dirty="0">
                <a:latin typeface="Eras Bold ITC" panose="020B0907030504020204" pitchFamily="34" charset="0"/>
              </a:rPr>
              <a:t> </a:t>
            </a:r>
            <a:r>
              <a:rPr lang="en-US" sz="2200" b="1" dirty="0" err="1">
                <a:latin typeface="Eras Bold ITC" panose="020B0907030504020204" pitchFamily="34" charset="0"/>
              </a:rPr>
              <a:t>mengurangi</a:t>
            </a:r>
            <a:r>
              <a:rPr lang="en-US" sz="2200" b="1" dirty="0">
                <a:latin typeface="Eras Bold ITC" panose="020B0907030504020204" pitchFamily="34" charset="0"/>
              </a:rPr>
              <a:t> area unknown</a:t>
            </a:r>
            <a:endParaRPr lang="en-ID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0D9BB-ADCD-49FF-9FE6-5253EE555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5" y="779928"/>
            <a:ext cx="11835016" cy="5970495"/>
          </a:xfrm>
          <a:ln w="28575">
            <a:solidFill>
              <a:srgbClr val="FF0000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AREA UNKNOWN ADALAH AREA YG PALING SULIT KARENA </a:t>
            </a:r>
            <a:r>
              <a:rPr lang="en-US" sz="2400" b="1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KAMU TIDAK TAHU SEKALIGUS ORANG LAIN JUGA TIDAK TAHU.</a:t>
            </a:r>
          </a:p>
          <a:p>
            <a:pPr marL="0" indent="0" algn="just">
              <a:buNone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Dlm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penjelasan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sebelumnya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dicontohkan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seseorang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yg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diminta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menyusun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PROPOSAL PROJECT,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dimana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yg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bersangkutan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TIDAK PERNAH MEMBUAT dan ORANG LAIN JUGA TIDAK TAHU KEMEMPUANNYA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dlm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menyusun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proposal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tersebut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shg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kedua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belah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pihak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– SAMA2 TIDAK TAHU.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3300" b="1" u="sng" dirty="0"/>
              <a:t>Cara </a:t>
            </a:r>
            <a:r>
              <a:rPr lang="en-US" sz="3300" b="1" u="sng" dirty="0" err="1"/>
              <a:t>untuk</a:t>
            </a:r>
            <a:r>
              <a:rPr lang="en-US" sz="3300" b="1" u="sng" dirty="0"/>
              <a:t> </a:t>
            </a:r>
            <a:r>
              <a:rPr lang="en-US" sz="3300" b="1" u="sng" dirty="0" err="1"/>
              <a:t>mengurangi</a:t>
            </a:r>
            <a:r>
              <a:rPr lang="en-US" sz="3300" b="1" u="sng" dirty="0"/>
              <a:t> UNKNOWN = </a:t>
            </a:r>
            <a:r>
              <a:rPr lang="en-US" sz="33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OUT OFF THE BOX :</a:t>
            </a:r>
          </a:p>
          <a:p>
            <a:pPr marL="0" indent="0" algn="r">
              <a:buNone/>
            </a:pPr>
            <a:r>
              <a:rPr lang="en-US" sz="2800" dirty="0">
                <a:latin typeface="Arial Black" panose="020B0A04020102020204" pitchFamily="34" charset="0"/>
              </a:rPr>
              <a:t>A. Ambil Peran </a:t>
            </a:r>
            <a:r>
              <a:rPr lang="en-US" sz="2800" dirty="0" err="1">
                <a:latin typeface="Arial Black" panose="020B0A04020102020204" pitchFamily="34" charset="0"/>
              </a:rPr>
              <a:t>atau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Proyek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Baru</a:t>
            </a:r>
            <a:endParaRPr lang="en-US" sz="2800" dirty="0">
              <a:latin typeface="Arial Black" panose="020B0A04020102020204" pitchFamily="34" charset="0"/>
            </a:endParaRPr>
          </a:p>
          <a:p>
            <a:pPr marL="0" indent="0" algn="r">
              <a:buNone/>
            </a:pPr>
            <a:r>
              <a:rPr lang="en-US" sz="2800" dirty="0">
                <a:latin typeface="Arial Black" panose="020B0A04020102020204" pitchFamily="34" charset="0"/>
              </a:rPr>
              <a:t>B. Minta </a:t>
            </a:r>
            <a:r>
              <a:rPr lang="en-US" sz="2800" dirty="0" err="1">
                <a:latin typeface="Arial Black" panose="020B0A04020102020204" pitchFamily="34" charset="0"/>
              </a:rPr>
              <a:t>Rotasi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atau</a:t>
            </a:r>
            <a:r>
              <a:rPr lang="en-US" sz="2800" dirty="0">
                <a:latin typeface="Arial Black" panose="020B0A04020102020204" pitchFamily="34" charset="0"/>
              </a:rPr>
              <a:t> Cross-Function Experience</a:t>
            </a:r>
          </a:p>
          <a:p>
            <a:pPr marL="0" indent="0" algn="r">
              <a:buNone/>
            </a:pPr>
            <a:r>
              <a:rPr lang="en-US" sz="2800" dirty="0">
                <a:latin typeface="Arial Black" panose="020B0A04020102020204" pitchFamily="34" charset="0"/>
              </a:rPr>
              <a:t>C. </a:t>
            </a:r>
            <a:r>
              <a:rPr lang="en-US" sz="2800" dirty="0" err="1">
                <a:latin typeface="Arial Black" panose="020B0A04020102020204" pitchFamily="34" charset="0"/>
              </a:rPr>
              <a:t>Gunakan</a:t>
            </a:r>
            <a:r>
              <a:rPr lang="en-US" sz="2800" dirty="0">
                <a:latin typeface="Arial Black" panose="020B0A04020102020204" pitchFamily="34" charset="0"/>
              </a:rPr>
              <a:t> Assessment </a:t>
            </a:r>
            <a:r>
              <a:rPr lang="en-US" sz="2800" dirty="0" err="1">
                <a:latin typeface="Arial Black" panose="020B0A04020102020204" pitchFamily="34" charset="0"/>
              </a:rPr>
              <a:t>Profesional</a:t>
            </a:r>
            <a:endParaRPr lang="en-US" sz="2800" dirty="0">
              <a:latin typeface="Arial Black" panose="020B0A04020102020204" pitchFamily="34" charset="0"/>
            </a:endParaRPr>
          </a:p>
          <a:p>
            <a:pPr marL="0" indent="0" algn="r">
              <a:buNone/>
            </a:pPr>
            <a:r>
              <a:rPr lang="en-US" sz="2800" dirty="0">
                <a:latin typeface="Arial Black" panose="020B0A04020102020204" pitchFamily="34" charset="0"/>
              </a:rPr>
              <a:t>D. </a:t>
            </a:r>
            <a:r>
              <a:rPr lang="en-US" sz="2800" dirty="0" err="1">
                <a:latin typeface="Arial Black" panose="020B0A04020102020204" pitchFamily="34" charset="0"/>
              </a:rPr>
              <a:t>Ikut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Situasi</a:t>
            </a:r>
            <a:r>
              <a:rPr lang="en-US" sz="2800" dirty="0">
                <a:latin typeface="Arial Black" panose="020B0A04020102020204" pitchFamily="34" charset="0"/>
              </a:rPr>
              <a:t> “High Pressure”</a:t>
            </a:r>
          </a:p>
          <a:p>
            <a:pPr marL="0" indent="0" algn="r">
              <a:buNone/>
            </a:pPr>
            <a:r>
              <a:rPr lang="en-US" sz="2800" dirty="0">
                <a:latin typeface="Arial Black" panose="020B0A04020102020204" pitchFamily="34" charset="0"/>
              </a:rPr>
              <a:t>E. Coaching / Mentoring</a:t>
            </a:r>
          </a:p>
          <a:p>
            <a:pPr marL="0" indent="0" algn="just">
              <a:buNone/>
            </a:pPr>
            <a:endParaRPr lang="en-US" sz="2800" dirty="0"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US" sz="1800" dirty="0">
                <a:highlight>
                  <a:srgbClr val="FFFF00"/>
                </a:highlight>
                <a:latin typeface="Arial Black" panose="020B0A04020102020204" pitchFamily="34" charset="0"/>
              </a:rPr>
              <a:t>KESIMPULAN :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AREA UNKNOWN TIDAK DAPAT DIHILANGKAN </a:t>
            </a:r>
            <a:r>
              <a:rPr lang="en-US" b="1" dirty="0" err="1">
                <a:latin typeface="Arial Black" panose="020B0A04020102020204" pitchFamily="34" charset="0"/>
              </a:rPr>
              <a:t>tetapi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DAPAT DIKURANGI.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380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90689-9AB0-447E-905D-C85D30369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06" y="228600"/>
            <a:ext cx="11712388" cy="672354"/>
          </a:xfrm>
          <a:solidFill>
            <a:srgbClr val="FFFF99"/>
          </a:solidFill>
          <a:ln w="28575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ID" sz="4400" b="1" dirty="0">
                <a:solidFill>
                  <a:srgbClr val="002060"/>
                </a:solidFill>
              </a:rPr>
              <a:t>A. Ambil Peran </a:t>
            </a:r>
            <a:r>
              <a:rPr lang="en-ID" sz="4400" b="1" dirty="0" err="1">
                <a:solidFill>
                  <a:srgbClr val="002060"/>
                </a:solidFill>
              </a:rPr>
              <a:t>atau</a:t>
            </a:r>
            <a:r>
              <a:rPr lang="en-ID" sz="4400" b="1" dirty="0">
                <a:solidFill>
                  <a:srgbClr val="002060"/>
                </a:solidFill>
              </a:rPr>
              <a:t> </a:t>
            </a:r>
            <a:r>
              <a:rPr lang="en-ID" sz="4400" b="1" dirty="0" err="1">
                <a:solidFill>
                  <a:srgbClr val="002060"/>
                </a:solidFill>
              </a:rPr>
              <a:t>Proyek</a:t>
            </a:r>
            <a:r>
              <a:rPr lang="en-ID" sz="4400" b="1" dirty="0">
                <a:solidFill>
                  <a:srgbClr val="002060"/>
                </a:solidFill>
              </a:rPr>
              <a:t> </a:t>
            </a:r>
            <a:r>
              <a:rPr lang="en-ID" sz="4400" b="1" dirty="0" err="1">
                <a:solidFill>
                  <a:srgbClr val="002060"/>
                </a:solidFill>
              </a:rPr>
              <a:t>Baru</a:t>
            </a:r>
            <a:endParaRPr lang="en-ID" sz="44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2CB04-114F-462F-8F90-B4A339EE0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76" y="1143000"/>
            <a:ext cx="11577918" cy="5029200"/>
          </a:xfrm>
          <a:solidFill>
            <a:srgbClr val="B0DEF2"/>
          </a:solidFill>
          <a:ln w="28575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ID" sz="9600" b="1" u="sng" dirty="0" err="1">
                <a:solidFill>
                  <a:srgbClr val="FF0000"/>
                </a:solidFill>
              </a:rPr>
              <a:t>Contoh</a:t>
            </a:r>
            <a:r>
              <a:rPr lang="en-ID" sz="9600" b="1" u="sng" dirty="0">
                <a:solidFill>
                  <a:srgbClr val="FF0000"/>
                </a:solidFill>
              </a:rPr>
              <a:t> :</a:t>
            </a:r>
          </a:p>
          <a:p>
            <a:pPr marL="0" indent="0">
              <a:buNone/>
            </a:pPr>
            <a:r>
              <a:rPr lang="en-ID" sz="9600" dirty="0"/>
              <a:t>1) </a:t>
            </a:r>
            <a:r>
              <a:rPr lang="en-ID" sz="9600" dirty="0" err="1"/>
              <a:t>Biasanya</a:t>
            </a:r>
            <a:r>
              <a:rPr lang="en-ID" sz="9600" dirty="0"/>
              <a:t> Anda di back-office → </a:t>
            </a:r>
            <a:r>
              <a:rPr lang="en-ID" sz="9600" dirty="0" err="1"/>
              <a:t>coba</a:t>
            </a:r>
            <a:r>
              <a:rPr lang="en-ID" sz="9600" dirty="0"/>
              <a:t> </a:t>
            </a:r>
            <a:r>
              <a:rPr lang="en-ID" sz="9600" dirty="0" err="1"/>
              <a:t>ikut</a:t>
            </a:r>
            <a:r>
              <a:rPr lang="en-ID" sz="9600" dirty="0"/>
              <a:t> </a:t>
            </a:r>
            <a:r>
              <a:rPr lang="en-ID" sz="9600" dirty="0" err="1"/>
              <a:t>presentasi</a:t>
            </a:r>
            <a:r>
              <a:rPr lang="en-ID" sz="9600" dirty="0"/>
              <a:t> </a:t>
            </a:r>
            <a:r>
              <a:rPr lang="en-ID" sz="9600" dirty="0" err="1"/>
              <a:t>klien</a:t>
            </a:r>
            <a:r>
              <a:rPr lang="en-ID" sz="9600" dirty="0"/>
              <a:t>.</a:t>
            </a:r>
          </a:p>
          <a:p>
            <a:pPr marL="0" indent="0">
              <a:buNone/>
            </a:pPr>
            <a:r>
              <a:rPr lang="en-ID" sz="9600" dirty="0"/>
              <a:t>2) </a:t>
            </a:r>
            <a:r>
              <a:rPr lang="en-ID" sz="9600" dirty="0" err="1"/>
              <a:t>Biasanya</a:t>
            </a:r>
            <a:r>
              <a:rPr lang="en-ID" sz="9600" dirty="0"/>
              <a:t> </a:t>
            </a:r>
            <a:r>
              <a:rPr lang="en-ID" sz="9600" dirty="0" err="1"/>
              <a:t>eksekusi</a:t>
            </a:r>
            <a:r>
              <a:rPr lang="en-ID" sz="9600" dirty="0"/>
              <a:t> </a:t>
            </a:r>
            <a:r>
              <a:rPr lang="en-ID" sz="9600" dirty="0" err="1"/>
              <a:t>teknis</a:t>
            </a:r>
            <a:r>
              <a:rPr lang="en-ID" sz="9600" dirty="0"/>
              <a:t> → </a:t>
            </a:r>
            <a:r>
              <a:rPr lang="en-ID" sz="9600" dirty="0" err="1"/>
              <a:t>coba</a:t>
            </a:r>
            <a:r>
              <a:rPr lang="en-ID" sz="9600" dirty="0"/>
              <a:t> </a:t>
            </a:r>
            <a:r>
              <a:rPr lang="en-ID" sz="9600" dirty="0" err="1"/>
              <a:t>ikut</a:t>
            </a:r>
            <a:r>
              <a:rPr lang="en-ID" sz="9600" dirty="0"/>
              <a:t> </a:t>
            </a:r>
            <a:r>
              <a:rPr lang="en-ID" sz="9600" dirty="0" err="1"/>
              <a:t>perencanaan</a:t>
            </a:r>
            <a:r>
              <a:rPr lang="en-ID" sz="9600" dirty="0"/>
              <a:t> strategi.</a:t>
            </a:r>
          </a:p>
          <a:p>
            <a:pPr marL="0" indent="0">
              <a:buNone/>
            </a:pPr>
            <a:r>
              <a:rPr lang="en-ID" sz="9600" dirty="0"/>
              <a:t>3) Jadi </a:t>
            </a:r>
            <a:r>
              <a:rPr lang="en-ID" sz="9600" dirty="0" err="1"/>
              <a:t>anggota</a:t>
            </a:r>
            <a:r>
              <a:rPr lang="en-ID" sz="9600" dirty="0"/>
              <a:t> </a:t>
            </a:r>
            <a:r>
              <a:rPr lang="en-ID" sz="9600" dirty="0" err="1"/>
              <a:t>tim</a:t>
            </a:r>
            <a:r>
              <a:rPr lang="en-ID" sz="9600" dirty="0"/>
              <a:t> → </a:t>
            </a:r>
            <a:r>
              <a:rPr lang="en-ID" sz="9600" dirty="0" err="1"/>
              <a:t>coba</a:t>
            </a:r>
            <a:r>
              <a:rPr lang="en-ID" sz="9600" dirty="0"/>
              <a:t> </a:t>
            </a:r>
            <a:r>
              <a:rPr lang="en-ID" sz="9600" dirty="0" err="1"/>
              <a:t>jadi</a:t>
            </a:r>
            <a:r>
              <a:rPr lang="en-ID" sz="9600" dirty="0"/>
              <a:t> </a:t>
            </a:r>
            <a:r>
              <a:rPr lang="en-ID" sz="9600" dirty="0" err="1"/>
              <a:t>koordinator</a:t>
            </a:r>
            <a:r>
              <a:rPr lang="en-ID" sz="9600" dirty="0"/>
              <a:t> </a:t>
            </a:r>
            <a:r>
              <a:rPr lang="en-ID" sz="9600" dirty="0" err="1"/>
              <a:t>proyek</a:t>
            </a:r>
            <a:r>
              <a:rPr lang="en-ID" sz="9600" dirty="0"/>
              <a:t> </a:t>
            </a:r>
            <a:r>
              <a:rPr lang="en-ID" sz="9600" dirty="0" err="1"/>
              <a:t>kecil</a:t>
            </a:r>
            <a:r>
              <a:rPr lang="en-ID" sz="9600" dirty="0"/>
              <a:t>.</a:t>
            </a:r>
          </a:p>
          <a:p>
            <a:pPr marL="0" indent="0">
              <a:buNone/>
            </a:pPr>
            <a:r>
              <a:rPr lang="en-ID" sz="9600" dirty="0"/>
              <a:t> </a:t>
            </a:r>
          </a:p>
          <a:p>
            <a:pPr marL="0" indent="0">
              <a:buNone/>
            </a:pPr>
            <a:r>
              <a:rPr lang="en-ID" sz="9600" b="1" u="sng" dirty="0" err="1">
                <a:solidFill>
                  <a:srgbClr val="FF0000"/>
                </a:solidFill>
              </a:rPr>
              <a:t>Dampak</a:t>
            </a:r>
            <a:r>
              <a:rPr lang="en-ID" sz="9600" b="1" u="sng" dirty="0">
                <a:solidFill>
                  <a:srgbClr val="FF0000"/>
                </a:solidFill>
              </a:rPr>
              <a:t> :</a:t>
            </a:r>
          </a:p>
          <a:p>
            <a:pPr marL="0" indent="0">
              <a:buNone/>
            </a:pPr>
            <a:r>
              <a:rPr lang="en-ID" sz="9600" dirty="0"/>
              <a:t>Anda </a:t>
            </a:r>
            <a:r>
              <a:rPr lang="en-ID" sz="9600" dirty="0" err="1"/>
              <a:t>bisa</a:t>
            </a:r>
            <a:r>
              <a:rPr lang="en-ID" sz="9600" dirty="0"/>
              <a:t> </a:t>
            </a:r>
            <a:r>
              <a:rPr lang="en-ID" sz="9600" dirty="0" err="1"/>
              <a:t>menemukan</a:t>
            </a:r>
            <a:r>
              <a:rPr lang="en-ID" sz="9600" dirty="0"/>
              <a:t> :</a:t>
            </a:r>
          </a:p>
          <a:p>
            <a:pPr marL="0" indent="0">
              <a:buNone/>
            </a:pPr>
            <a:r>
              <a:rPr lang="en-ID" sz="9600" dirty="0"/>
              <a:t>1) </a:t>
            </a:r>
            <a:r>
              <a:rPr lang="en-ID" sz="9600" dirty="0" err="1"/>
              <a:t>Ternyata</a:t>
            </a:r>
            <a:r>
              <a:rPr lang="en-ID" sz="9600" dirty="0"/>
              <a:t> punya </a:t>
            </a:r>
            <a:r>
              <a:rPr lang="en-ID" sz="9600" dirty="0" err="1"/>
              <a:t>bakat</a:t>
            </a:r>
            <a:r>
              <a:rPr lang="en-ID" sz="9600" dirty="0"/>
              <a:t> public speaking.</a:t>
            </a:r>
          </a:p>
          <a:p>
            <a:pPr marL="0" indent="0">
              <a:buNone/>
            </a:pPr>
            <a:r>
              <a:rPr lang="en-ID" sz="9600" dirty="0"/>
              <a:t>2) </a:t>
            </a:r>
            <a:r>
              <a:rPr lang="en-ID" sz="9600" dirty="0" err="1"/>
              <a:t>Ternyata</a:t>
            </a:r>
            <a:r>
              <a:rPr lang="en-ID" sz="9600" dirty="0"/>
              <a:t> </a:t>
            </a:r>
            <a:r>
              <a:rPr lang="en-ID" sz="9600" dirty="0" err="1"/>
              <a:t>kurang</a:t>
            </a:r>
            <a:r>
              <a:rPr lang="en-ID" sz="9600" dirty="0"/>
              <a:t> </a:t>
            </a:r>
            <a:r>
              <a:rPr lang="en-ID" sz="9600" dirty="0" err="1"/>
              <a:t>nyaman</a:t>
            </a:r>
            <a:r>
              <a:rPr lang="en-ID" sz="9600" dirty="0"/>
              <a:t> </a:t>
            </a:r>
            <a:r>
              <a:rPr lang="en-ID" sz="9600" dirty="0" err="1"/>
              <a:t>dengan</a:t>
            </a:r>
            <a:r>
              <a:rPr lang="en-ID" sz="9600" dirty="0"/>
              <a:t> </a:t>
            </a:r>
            <a:r>
              <a:rPr lang="en-ID" sz="9600" dirty="0" err="1"/>
              <a:t>konflik</a:t>
            </a:r>
            <a:r>
              <a:rPr lang="en-ID" sz="9600" dirty="0"/>
              <a:t>.</a:t>
            </a:r>
          </a:p>
          <a:p>
            <a:pPr marL="0" indent="0">
              <a:buNone/>
            </a:pPr>
            <a:r>
              <a:rPr lang="en-ID" sz="9600" dirty="0"/>
              <a:t>3) </a:t>
            </a:r>
            <a:r>
              <a:rPr lang="en-ID" sz="9600" dirty="0" err="1"/>
              <a:t>Ternyata</a:t>
            </a:r>
            <a:r>
              <a:rPr lang="en-ID" sz="9600" dirty="0"/>
              <a:t> </a:t>
            </a:r>
            <a:r>
              <a:rPr lang="en-ID" sz="9600" dirty="0" err="1"/>
              <a:t>kuat</a:t>
            </a:r>
            <a:r>
              <a:rPr lang="en-ID" sz="9600" dirty="0"/>
              <a:t> </a:t>
            </a:r>
            <a:r>
              <a:rPr lang="en-ID" sz="9600" dirty="0" err="1"/>
              <a:t>dalam</a:t>
            </a:r>
            <a:r>
              <a:rPr lang="en-ID" sz="9600" dirty="0"/>
              <a:t> </a:t>
            </a:r>
            <a:r>
              <a:rPr lang="en-ID" sz="9600" dirty="0" err="1"/>
              <a:t>negosiasi</a:t>
            </a:r>
            <a:r>
              <a:rPr lang="en-ID" sz="9600" dirty="0"/>
              <a:t>.</a:t>
            </a:r>
          </a:p>
          <a:p>
            <a:pPr marL="0" indent="0">
              <a:buNone/>
            </a:pPr>
            <a:endParaRPr lang="en-ID" sz="9600" dirty="0"/>
          </a:p>
          <a:p>
            <a:pPr marL="0" indent="0">
              <a:buNone/>
            </a:pPr>
            <a:r>
              <a:rPr lang="en-ID" sz="9600" dirty="0"/>
              <a:t>Hal-</a:t>
            </a:r>
            <a:r>
              <a:rPr lang="en-ID" sz="9600" dirty="0" err="1"/>
              <a:t>hal</a:t>
            </a:r>
            <a:r>
              <a:rPr lang="en-ID" sz="9600" dirty="0"/>
              <a:t> </a:t>
            </a:r>
            <a:r>
              <a:rPr lang="en-ID" sz="9600" dirty="0" err="1"/>
              <a:t>ini</a:t>
            </a:r>
            <a:r>
              <a:rPr lang="en-ID" sz="9600" dirty="0"/>
              <a:t> </a:t>
            </a:r>
            <a:r>
              <a:rPr lang="en-ID" sz="9600" dirty="0" err="1"/>
              <a:t>sebelumnya</a:t>
            </a:r>
            <a:r>
              <a:rPr lang="en-ID" sz="9600" dirty="0"/>
              <a:t> </a:t>
            </a:r>
            <a:r>
              <a:rPr lang="en-ID" sz="9600" dirty="0" err="1"/>
              <a:t>mungkin</a:t>
            </a:r>
            <a:r>
              <a:rPr lang="en-ID" sz="9600" dirty="0"/>
              <a:t> </a:t>
            </a:r>
            <a:r>
              <a:rPr lang="en-ID" sz="9600" dirty="0" err="1"/>
              <a:t>tidak</a:t>
            </a:r>
            <a:r>
              <a:rPr lang="en-ID" sz="9600" dirty="0"/>
              <a:t> </a:t>
            </a:r>
            <a:r>
              <a:rPr lang="en-ID" sz="9600" dirty="0" err="1"/>
              <a:t>terlihat</a:t>
            </a:r>
            <a:r>
              <a:rPr lang="en-ID" sz="9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2295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61E80-F4F9-4318-85CB-3D6AC823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3" y="201706"/>
            <a:ext cx="11752729" cy="874059"/>
          </a:xfrm>
          <a:solidFill>
            <a:srgbClr val="FFFF99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ID" sz="4000" b="1" dirty="0">
                <a:solidFill>
                  <a:srgbClr val="C00000"/>
                </a:solidFill>
              </a:rPr>
              <a:t>B. Minta </a:t>
            </a:r>
            <a:r>
              <a:rPr lang="en-ID" sz="4000" b="1" dirty="0" err="1">
                <a:solidFill>
                  <a:srgbClr val="C00000"/>
                </a:solidFill>
              </a:rPr>
              <a:t>Rotasi</a:t>
            </a:r>
            <a:r>
              <a:rPr lang="en-ID" sz="4000" b="1" dirty="0">
                <a:solidFill>
                  <a:srgbClr val="C00000"/>
                </a:solidFill>
              </a:rPr>
              <a:t> </a:t>
            </a:r>
            <a:r>
              <a:rPr lang="en-ID" sz="4000" b="1" dirty="0" err="1">
                <a:solidFill>
                  <a:srgbClr val="C00000"/>
                </a:solidFill>
              </a:rPr>
              <a:t>atau</a:t>
            </a:r>
            <a:r>
              <a:rPr lang="en-ID" sz="4000" b="1" dirty="0">
                <a:solidFill>
                  <a:srgbClr val="C00000"/>
                </a:solidFill>
              </a:rPr>
              <a:t> Cross-Function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F4236-89D6-4BD5-903D-3F521AE9B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3" y="1277471"/>
            <a:ext cx="11752729" cy="4894729"/>
          </a:xfrm>
          <a:solidFill>
            <a:srgbClr val="B0DEF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ID" sz="3600" b="1" u="sng" dirty="0" err="1"/>
              <a:t>Misalnya</a:t>
            </a:r>
            <a:r>
              <a:rPr lang="en-ID" sz="3600" b="1" u="sng" dirty="0"/>
              <a:t>:</a:t>
            </a:r>
          </a:p>
          <a:p>
            <a:pPr marL="0" indent="0" algn="just">
              <a:buNone/>
            </a:pPr>
            <a:r>
              <a:rPr lang="en-ID" sz="3600" dirty="0"/>
              <a:t>1) Tim HR </a:t>
            </a:r>
            <a:r>
              <a:rPr lang="en-ID" sz="3600" dirty="0" err="1"/>
              <a:t>ikut</a:t>
            </a:r>
            <a:r>
              <a:rPr lang="en-ID" sz="3600" dirty="0"/>
              <a:t> </a:t>
            </a:r>
            <a:r>
              <a:rPr lang="en-ID" sz="3600" dirty="0" err="1"/>
              <a:t>proyek</a:t>
            </a:r>
            <a:r>
              <a:rPr lang="en-ID" sz="3600" dirty="0"/>
              <a:t> employer branding.</a:t>
            </a:r>
          </a:p>
          <a:p>
            <a:pPr marL="0" indent="0" algn="just">
              <a:buNone/>
            </a:pPr>
            <a:r>
              <a:rPr lang="en-ID" sz="3600" dirty="0"/>
              <a:t>2) Tim Finance </a:t>
            </a:r>
            <a:r>
              <a:rPr lang="en-ID" sz="3600" dirty="0" err="1"/>
              <a:t>ikut</a:t>
            </a:r>
            <a:r>
              <a:rPr lang="en-ID" sz="3600" dirty="0"/>
              <a:t> </a:t>
            </a:r>
            <a:r>
              <a:rPr lang="en-ID" sz="3600" dirty="0" err="1"/>
              <a:t>perencanaan</a:t>
            </a:r>
            <a:r>
              <a:rPr lang="en-ID" sz="3600" dirty="0"/>
              <a:t> </a:t>
            </a:r>
            <a:r>
              <a:rPr lang="en-ID" sz="3600" dirty="0" err="1"/>
              <a:t>bisnis</a:t>
            </a:r>
            <a:r>
              <a:rPr lang="en-ID" sz="3600" dirty="0"/>
              <a:t>.</a:t>
            </a:r>
          </a:p>
          <a:p>
            <a:pPr marL="0" indent="0" algn="just">
              <a:buNone/>
            </a:pPr>
            <a:r>
              <a:rPr lang="en-ID" sz="3600" dirty="0"/>
              <a:t>3) Tim IT </a:t>
            </a:r>
            <a:r>
              <a:rPr lang="en-ID" sz="3600" dirty="0" err="1"/>
              <a:t>ikut</a:t>
            </a:r>
            <a:r>
              <a:rPr lang="en-ID" sz="3600" dirty="0"/>
              <a:t> </a:t>
            </a:r>
            <a:r>
              <a:rPr lang="en-ID" sz="3600" dirty="0" err="1"/>
              <a:t>diskusi</a:t>
            </a:r>
            <a:r>
              <a:rPr lang="en-ID" sz="3600" dirty="0"/>
              <a:t> user experience.</a:t>
            </a:r>
          </a:p>
          <a:p>
            <a:pPr marL="0" indent="0" algn="just">
              <a:buNone/>
            </a:pPr>
            <a:r>
              <a:rPr lang="en-ID" sz="3600" b="1" u="sng" dirty="0" err="1"/>
              <a:t>Mengapa</a:t>
            </a:r>
            <a:r>
              <a:rPr lang="en-ID" sz="3600" b="1" u="sng" dirty="0"/>
              <a:t> </a:t>
            </a:r>
            <a:r>
              <a:rPr lang="en-ID" sz="3600" b="1" u="sng" dirty="0" err="1"/>
              <a:t>efektif</a:t>
            </a:r>
            <a:r>
              <a:rPr lang="en-ID" sz="3600" b="1" u="sng" dirty="0"/>
              <a:t> ?</a:t>
            </a:r>
          </a:p>
          <a:p>
            <a:pPr marL="0" indent="0" algn="just">
              <a:buNone/>
            </a:pPr>
            <a:r>
              <a:rPr lang="en-ID" sz="3600" dirty="0" err="1"/>
              <a:t>Lingkungan</a:t>
            </a:r>
            <a:r>
              <a:rPr lang="en-ID" sz="3600" dirty="0"/>
              <a:t> </a:t>
            </a:r>
            <a:r>
              <a:rPr lang="en-ID" sz="3600" dirty="0" err="1"/>
              <a:t>berbeda</a:t>
            </a:r>
            <a:r>
              <a:rPr lang="en-ID" sz="3600" dirty="0"/>
              <a:t> </a:t>
            </a:r>
            <a:r>
              <a:rPr lang="en-ID" sz="3600" dirty="0" err="1"/>
              <a:t>memunculkan</a:t>
            </a:r>
            <a:r>
              <a:rPr lang="en-ID" sz="3600" dirty="0"/>
              <a:t> </a:t>
            </a:r>
            <a:r>
              <a:rPr lang="en-ID" sz="3600" dirty="0" err="1"/>
              <a:t>sisi</a:t>
            </a:r>
            <a:r>
              <a:rPr lang="en-ID" sz="3600" dirty="0"/>
              <a:t> </a:t>
            </a:r>
            <a:r>
              <a:rPr lang="en-ID" sz="3600" dirty="0" err="1"/>
              <a:t>diri</a:t>
            </a:r>
            <a:r>
              <a:rPr lang="en-ID" sz="3600" dirty="0"/>
              <a:t> yang </a:t>
            </a:r>
            <a:r>
              <a:rPr lang="en-ID" sz="3600" dirty="0" err="1"/>
              <a:t>belum</a:t>
            </a:r>
            <a:r>
              <a:rPr lang="en-ID" sz="3600" dirty="0"/>
              <a:t> </a:t>
            </a:r>
            <a:r>
              <a:rPr lang="en-ID" sz="3600" dirty="0" err="1"/>
              <a:t>muncul</a:t>
            </a:r>
            <a:r>
              <a:rPr lang="en-ID" sz="3600" dirty="0"/>
              <a:t> di </a:t>
            </a:r>
            <a:r>
              <a:rPr lang="en-ID" sz="3600" dirty="0" err="1"/>
              <a:t>peran</a:t>
            </a:r>
            <a:r>
              <a:rPr lang="en-ID" sz="3600" dirty="0"/>
              <a:t> lama.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90553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819D6-A9F1-41FE-B630-B20418B2F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2" y="215692"/>
            <a:ext cx="11833412" cy="685262"/>
          </a:xfrm>
          <a:solidFill>
            <a:srgbClr val="FFFF99"/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ID" sz="5400" b="1" dirty="0">
                <a:solidFill>
                  <a:srgbClr val="003300"/>
                </a:solidFill>
              </a:rPr>
              <a:t>C. </a:t>
            </a:r>
            <a:r>
              <a:rPr lang="en-ID" sz="5400" b="1" dirty="0" err="1">
                <a:solidFill>
                  <a:srgbClr val="003300"/>
                </a:solidFill>
              </a:rPr>
              <a:t>Gunakan</a:t>
            </a:r>
            <a:r>
              <a:rPr lang="en-ID" sz="5400" b="1" dirty="0">
                <a:solidFill>
                  <a:srgbClr val="003300"/>
                </a:solidFill>
              </a:rPr>
              <a:t> Assessment </a:t>
            </a:r>
            <a:r>
              <a:rPr lang="en-ID" sz="5400" b="1" dirty="0" err="1">
                <a:solidFill>
                  <a:srgbClr val="003300"/>
                </a:solidFill>
              </a:rPr>
              <a:t>Profesional</a:t>
            </a:r>
            <a:endParaRPr lang="en-ID" b="1" dirty="0">
              <a:solidFill>
                <a:srgbClr val="0033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FA341-6A8F-4CDA-8F50-9E73821D4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2" y="1089212"/>
            <a:ext cx="11833412" cy="5082988"/>
          </a:xfrm>
          <a:solidFill>
            <a:srgbClr val="B0DEF2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Di dunia </a:t>
            </a:r>
            <a:r>
              <a:rPr lang="en-ID" sz="3200" b="1" u="sng" dirty="0" err="1">
                <a:solidFill>
                  <a:srgbClr val="C00000"/>
                </a:solidFill>
                <a:highlight>
                  <a:srgbClr val="FFFF00"/>
                </a:highlight>
              </a:rPr>
              <a:t>kerja</a:t>
            </a:r>
            <a:r>
              <a:rPr lang="en-ID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 </a:t>
            </a:r>
            <a:r>
              <a:rPr lang="en-ID" sz="3200" b="1" u="sng" dirty="0" err="1">
                <a:solidFill>
                  <a:srgbClr val="C00000"/>
                </a:solidFill>
                <a:highlight>
                  <a:srgbClr val="FFFF00"/>
                </a:highlight>
              </a:rPr>
              <a:t>bisa</a:t>
            </a:r>
            <a:r>
              <a:rPr lang="en-ID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 </a:t>
            </a:r>
            <a:r>
              <a:rPr lang="en-ID" sz="3200" b="1" u="sng" dirty="0" err="1">
                <a:solidFill>
                  <a:srgbClr val="C00000"/>
                </a:solidFill>
                <a:highlight>
                  <a:srgbClr val="FFFF00"/>
                </a:highlight>
              </a:rPr>
              <a:t>menggunakan</a:t>
            </a:r>
            <a:r>
              <a:rPr lang="en-ID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:</a:t>
            </a:r>
          </a:p>
          <a:p>
            <a:pPr marL="0" indent="0">
              <a:buNone/>
            </a:pPr>
            <a:r>
              <a:rPr lang="en-ID" sz="3200" dirty="0"/>
              <a:t>a) Leadership assessment</a:t>
            </a:r>
          </a:p>
          <a:p>
            <a:pPr marL="0" indent="0">
              <a:buNone/>
            </a:pPr>
            <a:r>
              <a:rPr lang="en-ID" sz="3200" dirty="0"/>
              <a:t>b) Talent mapping</a:t>
            </a:r>
          </a:p>
          <a:p>
            <a:pPr marL="0" indent="0">
              <a:buNone/>
            </a:pPr>
            <a:r>
              <a:rPr lang="en-ID" sz="3200" dirty="0"/>
              <a:t>c) Strength profiling (</a:t>
            </a:r>
            <a:r>
              <a:rPr lang="en-ID" sz="3200" dirty="0" err="1"/>
              <a:t>pembuatan</a:t>
            </a:r>
            <a:r>
              <a:rPr lang="en-ID" sz="3200" dirty="0"/>
              <a:t> </a:t>
            </a:r>
            <a:r>
              <a:rPr lang="en-ID" sz="3200" dirty="0" err="1"/>
              <a:t>profil</a:t>
            </a:r>
            <a:r>
              <a:rPr lang="en-ID" sz="3200" dirty="0"/>
              <a:t> </a:t>
            </a:r>
            <a:r>
              <a:rPr lang="en-ID" sz="3200" dirty="0" err="1"/>
              <a:t>kekuatan</a:t>
            </a:r>
            <a:r>
              <a:rPr lang="en-ID" sz="3200" dirty="0"/>
              <a:t>)</a:t>
            </a:r>
          </a:p>
          <a:p>
            <a:endParaRPr lang="en-ID" sz="3200" dirty="0"/>
          </a:p>
          <a:p>
            <a:pPr marL="0" indent="0">
              <a:buNone/>
            </a:pPr>
            <a:r>
              <a:rPr lang="en-ID" sz="3200" b="1" u="sng" dirty="0" err="1">
                <a:highlight>
                  <a:srgbClr val="FFCCCC"/>
                </a:highlight>
              </a:rPr>
              <a:t>Kadang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seseorang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tidak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tahu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bahwa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ternyata</a:t>
            </a:r>
            <a:r>
              <a:rPr lang="en-ID" sz="3200" b="1" u="sng" dirty="0">
                <a:highlight>
                  <a:srgbClr val="FFCCCC"/>
                </a:highlight>
              </a:rPr>
              <a:t> </a:t>
            </a:r>
            <a:r>
              <a:rPr lang="en-ID" sz="3200" b="1" u="sng" dirty="0" err="1">
                <a:highlight>
                  <a:srgbClr val="FFCCCC"/>
                </a:highlight>
              </a:rPr>
              <a:t>ybs</a:t>
            </a:r>
            <a:r>
              <a:rPr lang="en-ID" sz="3200" b="1" u="sng" dirty="0">
                <a:highlight>
                  <a:srgbClr val="FFCCCC"/>
                </a:highlight>
              </a:rPr>
              <a:t> :</a:t>
            </a:r>
          </a:p>
          <a:p>
            <a:pPr marL="0" indent="0">
              <a:buNone/>
            </a:pPr>
            <a:r>
              <a:rPr lang="en-ID" sz="3200" dirty="0"/>
              <a:t>a) Punya </a:t>
            </a:r>
            <a:r>
              <a:rPr lang="en-ID" sz="3200" dirty="0" err="1"/>
              <a:t>potensi</a:t>
            </a:r>
            <a:r>
              <a:rPr lang="en-ID" sz="3200" dirty="0"/>
              <a:t> </a:t>
            </a:r>
            <a:r>
              <a:rPr lang="en-ID" sz="3200" dirty="0" err="1"/>
              <a:t>kepemimpinan</a:t>
            </a:r>
            <a:r>
              <a:rPr lang="en-ID" sz="3200" dirty="0"/>
              <a:t> </a:t>
            </a:r>
            <a:r>
              <a:rPr lang="en-ID" sz="3200" dirty="0" err="1"/>
              <a:t>tinggi</a:t>
            </a:r>
            <a:endParaRPr lang="en-ID" sz="3200" dirty="0"/>
          </a:p>
          <a:p>
            <a:pPr marL="0" indent="0">
              <a:buNone/>
            </a:pPr>
            <a:r>
              <a:rPr lang="en-ID" sz="3200" dirty="0"/>
              <a:t>b) Sangat </a:t>
            </a:r>
            <a:r>
              <a:rPr lang="en-ID" sz="3200" dirty="0" err="1"/>
              <a:t>kuat</a:t>
            </a:r>
            <a:r>
              <a:rPr lang="en-ID" sz="3200" dirty="0"/>
              <a:t> di analytical thinking</a:t>
            </a:r>
          </a:p>
          <a:p>
            <a:pPr marL="0" indent="0">
              <a:buNone/>
            </a:pPr>
            <a:r>
              <a:rPr lang="en-ID" sz="3200" dirty="0"/>
              <a:t>c) </a:t>
            </a:r>
            <a:r>
              <a:rPr lang="en-ID" sz="3200" dirty="0" err="1"/>
              <a:t>Cocok</a:t>
            </a:r>
            <a:r>
              <a:rPr lang="en-ID" sz="3200" dirty="0"/>
              <a:t> di </a:t>
            </a:r>
            <a:r>
              <a:rPr lang="en-ID" sz="3200" dirty="0" err="1"/>
              <a:t>peran</a:t>
            </a:r>
            <a:r>
              <a:rPr lang="en-ID" sz="3200" dirty="0"/>
              <a:t> strategic </a:t>
            </a:r>
            <a:r>
              <a:rPr lang="en-ID" sz="3200" dirty="0" err="1"/>
              <a:t>bukan</a:t>
            </a:r>
            <a:r>
              <a:rPr lang="en-ID" sz="3200" dirty="0"/>
              <a:t> </a:t>
            </a:r>
            <a:r>
              <a:rPr lang="en-ID" sz="3200" dirty="0" err="1"/>
              <a:t>operasional</a:t>
            </a:r>
            <a:endParaRPr lang="en-ID" sz="32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01328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9EC8A-2D14-4AAC-A9BF-363ED200C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269479"/>
            <a:ext cx="11577918" cy="765945"/>
          </a:xfrm>
          <a:solidFill>
            <a:srgbClr val="FFFF99"/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ID" sz="5400" b="1" dirty="0"/>
              <a:t>D. </a:t>
            </a:r>
            <a:r>
              <a:rPr lang="en-ID" sz="5400" b="1" dirty="0" err="1"/>
              <a:t>Ikut</a:t>
            </a:r>
            <a:r>
              <a:rPr lang="en-ID" sz="5400" b="1" dirty="0"/>
              <a:t> </a:t>
            </a:r>
            <a:r>
              <a:rPr lang="en-ID" sz="5400" b="1" dirty="0" err="1"/>
              <a:t>Situasi</a:t>
            </a:r>
            <a:r>
              <a:rPr lang="en-ID" sz="5400" b="1" dirty="0"/>
              <a:t> “High Pressure”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0849D-D93B-4AAC-91DB-47C3A3A4B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941" y="1196788"/>
            <a:ext cx="11577918" cy="4975412"/>
          </a:xfrm>
          <a:solidFill>
            <a:srgbClr val="B0DEF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ID" sz="3200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Contoh</a:t>
            </a:r>
            <a:r>
              <a:rPr lang="en-ID" sz="3200" u="sng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a) </a:t>
            </a:r>
            <a:r>
              <a:rPr lang="en-ID" sz="3200" dirty="0" err="1">
                <a:latin typeface="Arial Black" panose="020B0A04020102020204" pitchFamily="34" charset="0"/>
              </a:rPr>
              <a:t>Menangani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komplain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klien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besar</a:t>
            </a:r>
            <a:endParaRPr lang="en-ID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b) </a:t>
            </a:r>
            <a:r>
              <a:rPr lang="en-ID" sz="3200" dirty="0" err="1">
                <a:latin typeface="Arial Black" panose="020B0A04020102020204" pitchFamily="34" charset="0"/>
              </a:rPr>
              <a:t>Memimpin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saat</a:t>
            </a:r>
            <a:r>
              <a:rPr lang="en-ID" sz="3200" dirty="0">
                <a:latin typeface="Arial Black" panose="020B0A04020102020204" pitchFamily="34" charset="0"/>
              </a:rPr>
              <a:t> deadline </a:t>
            </a:r>
            <a:r>
              <a:rPr lang="en-ID" sz="3200" dirty="0" err="1">
                <a:latin typeface="Arial Black" panose="020B0A04020102020204" pitchFamily="34" charset="0"/>
              </a:rPr>
              <a:t>ketat</a:t>
            </a:r>
            <a:endParaRPr lang="en-ID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c) </a:t>
            </a:r>
            <a:r>
              <a:rPr lang="en-ID" sz="3200" dirty="0" err="1">
                <a:latin typeface="Arial Black" panose="020B0A04020102020204" pitchFamily="34" charset="0"/>
              </a:rPr>
              <a:t>Menghadapi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krisis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tim</a:t>
            </a:r>
            <a:endParaRPr lang="en-ID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sz="3200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Dalam</a:t>
            </a:r>
            <a:r>
              <a:rPr lang="en-ID" sz="3200" u="sng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ID" sz="3200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tekanan</a:t>
            </a:r>
            <a:r>
              <a:rPr lang="en-ID" sz="3200" u="sng" dirty="0">
                <a:solidFill>
                  <a:srgbClr val="FF0000"/>
                </a:solidFill>
                <a:latin typeface="Arial Black" panose="020B0A04020102020204" pitchFamily="34" charset="0"/>
              </a:rPr>
              <a:t>, </a:t>
            </a:r>
            <a:r>
              <a:rPr lang="en-ID" sz="3200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muncul</a:t>
            </a:r>
            <a:r>
              <a:rPr lang="en-ID" sz="3200" u="sng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a) </a:t>
            </a:r>
            <a:r>
              <a:rPr lang="en-ID" sz="3200" dirty="0" err="1">
                <a:latin typeface="Arial Black" panose="020B0A04020102020204" pitchFamily="34" charset="0"/>
              </a:rPr>
              <a:t>Ketahanan</a:t>
            </a:r>
            <a:r>
              <a:rPr lang="en-ID" sz="3200" dirty="0">
                <a:latin typeface="Arial Black" panose="020B0A04020102020204" pitchFamily="34" charset="0"/>
              </a:rPr>
              <a:t> mental</a:t>
            </a: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b) Pola </a:t>
            </a:r>
            <a:r>
              <a:rPr lang="en-ID" sz="3200" dirty="0" err="1">
                <a:latin typeface="Arial Black" panose="020B0A04020102020204" pitchFamily="34" charset="0"/>
              </a:rPr>
              <a:t>kepemimpinan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alami</a:t>
            </a:r>
            <a:endParaRPr lang="en-ID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sz="3200" dirty="0">
                <a:latin typeface="Arial Black" panose="020B0A04020102020204" pitchFamily="34" charset="0"/>
              </a:rPr>
              <a:t>c) Gaya </a:t>
            </a:r>
            <a:r>
              <a:rPr lang="en-ID" sz="3200" dirty="0" err="1">
                <a:latin typeface="Arial Black" panose="020B0A04020102020204" pitchFamily="34" charset="0"/>
              </a:rPr>
              <a:t>pengambilan</a:t>
            </a:r>
            <a:r>
              <a:rPr lang="en-ID" sz="3200" dirty="0">
                <a:latin typeface="Arial Black" panose="020B0A04020102020204" pitchFamily="34" charset="0"/>
              </a:rPr>
              <a:t> </a:t>
            </a:r>
            <a:r>
              <a:rPr lang="en-ID" sz="3200" dirty="0" err="1">
                <a:latin typeface="Arial Black" panose="020B0A04020102020204" pitchFamily="34" charset="0"/>
              </a:rPr>
              <a:t>keputusan</a:t>
            </a:r>
            <a:endParaRPr lang="en-ID" sz="3200" dirty="0">
              <a:latin typeface="Arial Black" panose="020B0A040201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68638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D90E8-86B8-43B1-BE37-D542549D6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9" y="161366"/>
            <a:ext cx="11806517" cy="860610"/>
          </a:xfrm>
          <a:solidFill>
            <a:srgbClr val="FFFF99"/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ID" sz="5400" dirty="0">
                <a:solidFill>
                  <a:srgbClr val="FF0000"/>
                </a:solidFill>
              </a:rPr>
              <a:t>E. Coaching / Mentoring</a:t>
            </a:r>
            <a:endParaRPr lang="en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74FB9-6B61-4EDB-9E11-7E7F9AF2B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9" y="1169894"/>
            <a:ext cx="11806517" cy="5002306"/>
          </a:xfrm>
          <a:solidFill>
            <a:srgbClr val="B0DEF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ID" sz="40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D" sz="4000" b="1" u="sng" dirty="0" err="1">
                <a:solidFill>
                  <a:srgbClr val="002060"/>
                </a:solidFill>
              </a:rPr>
              <a:t>Diskusi</a:t>
            </a:r>
            <a:r>
              <a:rPr lang="en-ID" sz="4000" b="1" u="sng" dirty="0">
                <a:solidFill>
                  <a:srgbClr val="002060"/>
                </a:solidFill>
              </a:rPr>
              <a:t> </a:t>
            </a:r>
            <a:r>
              <a:rPr lang="en-ID" sz="4000" b="1" u="sng" dirty="0" err="1">
                <a:solidFill>
                  <a:srgbClr val="002060"/>
                </a:solidFill>
              </a:rPr>
              <a:t>rutin</a:t>
            </a:r>
            <a:r>
              <a:rPr lang="en-ID" sz="4000" b="1" u="sng" dirty="0">
                <a:solidFill>
                  <a:srgbClr val="002060"/>
                </a:solidFill>
              </a:rPr>
              <a:t> </a:t>
            </a:r>
            <a:r>
              <a:rPr lang="en-ID" sz="4000" b="1" u="sng" dirty="0" err="1">
                <a:solidFill>
                  <a:srgbClr val="002060"/>
                </a:solidFill>
              </a:rPr>
              <a:t>dengan</a:t>
            </a:r>
            <a:r>
              <a:rPr lang="en-ID" sz="4000" b="1" u="sng" dirty="0">
                <a:solidFill>
                  <a:srgbClr val="002060"/>
                </a:solidFill>
              </a:rPr>
              <a:t> </a:t>
            </a:r>
            <a:r>
              <a:rPr lang="en-ID" sz="4000" b="1" u="sng" dirty="0" err="1">
                <a:solidFill>
                  <a:srgbClr val="002060"/>
                </a:solidFill>
              </a:rPr>
              <a:t>atasan</a:t>
            </a:r>
            <a:r>
              <a:rPr lang="en-ID" sz="4000" b="1" u="sng" dirty="0">
                <a:solidFill>
                  <a:srgbClr val="002060"/>
                </a:solidFill>
              </a:rPr>
              <a:t> </a:t>
            </a:r>
            <a:r>
              <a:rPr lang="en-ID" sz="4000" b="1" u="sng" dirty="0" err="1">
                <a:solidFill>
                  <a:srgbClr val="002060"/>
                </a:solidFill>
              </a:rPr>
              <a:t>atau</a:t>
            </a:r>
            <a:r>
              <a:rPr lang="en-ID" sz="4000" b="1" u="sng" dirty="0">
                <a:solidFill>
                  <a:srgbClr val="002060"/>
                </a:solidFill>
              </a:rPr>
              <a:t> mentor </a:t>
            </a:r>
            <a:r>
              <a:rPr lang="en-ID" sz="4000" b="1" u="sng" dirty="0" err="1">
                <a:solidFill>
                  <a:srgbClr val="002060"/>
                </a:solidFill>
              </a:rPr>
              <a:t>bisa</a:t>
            </a:r>
            <a:r>
              <a:rPr lang="en-ID" sz="4000" b="1" u="sng" dirty="0">
                <a:solidFill>
                  <a:srgbClr val="002060"/>
                </a:solidFill>
              </a:rPr>
              <a:t> </a:t>
            </a:r>
            <a:r>
              <a:rPr lang="en-ID" sz="4000" b="1" u="sng" dirty="0" err="1">
                <a:solidFill>
                  <a:srgbClr val="002060"/>
                </a:solidFill>
              </a:rPr>
              <a:t>menggali</a:t>
            </a:r>
            <a:r>
              <a:rPr lang="en-ID" sz="4000" b="1" u="sng" dirty="0">
                <a:solidFill>
                  <a:srgbClr val="002060"/>
                </a:solidFill>
              </a:rPr>
              <a:t> :</a:t>
            </a:r>
          </a:p>
          <a:p>
            <a:pPr marL="0" indent="0">
              <a:buNone/>
            </a:pPr>
            <a:endParaRPr lang="en-ID" sz="40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D" sz="4000" b="1" dirty="0">
                <a:solidFill>
                  <a:srgbClr val="002060"/>
                </a:solidFill>
              </a:rPr>
              <a:t>a) Pola </a:t>
            </a:r>
            <a:r>
              <a:rPr lang="en-ID" sz="4000" b="1" dirty="0" err="1">
                <a:solidFill>
                  <a:srgbClr val="002060"/>
                </a:solidFill>
              </a:rPr>
              <a:t>karier</a:t>
            </a:r>
            <a:r>
              <a:rPr lang="en-ID" sz="4000" b="1" dirty="0">
                <a:solidFill>
                  <a:srgbClr val="002060"/>
                </a:solidFill>
              </a:rPr>
              <a:t> yang </a:t>
            </a:r>
            <a:r>
              <a:rPr lang="en-ID" sz="4000" b="1" dirty="0" err="1">
                <a:solidFill>
                  <a:srgbClr val="002060"/>
                </a:solidFill>
              </a:rPr>
              <a:t>sebenarnya</a:t>
            </a:r>
            <a:r>
              <a:rPr lang="en-ID" sz="4000" b="1" dirty="0">
                <a:solidFill>
                  <a:srgbClr val="002060"/>
                </a:solidFill>
              </a:rPr>
              <a:t> </a:t>
            </a:r>
            <a:r>
              <a:rPr lang="en-ID" sz="4000" b="1" dirty="0" err="1">
                <a:solidFill>
                  <a:srgbClr val="002060"/>
                </a:solidFill>
              </a:rPr>
              <a:t>cocok</a:t>
            </a:r>
            <a:endParaRPr lang="en-ID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D" sz="4000" b="1" dirty="0">
                <a:solidFill>
                  <a:srgbClr val="002060"/>
                </a:solidFill>
              </a:rPr>
              <a:t>b) </a:t>
            </a:r>
            <a:r>
              <a:rPr lang="en-ID" sz="4000" b="1" dirty="0" err="1">
                <a:solidFill>
                  <a:srgbClr val="002060"/>
                </a:solidFill>
              </a:rPr>
              <a:t>Hambatan</a:t>
            </a:r>
            <a:r>
              <a:rPr lang="en-ID" sz="4000" b="1" dirty="0">
                <a:solidFill>
                  <a:srgbClr val="002060"/>
                </a:solidFill>
              </a:rPr>
              <a:t> mental yang </a:t>
            </a:r>
            <a:r>
              <a:rPr lang="en-ID" sz="4000" b="1" dirty="0" err="1">
                <a:solidFill>
                  <a:srgbClr val="002060"/>
                </a:solidFill>
              </a:rPr>
              <a:t>belum</a:t>
            </a:r>
            <a:r>
              <a:rPr lang="en-ID" sz="4000" b="1" dirty="0">
                <a:solidFill>
                  <a:srgbClr val="002060"/>
                </a:solidFill>
              </a:rPr>
              <a:t> </a:t>
            </a:r>
            <a:r>
              <a:rPr lang="en-ID" sz="4000" b="1" dirty="0" err="1">
                <a:solidFill>
                  <a:srgbClr val="002060"/>
                </a:solidFill>
              </a:rPr>
              <a:t>disadari</a:t>
            </a:r>
            <a:endParaRPr lang="en-ID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D" sz="4000" b="1" dirty="0">
                <a:solidFill>
                  <a:srgbClr val="002060"/>
                </a:solidFill>
              </a:rPr>
              <a:t>c) </a:t>
            </a:r>
            <a:r>
              <a:rPr lang="en-ID" sz="4000" b="1" dirty="0" err="1">
                <a:solidFill>
                  <a:srgbClr val="002060"/>
                </a:solidFill>
              </a:rPr>
              <a:t>Ambisi</a:t>
            </a:r>
            <a:r>
              <a:rPr lang="en-ID" sz="4000" b="1" dirty="0">
                <a:solidFill>
                  <a:srgbClr val="002060"/>
                </a:solidFill>
              </a:rPr>
              <a:t> yang </a:t>
            </a:r>
            <a:r>
              <a:rPr lang="en-ID" sz="4000" b="1" dirty="0" err="1">
                <a:solidFill>
                  <a:srgbClr val="002060"/>
                </a:solidFill>
              </a:rPr>
              <a:t>selama</a:t>
            </a:r>
            <a:r>
              <a:rPr lang="en-ID" sz="4000" b="1" dirty="0">
                <a:solidFill>
                  <a:srgbClr val="002060"/>
                </a:solidFill>
              </a:rPr>
              <a:t> </a:t>
            </a:r>
            <a:r>
              <a:rPr lang="en-ID" sz="4000" b="1" dirty="0" err="1">
                <a:solidFill>
                  <a:srgbClr val="002060"/>
                </a:solidFill>
              </a:rPr>
              <a:t>ini</a:t>
            </a:r>
            <a:r>
              <a:rPr lang="en-ID" sz="4000" b="1" dirty="0">
                <a:solidFill>
                  <a:srgbClr val="002060"/>
                </a:solidFill>
              </a:rPr>
              <a:t> </a:t>
            </a:r>
            <a:r>
              <a:rPr lang="en-ID" sz="4000" b="1" dirty="0" err="1">
                <a:solidFill>
                  <a:srgbClr val="002060"/>
                </a:solidFill>
              </a:rPr>
              <a:t>terpendam</a:t>
            </a:r>
            <a:endParaRPr lang="en-ID" sz="4000" b="1" dirty="0">
              <a:solidFill>
                <a:srgbClr val="002060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48828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98F1F-7D18-4C44-B18E-4CA8EC5F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215153"/>
            <a:ext cx="11698941" cy="645459"/>
          </a:xfrm>
          <a:solidFill>
            <a:srgbClr val="FFCCCC"/>
          </a:solidFill>
          <a:ln w="28575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FF0000"/>
                </a:solidFill>
              </a:rPr>
              <a:t>KESIMPULAN</a:t>
            </a:r>
            <a:endParaRPr lang="en-ID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27F1C-EBD9-4D1F-8D72-200230DA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995082"/>
            <a:ext cx="11698941" cy="5177118"/>
          </a:xfrm>
          <a:ln w="28575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/>
              <a:t>*)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menunjang</a:t>
            </a:r>
            <a:r>
              <a:rPr lang="en-US" sz="3200" dirty="0"/>
              <a:t> training dg </a:t>
            </a:r>
            <a:r>
              <a:rPr lang="en-US" sz="3200" dirty="0" err="1"/>
              <a:t>Judul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002060"/>
                </a:solidFill>
                <a:highlight>
                  <a:srgbClr val="FFFF99"/>
                </a:highlight>
              </a:rPr>
              <a:t>JOHARI WINDOWS </a:t>
            </a:r>
            <a:r>
              <a:rPr lang="en-US" sz="3200" b="1" dirty="0">
                <a:solidFill>
                  <a:srgbClr val="002060"/>
                </a:solidFill>
              </a:rPr>
              <a:t>	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FF99"/>
                </a:highlight>
              </a:rPr>
              <a:t>disarankan</a:t>
            </a:r>
            <a:r>
              <a:rPr lang="en-US" sz="3200" b="1" dirty="0">
                <a:solidFill>
                  <a:srgbClr val="002060"/>
                </a:solidFill>
                <a:highlight>
                  <a:srgbClr val="FFFF99"/>
                </a:highlight>
              </a:rPr>
              <a:t> agar juga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FF99"/>
                </a:highlight>
              </a:rPr>
              <a:t>mempelajari</a:t>
            </a:r>
            <a:r>
              <a:rPr lang="en-US" sz="3200" b="1" dirty="0">
                <a:solidFill>
                  <a:srgbClr val="002060"/>
                </a:solidFill>
                <a:highlight>
                  <a:srgbClr val="FFFF99"/>
                </a:highlight>
              </a:rPr>
              <a:t> </a:t>
            </a:r>
            <a:r>
              <a:rPr lang="en-US" sz="3200" dirty="0"/>
              <a:t>training </a:t>
            </a:r>
            <a:r>
              <a:rPr lang="en-US" sz="3200" dirty="0" err="1"/>
              <a:t>tentang</a:t>
            </a:r>
            <a:r>
              <a:rPr lang="en-US" sz="3200" dirty="0"/>
              <a:t> 	</a:t>
            </a:r>
            <a:r>
              <a:rPr lang="sv-SE" sz="3200" dirty="0"/>
              <a:t>Communication Skills dan Interpersonal Skills</a:t>
            </a:r>
            <a:endParaRPr lang="en-US" sz="3200" dirty="0"/>
          </a:p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dirty="0"/>
              <a:t>*) </a:t>
            </a:r>
            <a:r>
              <a:rPr lang="en-US" sz="3200" dirty="0" err="1"/>
              <a:t>Dalam</a:t>
            </a:r>
            <a:r>
              <a:rPr lang="en-US" sz="3200" dirty="0"/>
              <a:t> Training </a:t>
            </a:r>
            <a:r>
              <a:rPr lang="en-US" sz="3200" dirty="0" err="1"/>
              <a:t>ini</a:t>
            </a:r>
            <a:r>
              <a:rPr lang="en-US" sz="3200" dirty="0"/>
              <a:t>, </a:t>
            </a:r>
            <a:r>
              <a:rPr lang="en-US" sz="3200" dirty="0" err="1"/>
              <a:t>diberikan</a:t>
            </a:r>
            <a:r>
              <a:rPr lang="en-US" sz="3200" dirty="0"/>
              <a:t> Latihan-Latihan </a:t>
            </a:r>
            <a:r>
              <a:rPr lang="en-US" sz="3200" dirty="0" err="1"/>
              <a:t>teknis</a:t>
            </a:r>
            <a:r>
              <a:rPr lang="en-US" sz="3200" dirty="0"/>
              <a:t> dan 	</a:t>
            </a:r>
            <a:r>
              <a:rPr lang="en-US" sz="3200" dirty="0" err="1"/>
              <a:t>konkrit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CCCC"/>
                </a:highlight>
              </a:rPr>
              <a:t>praktek</a:t>
            </a:r>
            <a:r>
              <a:rPr lang="en-US" sz="3200" b="1" dirty="0">
                <a:solidFill>
                  <a:srgbClr val="002060"/>
                </a:solidFill>
                <a:highlight>
                  <a:srgbClr val="FFCCCC"/>
                </a:highligh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CCCC"/>
                </a:highlight>
              </a:rPr>
              <a:t>komunikasi</a:t>
            </a:r>
            <a:r>
              <a:rPr lang="en-US" sz="3200" b="1" dirty="0">
                <a:solidFill>
                  <a:srgbClr val="002060"/>
                </a:solidFill>
                <a:highlight>
                  <a:srgbClr val="FFCCCC"/>
                </a:highligh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CCCC"/>
                </a:highlight>
              </a:rPr>
              <a:t>dlm</a:t>
            </a:r>
            <a:r>
              <a:rPr lang="en-US" sz="3200" b="1" dirty="0">
                <a:solidFill>
                  <a:srgbClr val="002060"/>
                </a:solidFill>
                <a:highlight>
                  <a:srgbClr val="FFCCCC"/>
                </a:highligh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highlight>
                  <a:srgbClr val="FFCCCC"/>
                </a:highlight>
              </a:rPr>
              <a:t>organisasi</a:t>
            </a:r>
            <a:r>
              <a:rPr lang="en-US" sz="3200" b="1" dirty="0">
                <a:solidFill>
                  <a:srgbClr val="002060"/>
                </a:solidFill>
                <a:highlight>
                  <a:srgbClr val="FFCCCC"/>
                </a:highlight>
              </a:rPr>
              <a:t>.</a:t>
            </a:r>
          </a:p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dirty="0"/>
              <a:t>*)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dlm</a:t>
            </a:r>
            <a:r>
              <a:rPr lang="en-US" sz="3200" dirty="0"/>
              <a:t> </a:t>
            </a:r>
            <a:r>
              <a:rPr lang="en-US" sz="3200" dirty="0" err="1"/>
              <a:t>mempraktikan</a:t>
            </a:r>
            <a:r>
              <a:rPr lang="en-US" sz="3200" dirty="0"/>
              <a:t> pelatihan2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pernah</a:t>
            </a:r>
            <a:r>
              <a:rPr lang="en-US" sz="3200" dirty="0"/>
              <a:t> 	</a:t>
            </a:r>
            <a:r>
              <a:rPr lang="en-US" sz="3200" dirty="0" err="1"/>
              <a:t>disampaikan</a:t>
            </a:r>
            <a:r>
              <a:rPr lang="en-US" sz="3200" dirty="0"/>
              <a:t>, </a:t>
            </a:r>
            <a:r>
              <a:rPr lang="en-US" sz="3200" b="1" dirty="0">
                <a:highlight>
                  <a:srgbClr val="B0DEF2"/>
                </a:highlight>
              </a:rPr>
              <a:t>PERLU LATIHAN RUTIN</a:t>
            </a:r>
            <a:r>
              <a:rPr lang="en-US" sz="3200" dirty="0"/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tanpa</a:t>
            </a:r>
            <a:r>
              <a:rPr lang="en-US" sz="3200" b="1" dirty="0">
                <a:solidFill>
                  <a:srgbClr val="FF0000"/>
                </a:solidFill>
              </a:rPr>
              <a:t> Latihan </a:t>
            </a:r>
            <a:r>
              <a:rPr lang="en-US" sz="3200" b="1" dirty="0"/>
              <a:t>	</a:t>
            </a:r>
            <a:r>
              <a:rPr lang="en-US" sz="3200" b="1" dirty="0" err="1">
                <a:solidFill>
                  <a:srgbClr val="FF0000"/>
                </a:solidFill>
              </a:rPr>
              <a:t>banyak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kesulitan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dlm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melaksanakan</a:t>
            </a:r>
            <a:r>
              <a:rPr lang="en-US" sz="3200" b="1" dirty="0">
                <a:solidFill>
                  <a:srgbClr val="FF0000"/>
                </a:solidFill>
              </a:rPr>
              <a:t> ide-ide </a:t>
            </a:r>
            <a:r>
              <a:rPr lang="en-US" sz="3200" b="1" dirty="0" err="1">
                <a:solidFill>
                  <a:srgbClr val="FF0000"/>
                </a:solidFill>
              </a:rPr>
              <a:t>yg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ada</a:t>
            </a:r>
            <a:r>
              <a:rPr lang="en-US" sz="3200" dirty="0"/>
              <a:t>.  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20646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DC64-DA0C-4AFD-8852-69253B4B9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4812"/>
            <a:ext cx="11779624" cy="806823"/>
          </a:xfrm>
          <a:solidFill>
            <a:srgbClr val="003300"/>
          </a:solidFill>
          <a:ln w="28575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Sejarah Johari window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CF017-4AC4-4D97-896D-6C5C460C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210235"/>
            <a:ext cx="11779623" cy="4961965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Dua</a:t>
            </a:r>
            <a:r>
              <a:rPr lang="en-US" sz="2800" dirty="0"/>
              <a:t> orang </a:t>
            </a:r>
            <a:r>
              <a:rPr lang="en-US" sz="2800" dirty="0" err="1"/>
              <a:t>psikolog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Univercity</a:t>
            </a:r>
            <a:r>
              <a:rPr lang="en-US" sz="2800" dirty="0"/>
              <a:t> of California – </a:t>
            </a:r>
            <a:r>
              <a:rPr lang="en-US" sz="2800" dirty="0" err="1"/>
              <a:t>Tahun</a:t>
            </a:r>
            <a:r>
              <a:rPr lang="en-US" sz="2800" dirty="0"/>
              <a:t> 1955;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: </a:t>
            </a:r>
            <a:r>
              <a:rPr lang="en-US" sz="2800" b="1" u="sng" dirty="0">
                <a:solidFill>
                  <a:srgbClr val="FF0000"/>
                </a:solidFill>
              </a:rPr>
              <a:t>TINGKAT PENGETAHUAN MANUSIA DALAM BERKOMUNIKASI.</a:t>
            </a:r>
            <a:r>
              <a:rPr lang="en-US" sz="2800" dirty="0"/>
              <a:t> 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err="1"/>
              <a:t>Dua</a:t>
            </a:r>
            <a:r>
              <a:rPr lang="en-US" sz="2800" dirty="0"/>
              <a:t> orang </a:t>
            </a:r>
            <a:r>
              <a:rPr lang="en-US" sz="2800" dirty="0" err="1"/>
              <a:t>psikolog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: </a:t>
            </a:r>
            <a:r>
              <a:rPr lang="en-US" sz="2800" b="1" dirty="0">
                <a:highlight>
                  <a:srgbClr val="FFFF00"/>
                </a:highlight>
              </a:rPr>
              <a:t>Joseph </a:t>
            </a:r>
            <a:r>
              <a:rPr lang="en-US" sz="2800" b="1" dirty="0" err="1">
                <a:highlight>
                  <a:srgbClr val="FFFF00"/>
                </a:highlight>
              </a:rPr>
              <a:t>Luft</a:t>
            </a:r>
            <a:r>
              <a:rPr lang="en-US" sz="2800" b="1" dirty="0">
                <a:highlight>
                  <a:srgbClr val="FFFF00"/>
                </a:highlight>
              </a:rPr>
              <a:t> dan Harry Ingham</a:t>
            </a:r>
            <a:r>
              <a:rPr lang="en-US" sz="2800" b="1" dirty="0"/>
              <a:t>,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JoHari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yg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berasal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dari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gabungan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dua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nama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highlight>
                  <a:srgbClr val="00FFFF"/>
                </a:highlight>
              </a:rPr>
              <a:t>mereka</a:t>
            </a:r>
            <a:r>
              <a:rPr lang="en-US" sz="2800" b="1" dirty="0">
                <a:solidFill>
                  <a:srgbClr val="C00000"/>
                </a:solidFill>
                <a:highlight>
                  <a:srgbClr val="00FFFF"/>
                </a:highlight>
              </a:rPr>
              <a:t> : Joseph dan Harry.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err="1"/>
              <a:t>Sedangkan</a:t>
            </a:r>
            <a:r>
              <a:rPr lang="en-US" sz="2800" dirty="0"/>
              <a:t> Window, </a:t>
            </a:r>
            <a:r>
              <a:rPr lang="en-US" sz="2800" b="1" dirty="0" err="1">
                <a:highlight>
                  <a:srgbClr val="00FF00"/>
                </a:highlight>
              </a:rPr>
              <a:t>karena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hasil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penemuan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mereka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dapat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digambarkan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dlm</a:t>
            </a:r>
            <a:r>
              <a:rPr lang="en-US" sz="2800" b="1" dirty="0">
                <a:highlight>
                  <a:srgbClr val="00FF00"/>
                </a:highlight>
              </a:rPr>
              <a:t> diagram </a:t>
            </a:r>
            <a:r>
              <a:rPr lang="en-US" sz="2800" b="1" dirty="0" err="1">
                <a:highlight>
                  <a:srgbClr val="00FF00"/>
                </a:highlight>
              </a:rPr>
              <a:t>seperti</a:t>
            </a:r>
            <a:r>
              <a:rPr lang="en-US" sz="2800" b="1" dirty="0">
                <a:highlight>
                  <a:srgbClr val="00FF00"/>
                </a:highlight>
              </a:rPr>
              <a:t> </a:t>
            </a:r>
            <a:r>
              <a:rPr lang="en-US" sz="2800" b="1" dirty="0" err="1">
                <a:highlight>
                  <a:srgbClr val="00FF00"/>
                </a:highlight>
              </a:rPr>
              <a:t>jendela</a:t>
            </a:r>
            <a:r>
              <a:rPr lang="en-US" sz="2800" b="1" dirty="0">
                <a:highlight>
                  <a:srgbClr val="00FF00"/>
                </a:highlight>
              </a:rPr>
              <a:t> / window.</a:t>
            </a:r>
          </a:p>
          <a:p>
            <a:pPr marL="0" indent="0">
              <a:buNone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753830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E08B3F3-0429-423B-A74D-A3F9DC4ED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88" y="1223681"/>
            <a:ext cx="9372600" cy="432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6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9B3F-B23E-439E-B208-41B398A7F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88" y="188260"/>
            <a:ext cx="11745199" cy="618027"/>
          </a:xfrm>
          <a:solidFill>
            <a:schemeClr val="accent2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KUADRAN  JOHARI  WINDOW</a:t>
            </a:r>
            <a:endParaRPr lang="en-ID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1. teori atau konsep johari window adalah">
            <a:hlinkClick r:id="rId2" tgtFrame="&quot;_blank&quot;"/>
            <a:extLst>
              <a:ext uri="{FF2B5EF4-FFF2-40B4-BE49-F238E27FC236}">
                <a16:creationId xmlns:a16="http://schemas.microsoft.com/office/drawing/2014/main" id="{B3A45F06-5884-4DC1-95DE-CBA5304125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89" y="1008529"/>
            <a:ext cx="11745198" cy="56612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105985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C431-C68D-481D-BB01-EC78443F9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24" y="147918"/>
            <a:ext cx="11914094" cy="497541"/>
          </a:xfrm>
          <a:solidFill>
            <a:schemeClr val="tx1"/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>
                <a:solidFill>
                  <a:schemeClr val="bg1"/>
                </a:solidFill>
              </a:rPr>
              <a:t>Penjelasan</a:t>
            </a:r>
            <a:r>
              <a:rPr lang="en-US" sz="3200" dirty="0">
                <a:solidFill>
                  <a:schemeClr val="bg1"/>
                </a:solidFill>
              </a:rPr>
              <a:t>  KUADRAN  JOHARI  WINDOW</a:t>
            </a:r>
            <a:endParaRPr lang="en-ID" sz="32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05C1A-89CA-4AD0-9C79-96B369B7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882" y="793376"/>
            <a:ext cx="5700656" cy="2729751"/>
          </a:xfr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algn="just"/>
            <a:r>
              <a:rPr lang="en-US" u="sng" dirty="0">
                <a:solidFill>
                  <a:schemeClr val="tx1"/>
                </a:solidFill>
                <a:highlight>
                  <a:srgbClr val="FFFF00"/>
                </a:highlight>
                <a:latin typeface="Eras Bold ITC" panose="020B0907030504020204" pitchFamily="34" charset="0"/>
              </a:rPr>
              <a:t>1 - AREA  TERBUKA :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di wilayah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 OLEH KAMU</a:t>
            </a:r>
            <a:r>
              <a:rPr lang="en-US" dirty="0">
                <a:solidFill>
                  <a:srgbClr val="FF0000"/>
                </a:solidFill>
                <a:highlight>
                  <a:srgbClr val="00FF00"/>
                </a:highlight>
                <a:latin typeface="Eras Bold ITC" panose="020B0907030504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dan juga </a:t>
            </a:r>
            <a:r>
              <a:rPr lang="en-US" sz="2600" dirty="0">
                <a:solidFill>
                  <a:srgbClr val="FF0000"/>
                </a:solidFill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 OLEH ORANG LAIN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. </a:t>
            </a:r>
          </a:p>
          <a:p>
            <a:pPr algn="just"/>
            <a:endParaRPr lang="en-ID" dirty="0"/>
          </a:p>
          <a:p>
            <a:pPr algn="just"/>
            <a:r>
              <a:rPr lang="en-ID" dirty="0" err="1">
                <a:solidFill>
                  <a:srgbClr val="002060"/>
                </a:solidFill>
              </a:rPr>
              <a:t>Contoh</a:t>
            </a:r>
            <a:r>
              <a:rPr lang="en-ID" dirty="0">
                <a:solidFill>
                  <a:srgbClr val="002060"/>
                </a:solidFill>
              </a:rPr>
              <a:t> : </a:t>
            </a:r>
          </a:p>
          <a:p>
            <a:pPr algn="just"/>
            <a:r>
              <a:rPr lang="en-ID" dirty="0">
                <a:solidFill>
                  <a:srgbClr val="002060"/>
                </a:solidFill>
              </a:rPr>
              <a:t>Pada </a:t>
            </a:r>
            <a:r>
              <a:rPr lang="en-ID" dirty="0" err="1">
                <a:solidFill>
                  <a:srgbClr val="002060"/>
                </a:solidFill>
              </a:rPr>
              <a:t>suatu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waktu</a:t>
            </a:r>
            <a:r>
              <a:rPr lang="en-ID" dirty="0">
                <a:solidFill>
                  <a:srgbClr val="002060"/>
                </a:solidFill>
              </a:rPr>
              <a:t>, </a:t>
            </a:r>
            <a:r>
              <a:rPr lang="en-ID" dirty="0" err="1">
                <a:solidFill>
                  <a:srgbClr val="002060"/>
                </a:solidFill>
              </a:rPr>
              <a:t>saya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berkenalan</a:t>
            </a:r>
            <a:r>
              <a:rPr lang="en-ID" dirty="0">
                <a:solidFill>
                  <a:srgbClr val="002060"/>
                </a:solidFill>
              </a:rPr>
              <a:t> dg </a:t>
            </a:r>
            <a:r>
              <a:rPr lang="en-ID" dirty="0" err="1">
                <a:solidFill>
                  <a:srgbClr val="002060"/>
                </a:solidFill>
              </a:rPr>
              <a:t>Agus</a:t>
            </a:r>
            <a:r>
              <a:rPr lang="en-ID" dirty="0">
                <a:solidFill>
                  <a:srgbClr val="002060"/>
                </a:solidFill>
              </a:rPr>
              <a:t>. </a:t>
            </a:r>
            <a:r>
              <a:rPr lang="en-ID" dirty="0" err="1">
                <a:solidFill>
                  <a:srgbClr val="002060"/>
                </a:solidFill>
              </a:rPr>
              <a:t>Saat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itu</a:t>
            </a:r>
            <a:r>
              <a:rPr lang="en-ID" dirty="0">
                <a:solidFill>
                  <a:srgbClr val="002060"/>
                </a:solidFill>
              </a:rPr>
              <a:t>, </a:t>
            </a:r>
            <a:r>
              <a:rPr lang="en-ID" dirty="0" err="1">
                <a:solidFill>
                  <a:srgbClr val="002060"/>
                </a:solidFill>
              </a:rPr>
              <a:t>baik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saya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maupun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agus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mengenal</a:t>
            </a:r>
            <a:r>
              <a:rPr lang="en-ID" dirty="0">
                <a:solidFill>
                  <a:srgbClr val="002060"/>
                </a:solidFill>
              </a:rPr>
              <a:t> </a:t>
            </a:r>
            <a:r>
              <a:rPr lang="en-ID" dirty="0" err="1">
                <a:solidFill>
                  <a:srgbClr val="002060"/>
                </a:solidFill>
              </a:rPr>
              <a:t>nama</a:t>
            </a:r>
            <a:r>
              <a:rPr lang="en-ID" dirty="0">
                <a:solidFill>
                  <a:srgbClr val="002060"/>
                </a:solidFill>
              </a:rPr>
              <a:t> masing2. </a:t>
            </a:r>
            <a:r>
              <a:rPr lang="en-ID" u="sng" dirty="0">
                <a:solidFill>
                  <a:schemeClr val="tx1"/>
                </a:solidFill>
                <a:highlight>
                  <a:srgbClr val="B0DEF2"/>
                </a:highlight>
              </a:rPr>
              <a:t>Nama </a:t>
            </a:r>
            <a:r>
              <a:rPr lang="en-ID" u="sng" dirty="0" err="1">
                <a:solidFill>
                  <a:schemeClr val="tx1"/>
                </a:solidFill>
                <a:highlight>
                  <a:srgbClr val="B0DEF2"/>
                </a:highlight>
              </a:rPr>
              <a:t>saya</a:t>
            </a:r>
            <a:r>
              <a:rPr lang="en-ID" u="sng" dirty="0">
                <a:solidFill>
                  <a:schemeClr val="tx1"/>
                </a:solidFill>
                <a:highlight>
                  <a:srgbClr val="B0DEF2"/>
                </a:highlight>
              </a:rPr>
              <a:t> dan </a:t>
            </a:r>
            <a:r>
              <a:rPr lang="en-ID" u="sng" dirty="0" err="1">
                <a:solidFill>
                  <a:schemeClr val="tx1"/>
                </a:solidFill>
                <a:highlight>
                  <a:srgbClr val="B0DEF2"/>
                </a:highlight>
              </a:rPr>
              <a:t>nama</a:t>
            </a:r>
            <a:r>
              <a:rPr lang="en-ID" u="sng" dirty="0">
                <a:solidFill>
                  <a:schemeClr val="tx1"/>
                </a:solidFill>
                <a:highlight>
                  <a:srgbClr val="B0DEF2"/>
                </a:highlight>
              </a:rPr>
              <a:t> </a:t>
            </a:r>
            <a:r>
              <a:rPr lang="en-ID" u="sng" dirty="0" err="1">
                <a:solidFill>
                  <a:schemeClr val="tx1"/>
                </a:solidFill>
                <a:highlight>
                  <a:srgbClr val="B0DEF2"/>
                </a:highlight>
              </a:rPr>
              <a:t>Agus</a:t>
            </a:r>
            <a:r>
              <a:rPr lang="en-ID" u="sng" dirty="0">
                <a:solidFill>
                  <a:schemeClr val="tx1"/>
                </a:solidFill>
                <a:highlight>
                  <a:srgbClr val="B0DEF2"/>
                </a:highlight>
              </a:rPr>
              <a:t>, </a:t>
            </a:r>
            <a:r>
              <a:rPr lang="en-ID" u="sng" dirty="0" err="1">
                <a:solidFill>
                  <a:schemeClr val="tx1"/>
                </a:solidFill>
                <a:highlight>
                  <a:srgbClr val="B0DEF2"/>
                </a:highlight>
              </a:rPr>
              <a:t>ada</a:t>
            </a:r>
            <a:r>
              <a:rPr lang="en-ID" u="sng" dirty="0">
                <a:solidFill>
                  <a:schemeClr val="tx1"/>
                </a:solidFill>
                <a:highlight>
                  <a:srgbClr val="B0DEF2"/>
                </a:highlight>
              </a:rPr>
              <a:t> di AREA TERBUKA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1B48B-5347-4DD4-8A88-DC8DA1B75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024" y="3859306"/>
            <a:ext cx="5703704" cy="2850776"/>
          </a:xfr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  <a:latin typeface="Eras Bold ITC" panose="020B0907030504020204" pitchFamily="34" charset="0"/>
              </a:rPr>
              <a:t>3 – BLIND SPOT :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di wilayah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 DIPAHAMI OLEH KAMU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 OLEH ORANG LAIN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</a:p>
          <a:p>
            <a:pPr marL="0" indent="0">
              <a:buNone/>
            </a:pPr>
            <a:endParaRPr lang="en-ID" dirty="0">
              <a:latin typeface="Eras Bold ITC" panose="020B0907030504020204" pitchFamily="34" charset="0"/>
            </a:endParaRPr>
          </a:p>
          <a:p>
            <a:pPr marL="0" indent="0">
              <a:buNone/>
            </a:pPr>
            <a:r>
              <a:rPr lang="en-ID" dirty="0" err="1">
                <a:latin typeface="Eras Bold ITC" panose="020B0907030504020204" pitchFamily="34" charset="0"/>
              </a:rPr>
              <a:t>Contoh</a:t>
            </a:r>
            <a:r>
              <a:rPr lang="en-ID" dirty="0">
                <a:latin typeface="Eras Bold ITC" panose="020B0907030504020204" pitchFamily="34" charset="0"/>
              </a:rPr>
              <a:t> :</a:t>
            </a:r>
          </a:p>
          <a:p>
            <a:pPr marL="0" indent="0">
              <a:buNone/>
            </a:pPr>
            <a:r>
              <a:rPr lang="en-ID" dirty="0" err="1">
                <a:latin typeface="Eras Bold ITC" panose="020B0907030504020204" pitchFamily="34" charset="0"/>
              </a:rPr>
              <a:t>Kekurangan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kamu</a:t>
            </a:r>
            <a:r>
              <a:rPr lang="en-ID" dirty="0">
                <a:latin typeface="Eras Bold ITC" panose="020B0907030504020204" pitchFamily="34" charset="0"/>
              </a:rPr>
              <a:t>, </a:t>
            </a:r>
            <a:r>
              <a:rPr lang="en-ID" dirty="0" err="1">
                <a:latin typeface="Eras Bold ITC" panose="020B0907030504020204" pitchFamily="34" charset="0"/>
              </a:rPr>
              <a:t>tidak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kamu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ketahui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tetapi</a:t>
            </a:r>
            <a:r>
              <a:rPr lang="en-ID" dirty="0">
                <a:latin typeface="Eras Bold ITC" panose="020B0907030504020204" pitchFamily="34" charset="0"/>
              </a:rPr>
              <a:t> orang lain </a:t>
            </a:r>
            <a:r>
              <a:rPr lang="en-ID" dirty="0" err="1">
                <a:latin typeface="Eras Bold ITC" panose="020B0907030504020204" pitchFamily="34" charset="0"/>
              </a:rPr>
              <a:t>justru</a:t>
            </a:r>
            <a:r>
              <a:rPr lang="en-ID" dirty="0">
                <a:latin typeface="Eras Bold ITC" panose="020B0907030504020204" pitchFamily="34" charset="0"/>
              </a:rPr>
              <a:t> yang </a:t>
            </a:r>
            <a:r>
              <a:rPr lang="en-ID" dirty="0" err="1">
                <a:latin typeface="Eras Bold ITC" panose="020B0907030504020204" pitchFamily="34" charset="0"/>
              </a:rPr>
              <a:t>lebih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tahu</a:t>
            </a:r>
            <a:r>
              <a:rPr lang="en-ID" dirty="0">
                <a:latin typeface="Eras Bold ITC" panose="020B0907030504020204" pitchFamily="34" charset="0"/>
              </a:rPr>
              <a:t>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AAABC0-CEDA-425F-BBDE-552ECF154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793376"/>
            <a:ext cx="5939118" cy="2729751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  <a:highlight>
                  <a:srgbClr val="00FFFF"/>
                </a:highlight>
                <a:latin typeface="Eras Bold ITC" panose="020B0907030504020204" pitchFamily="34" charset="0"/>
              </a:rPr>
              <a:t>2 – AREA  TERTUTUP</a:t>
            </a:r>
          </a:p>
          <a:p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di wilayah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 OLEH KAMU</a:t>
            </a:r>
            <a:r>
              <a:rPr lang="en-US" dirty="0">
                <a:solidFill>
                  <a:srgbClr val="FF0000"/>
                </a:solidFill>
                <a:highlight>
                  <a:srgbClr val="00FF00"/>
                </a:highlight>
                <a:latin typeface="Eras Bold ITC" panose="020B0907030504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 DIPAHAMI OLEH ORANG LAIN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. </a:t>
            </a:r>
          </a:p>
          <a:p>
            <a:endParaRPr lang="en-US" dirty="0">
              <a:solidFill>
                <a:schemeClr val="tx1"/>
              </a:solidFill>
              <a:latin typeface="Eras Bold ITC" panose="020B0907030504020204" pitchFamily="34" charset="0"/>
            </a:endParaRPr>
          </a:p>
          <a:p>
            <a:pPr algn="just"/>
            <a:r>
              <a:rPr lang="en-ID" dirty="0" err="1">
                <a:solidFill>
                  <a:srgbClr val="002060"/>
                </a:solidFill>
              </a:rPr>
              <a:t>Contoh</a:t>
            </a:r>
            <a:r>
              <a:rPr lang="en-ID" dirty="0">
                <a:solidFill>
                  <a:srgbClr val="002060"/>
                </a:solidFill>
              </a:rPr>
              <a:t> : </a:t>
            </a:r>
          </a:p>
          <a:p>
            <a:pPr algn="just"/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PIN ATM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kamu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,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hanya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diketahui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 oleh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kamu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 dan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tidak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Eras Bold ITC" panose="020B0907030504020204" pitchFamily="34" charset="0"/>
              </a:rPr>
              <a:t>diketahui</a:t>
            </a:r>
            <a:r>
              <a:rPr lang="en-ID" dirty="0">
                <a:solidFill>
                  <a:srgbClr val="002060"/>
                </a:solidFill>
                <a:latin typeface="Eras Bold ITC" panose="020B0907030504020204" pitchFamily="34" charset="0"/>
              </a:rPr>
              <a:t> oleh orang lain. </a:t>
            </a:r>
            <a:endParaRPr lang="en-ID" dirty="0">
              <a:solidFill>
                <a:schemeClr val="tx1"/>
              </a:solidFill>
              <a:latin typeface="Eras Bold ITC" panose="020B0907030504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0C6E1-DBB8-41EA-BF92-DB1701BC0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3859306"/>
            <a:ext cx="5939118" cy="2850776"/>
          </a:xfrm>
          <a:solidFill>
            <a:srgbClr val="B0DEF2"/>
          </a:solidFill>
          <a:ln w="28575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  <a:latin typeface="Eras Bold ITC" panose="020B0907030504020204" pitchFamily="34" charset="0"/>
              </a:rPr>
              <a:t>4 – UNKNOWN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di wilayah </a:t>
            </a:r>
            <a:r>
              <a:rPr lang="en-US" dirty="0" err="1">
                <a:solidFill>
                  <a:schemeClr val="tx1"/>
                </a:solidFill>
                <a:latin typeface="Eras Bold ITC" panose="020B0907030504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 DIPAHAMI OLEH KAMU</a:t>
            </a:r>
            <a:r>
              <a:rPr lang="en-US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US" dirty="0">
                <a:latin typeface="Eras Bold ITC" panose="020B0907030504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Eras Bold ITC" panose="020B0907030504020204" pitchFamily="34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 DIPAHAMI OLEH ORANG LAIN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Eras Bold ITC" panose="020B0907030504020204" pitchFamily="34" charset="0"/>
              </a:rPr>
              <a:t>. </a:t>
            </a:r>
          </a:p>
          <a:p>
            <a:pPr marL="0" indent="0">
              <a:buNone/>
            </a:pPr>
            <a:r>
              <a:rPr lang="en-ID" dirty="0" err="1">
                <a:latin typeface="Eras Bold ITC" panose="020B0907030504020204" pitchFamily="34" charset="0"/>
              </a:rPr>
              <a:t>Contoh</a:t>
            </a:r>
            <a:r>
              <a:rPr lang="en-ID" dirty="0">
                <a:latin typeface="Eras Bold ITC" panose="020B0907030504020204" pitchFamily="34" charset="0"/>
              </a:rPr>
              <a:t> :</a:t>
            </a:r>
          </a:p>
          <a:p>
            <a:pPr marL="0" indent="0">
              <a:buNone/>
            </a:pP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Kamu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menjadi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anggota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suatu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kepanitiaan</a:t>
            </a:r>
            <a:r>
              <a:rPr lang="en-ID" dirty="0">
                <a:latin typeface="Eras Bold ITC" panose="020B0907030504020204" pitchFamily="34" charset="0"/>
              </a:rPr>
              <a:t>, dan </a:t>
            </a:r>
            <a:r>
              <a:rPr lang="en-ID" dirty="0" err="1">
                <a:latin typeface="Eras Bold ITC" panose="020B0907030504020204" pitchFamily="34" charset="0"/>
              </a:rPr>
              <a:t>diberi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tugas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menyusun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PROPOSAL </a:t>
            </a:r>
            <a:r>
              <a:rPr lang="en-ID" dirty="0">
                <a:latin typeface="Eras Bold ITC" panose="020B0907030504020204" pitchFamily="34" charset="0"/>
              </a:rPr>
              <a:t>yang </a:t>
            </a:r>
            <a:r>
              <a:rPr lang="en-ID" dirty="0" err="1">
                <a:latin typeface="Eras Bold ITC" panose="020B0907030504020204" pitchFamily="34" charset="0"/>
              </a:rPr>
              <a:t>baru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pertamakali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kamu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kerjakan</a:t>
            </a:r>
            <a:r>
              <a:rPr lang="en-ID" dirty="0">
                <a:latin typeface="Eras Bold ITC" panose="020B0907030504020204" pitchFamily="34" charset="0"/>
              </a:rPr>
              <a:t>. Pada </a:t>
            </a:r>
            <a:r>
              <a:rPr lang="en-ID" dirty="0" err="1">
                <a:latin typeface="Eras Bold ITC" panose="020B0907030504020204" pitchFamily="34" charset="0"/>
              </a:rPr>
              <a:t>kondisi</a:t>
            </a:r>
            <a:r>
              <a:rPr lang="en-ID" dirty="0">
                <a:latin typeface="Eras Bold ITC" panose="020B0907030504020204" pitchFamily="34" charset="0"/>
              </a:rPr>
              <a:t> </a:t>
            </a:r>
            <a:r>
              <a:rPr lang="en-ID" dirty="0" err="1">
                <a:latin typeface="Eras Bold ITC" panose="020B0907030504020204" pitchFamily="34" charset="0"/>
              </a:rPr>
              <a:t>ini</a:t>
            </a:r>
            <a:r>
              <a:rPr lang="en-ID" dirty="0">
                <a:latin typeface="Eras Bold ITC" panose="020B0907030504020204" pitchFamily="34" charset="0"/>
              </a:rPr>
              <a:t>,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baik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kamu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maupun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teman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dlm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kepanitiaan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,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dua-duanya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tidak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tahu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kemahiranmu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dalam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Eras Bold ITC" panose="020B0907030504020204" pitchFamily="34" charset="0"/>
              </a:rPr>
              <a:t>menyusun</a:t>
            </a:r>
            <a:r>
              <a:rPr lang="en-ID" dirty="0">
                <a:solidFill>
                  <a:srgbClr val="FF0000"/>
                </a:solidFill>
                <a:latin typeface="Eras Bold ITC" panose="020B0907030504020204" pitchFamily="34" charset="0"/>
              </a:rPr>
              <a:t> PROPOSAL. </a:t>
            </a:r>
          </a:p>
        </p:txBody>
      </p:sp>
    </p:spTree>
    <p:extLst>
      <p:ext uri="{BB962C8B-B14F-4D97-AF65-F5344CB8AC3E}">
        <p14:creationId xmlns:p14="http://schemas.microsoft.com/office/powerpoint/2010/main" val="409623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98A2-9018-4FDA-9F87-269135A0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74812"/>
            <a:ext cx="11833411" cy="874059"/>
          </a:xfrm>
          <a:solidFill>
            <a:srgbClr val="B0DEF2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Contoh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penggunaan</a:t>
            </a:r>
            <a:r>
              <a:rPr lang="en-US" dirty="0">
                <a:solidFill>
                  <a:srgbClr val="C00000"/>
                </a:solidFill>
              </a:rPr>
              <a:t> Johari window</a:t>
            </a:r>
            <a:endParaRPr lang="en-ID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7233B-E37A-458D-A705-3C8237C26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1" y="1385047"/>
            <a:ext cx="11833411" cy="4787153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4000" b="1" dirty="0">
              <a:latin typeface="Eras Bold ITC" panose="020B0907030504020204" pitchFamily="34" charset="0"/>
            </a:endParaRPr>
          </a:p>
          <a:p>
            <a:pPr marL="0" indent="0">
              <a:buNone/>
            </a:pPr>
            <a:r>
              <a:rPr lang="en-US" sz="4000" b="1" dirty="0">
                <a:latin typeface="Eras Bold ITC" panose="020B0907030504020204" pitchFamily="34" charset="0"/>
              </a:rPr>
              <a:t>1) </a:t>
            </a:r>
            <a:r>
              <a:rPr lang="en-US" sz="4000" b="1" dirty="0" err="1">
                <a:latin typeface="Eras Bold ITC" panose="020B0907030504020204" pitchFamily="34" charset="0"/>
              </a:rPr>
              <a:t>Meningkatkan</a:t>
            </a:r>
            <a:r>
              <a:rPr lang="en-US" sz="4000" b="1" dirty="0">
                <a:latin typeface="Eras Bold ITC" panose="020B0907030504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SELF – AWARENESS</a:t>
            </a:r>
          </a:p>
          <a:p>
            <a:pPr marL="457200" indent="-457200">
              <a:buAutoNum type="arabicParenR"/>
            </a:pPr>
            <a:endParaRPr lang="en-US" sz="3200" dirty="0"/>
          </a:p>
          <a:p>
            <a:pPr marL="0" indent="0">
              <a:buNone/>
            </a:pPr>
            <a:r>
              <a:rPr lang="en-US" sz="4000" b="1" dirty="0">
                <a:latin typeface="Eras Bold ITC" panose="020B0907030504020204" pitchFamily="34" charset="0"/>
              </a:rPr>
              <a:t>2) </a:t>
            </a:r>
            <a:r>
              <a:rPr lang="en-US" sz="4000" b="1" dirty="0" err="1">
                <a:latin typeface="Eras Bold ITC" panose="020B0907030504020204" pitchFamily="34" charset="0"/>
              </a:rPr>
              <a:t>Membantu</a:t>
            </a:r>
            <a:r>
              <a:rPr lang="en-US" sz="4000" b="1" dirty="0">
                <a:latin typeface="Eras Bold ITC" panose="020B0907030504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PUBLIC SPEAKING</a:t>
            </a:r>
          </a:p>
          <a:p>
            <a:pPr marL="457200" indent="-457200">
              <a:buAutoNum type="arabicParenR"/>
            </a:pPr>
            <a:endParaRPr lang="en-US" sz="3200" dirty="0"/>
          </a:p>
          <a:p>
            <a:pPr marL="0" indent="0">
              <a:buNone/>
            </a:pPr>
            <a:r>
              <a:rPr lang="en-US" sz="4000" b="1" dirty="0">
                <a:latin typeface="Eras Bold ITC" panose="020B0907030504020204" pitchFamily="34" charset="0"/>
              </a:rPr>
              <a:t>3) </a:t>
            </a:r>
            <a:r>
              <a:rPr lang="en-US" sz="4000" b="1" dirty="0" err="1">
                <a:latin typeface="Eras Bold ITC" panose="020B0907030504020204" pitchFamily="34" charset="0"/>
              </a:rPr>
              <a:t>Memaksimalkan</a:t>
            </a:r>
            <a:r>
              <a:rPr lang="en-US" sz="4000" b="1" dirty="0">
                <a:latin typeface="Eras Bold ITC" panose="020B0907030504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KOLABORASI</a:t>
            </a:r>
          </a:p>
          <a:p>
            <a:pPr marL="0" indent="0">
              <a:buNone/>
            </a:pPr>
            <a:endParaRPr lang="en-US" sz="4000" b="1" dirty="0">
              <a:latin typeface="Eras Bold ITC" panose="020B0907030504020204" pitchFamily="34" charset="0"/>
            </a:endParaRPr>
          </a:p>
          <a:p>
            <a:pPr marL="0" indent="0">
              <a:buNone/>
            </a:pPr>
            <a:r>
              <a:rPr lang="en-US" sz="4000" b="1" dirty="0">
                <a:latin typeface="Eras Bold ITC" panose="020B0907030504020204" pitchFamily="34" charset="0"/>
              </a:rPr>
              <a:t>4) </a:t>
            </a:r>
            <a:r>
              <a:rPr lang="en-US" sz="4000" b="1" dirty="0" err="1">
                <a:latin typeface="Eras Bold ITC" panose="020B0907030504020204" pitchFamily="34" charset="0"/>
              </a:rPr>
              <a:t>Meningkatkan</a:t>
            </a:r>
            <a:r>
              <a:rPr lang="en-US" sz="4000" b="1" dirty="0">
                <a:latin typeface="Eras Bold ITC" panose="020B0907030504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KUALITAS PRIBADI </a:t>
            </a:r>
            <a:r>
              <a:rPr lang="en-US" sz="4000" b="1" dirty="0" err="1">
                <a:latin typeface="Eras Bold ITC" panose="020B0907030504020204" pitchFamily="34" charset="0"/>
              </a:rPr>
              <a:t>unt</a:t>
            </a:r>
            <a:r>
              <a:rPr lang="en-US" sz="4000" b="1" dirty="0">
                <a:latin typeface="Eras Bold ITC" panose="020B0907030504020204" pitchFamily="34" charset="0"/>
              </a:rPr>
              <a:t> 	</a:t>
            </a:r>
            <a:r>
              <a:rPr lang="en-US" sz="4000" b="1" dirty="0" err="1">
                <a:latin typeface="Eras Bold ITC" panose="020B0907030504020204" pitchFamily="34" charset="0"/>
              </a:rPr>
              <a:t>mengurangi</a:t>
            </a:r>
            <a:r>
              <a:rPr lang="en-US" sz="4000" b="1" dirty="0">
                <a:latin typeface="Eras Bold ITC" panose="020B0907030504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AREA UNKNOWN</a:t>
            </a:r>
            <a:endParaRPr lang="en-ID" sz="4000" b="1" dirty="0">
              <a:solidFill>
                <a:srgbClr val="C00000"/>
              </a:solidFill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96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673F-5657-46D9-A5EB-E09D283A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9" y="147918"/>
            <a:ext cx="11833411" cy="537882"/>
          </a:xfrm>
          <a:solidFill>
            <a:srgbClr val="FFFF99"/>
          </a:solidFill>
          <a:ln w="3810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1) </a:t>
            </a:r>
            <a:r>
              <a:rPr lang="en-US" sz="4000" b="1" dirty="0" err="1">
                <a:solidFill>
                  <a:srgbClr val="C00000"/>
                </a:solidFill>
                <a:latin typeface="Eras Bold ITC" panose="020B0907030504020204" pitchFamily="34" charset="0"/>
              </a:rPr>
              <a:t>Meningkatkan</a:t>
            </a:r>
            <a:r>
              <a:rPr lang="en-US" sz="4000" b="1" dirty="0">
                <a:solidFill>
                  <a:srgbClr val="C00000"/>
                </a:solidFill>
                <a:latin typeface="Eras Bold ITC" panose="020B0907030504020204" pitchFamily="34" charset="0"/>
              </a:rPr>
              <a:t> SELF – AWARENESS</a:t>
            </a:r>
            <a:endParaRPr lang="en-ID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BD8AC-4D51-4AAB-BCE6-192088DD9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9" y="847165"/>
            <a:ext cx="11833411" cy="5325035"/>
          </a:xfrm>
          <a:solidFill>
            <a:srgbClr val="B0DEF2"/>
          </a:solidFill>
          <a:ln w="28575">
            <a:solidFill>
              <a:srgbClr val="002060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>
                <a:latin typeface="Arial Black" panose="020B0A04020102020204" pitchFamily="34" charset="0"/>
              </a:rPr>
              <a:t>AREA : </a:t>
            </a:r>
            <a:r>
              <a:rPr lang="en-US" sz="2400" dirty="0">
                <a:highlight>
                  <a:srgbClr val="FFFF00"/>
                </a:highlight>
                <a:latin typeface="Arial Black" panose="020B0A04020102020204" pitchFamily="34" charset="0"/>
              </a:rPr>
              <a:t>BLIND SPOT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daerah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dimana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>
                <a:highlight>
                  <a:srgbClr val="FFFF00"/>
                </a:highlight>
                <a:latin typeface="Arial Black" panose="020B0A04020102020204" pitchFamily="34" charset="0"/>
              </a:rPr>
              <a:t>ADA INFORMASI YG ORANG LAIN KETAHUI </a:t>
            </a:r>
            <a:r>
              <a:rPr lang="en-US" sz="2400" dirty="0" err="1">
                <a:highlight>
                  <a:srgbClr val="FFFF00"/>
                </a:highlight>
                <a:latin typeface="Arial Black" panose="020B0A04020102020204" pitchFamily="34" charset="0"/>
              </a:rPr>
              <a:t>tetapi</a:t>
            </a:r>
            <a:r>
              <a:rPr lang="en-US" sz="2400" dirty="0">
                <a:highlight>
                  <a:srgbClr val="FFFF00"/>
                </a:highlight>
                <a:latin typeface="Arial Black" panose="020B0A04020102020204" pitchFamily="34" charset="0"/>
              </a:rPr>
              <a:t> KITA TIDAK TAHU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1000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US" sz="2400" dirty="0" err="1">
                <a:latin typeface="Arial Black" panose="020B0A04020102020204" pitchFamily="34" charset="0"/>
              </a:rPr>
              <a:t>Contoh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Kasus</a:t>
            </a:r>
            <a:r>
              <a:rPr lang="en-US" sz="2400" dirty="0">
                <a:latin typeface="Arial Black" panose="020B0A04020102020204" pitchFamily="34" charset="0"/>
              </a:rPr>
              <a:t> : </a:t>
            </a:r>
          </a:p>
          <a:p>
            <a:pPr marL="0" indent="0" algn="just">
              <a:buNone/>
            </a:pPr>
            <a:r>
              <a:rPr lang="en-US" sz="2400" dirty="0" err="1">
                <a:latin typeface="Arial Black" panose="020B0A04020102020204" pitchFamily="34" charset="0"/>
              </a:rPr>
              <a:t>Ratna</a:t>
            </a:r>
            <a:r>
              <a:rPr lang="en-US" sz="2400" dirty="0">
                <a:latin typeface="Arial Black" panose="020B0A04020102020204" pitchFamily="34" charset="0"/>
              </a:rPr>
              <a:t> (salah </a:t>
            </a:r>
            <a:r>
              <a:rPr lang="en-US" sz="2400" dirty="0" err="1">
                <a:latin typeface="Arial Black" panose="020B0A04020102020204" pitchFamily="34" charset="0"/>
              </a:rPr>
              <a:t>seorang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staf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kantor</a:t>
            </a:r>
            <a:r>
              <a:rPr lang="en-US" sz="2400" dirty="0">
                <a:latin typeface="Arial Black" panose="020B0A04020102020204" pitchFamily="34" charset="0"/>
              </a:rPr>
              <a:t>), </a:t>
            </a:r>
            <a:r>
              <a:rPr lang="en-US" sz="2400" dirty="0" err="1">
                <a:latin typeface="Arial Black" panose="020B0A04020102020204" pitchFamily="34" charset="0"/>
              </a:rPr>
              <a:t>ingin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meningkatkan</a:t>
            </a:r>
            <a:r>
              <a:rPr lang="en-US" sz="2400" dirty="0">
                <a:latin typeface="Arial Black" panose="020B0A04020102020204" pitchFamily="34" charset="0"/>
              </a:rPr>
              <a:t> Kerjasama </a:t>
            </a:r>
            <a:r>
              <a:rPr lang="en-US" sz="2400" dirty="0" err="1">
                <a:latin typeface="Arial Black" panose="020B0A04020102020204" pitchFamily="34" charset="0"/>
              </a:rPr>
              <a:t>dlm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nisasi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</a:t>
            </a:r>
            <a:r>
              <a:rPr lang="en-US" sz="2400" dirty="0">
                <a:latin typeface="Arial Black" panose="020B0A04020102020204" pitchFamily="34" charset="0"/>
              </a:rPr>
              <a:t> area </a:t>
            </a:r>
            <a:r>
              <a:rPr lang="en-US" sz="2400" dirty="0" err="1">
                <a:latin typeface="Arial Black" panose="020B0A04020102020204" pitchFamily="34" charset="0"/>
              </a:rPr>
              <a:t>yg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Ratna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tidak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ketahui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yg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disebut</a:t>
            </a:r>
            <a:r>
              <a:rPr lang="en-US" sz="2400" dirty="0">
                <a:latin typeface="Arial Black" panose="020B0A04020102020204" pitchFamily="34" charset="0"/>
              </a:rPr>
              <a:t> AREA BLIND SPOT. </a:t>
            </a:r>
          </a:p>
          <a:p>
            <a:pPr marL="0" indent="0" algn="just">
              <a:buNone/>
            </a:pPr>
            <a:r>
              <a:rPr lang="en-US" sz="2400" dirty="0" err="1">
                <a:latin typeface="Arial Black" panose="020B0A04020102020204" pitchFamily="34" charset="0"/>
              </a:rPr>
              <a:t>Ratna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menanyakan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</a:t>
            </a:r>
            <a:r>
              <a:rPr lang="en-US" sz="2400" dirty="0">
                <a:latin typeface="Arial Black" panose="020B0A04020102020204" pitchFamily="34" charset="0"/>
              </a:rPr>
              <a:t> orang lain </a:t>
            </a:r>
            <a:r>
              <a:rPr lang="en-US" sz="2400" dirty="0" err="1">
                <a:latin typeface="Arial Black" panose="020B0A04020102020204" pitchFamily="34" charset="0"/>
              </a:rPr>
              <a:t>tentang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dirinya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cara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SELF AWARENESS (KESADARAN DIRI) </a:t>
            </a:r>
            <a:r>
              <a:rPr lang="en-US" sz="2400" dirty="0" err="1">
                <a:solidFill>
                  <a:srgbClr val="C00000"/>
                </a:solidFill>
                <a:latin typeface="Arial Black" panose="020B0A04020102020204" pitchFamily="34" charset="0"/>
              </a:rPr>
              <a:t>Ratna</a:t>
            </a:r>
            <a:r>
              <a:rPr lang="en-U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 MENINGKAT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kerjasama</a:t>
            </a:r>
            <a:r>
              <a:rPr lang="en-US" sz="2400" dirty="0">
                <a:latin typeface="Arial Black" panose="020B0A04020102020204" pitchFamily="34" charset="0"/>
              </a:rPr>
              <a:t> di </a:t>
            </a:r>
            <a:r>
              <a:rPr lang="en-US" sz="2400" dirty="0" err="1">
                <a:latin typeface="Arial Black" panose="020B0A04020102020204" pitchFamily="34" charset="0"/>
              </a:rPr>
              <a:t>kantor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lebih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highlight>
                  <a:srgbClr val="FFFF00"/>
                </a:highlight>
                <a:latin typeface="Arial Black" panose="020B0A04020102020204" pitchFamily="34" charset="0"/>
              </a:rPr>
              <a:t>KESIMPULAN :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2000" dirty="0" err="1">
                <a:latin typeface="Arial Black" panose="020B0A04020102020204" pitchFamily="34" charset="0"/>
              </a:rPr>
              <a:t>Untuk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meningkatkan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KERJASAMA, </a:t>
            </a:r>
            <a:r>
              <a:rPr lang="en-US" sz="2400" b="1" dirty="0" err="1">
                <a:latin typeface="Arial Black" panose="020B0A04020102020204" pitchFamily="34" charset="0"/>
              </a:rPr>
              <a:t>maka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AREA TERBUKA HARUS DIPERLUAS DAN AREA BLIND SPOT DIPERKECIL. </a:t>
            </a:r>
          </a:p>
          <a:p>
            <a:pPr marL="0" indent="0" algn="just">
              <a:buNone/>
            </a:pPr>
            <a:r>
              <a:rPr lang="en-US" sz="2400" b="1" dirty="0">
                <a:latin typeface="Arial Black" panose="020B0A04020102020204" pitchFamily="34" charset="0"/>
              </a:rPr>
              <a:t>Cari </a:t>
            </a:r>
            <a:r>
              <a:rPr lang="en-US" sz="2400" b="1" dirty="0" err="1">
                <a:latin typeface="Arial Black" panose="020B0A04020102020204" pitchFamily="34" charset="0"/>
              </a:rPr>
              <a:t>lagi</a:t>
            </a:r>
            <a:r>
              <a:rPr lang="en-US" sz="2400" b="1" dirty="0">
                <a:latin typeface="Arial Black" panose="020B0A04020102020204" pitchFamily="34" charset="0"/>
              </a:rPr>
              <a:t> area2 blind spot </a:t>
            </a:r>
            <a:r>
              <a:rPr lang="en-US" sz="2400" b="1" dirty="0" err="1">
                <a:latin typeface="Arial Black" panose="020B0A04020102020204" pitchFamily="34" charset="0"/>
              </a:rPr>
              <a:t>yg</a:t>
            </a:r>
            <a:r>
              <a:rPr lang="en-US" sz="2400" b="1" dirty="0">
                <a:latin typeface="Arial Black" panose="020B0A04020102020204" pitchFamily="34" charset="0"/>
              </a:rPr>
              <a:t> lain &amp; </a:t>
            </a:r>
            <a:r>
              <a:rPr lang="en-US" sz="2400" b="1" dirty="0" err="1">
                <a:latin typeface="Arial Black" panose="020B0A04020102020204" pitchFamily="34" charset="0"/>
              </a:rPr>
              <a:t>kurangi</a:t>
            </a:r>
            <a:r>
              <a:rPr lang="en-US" sz="2400" b="1" dirty="0">
                <a:latin typeface="Arial Black" panose="020B0A04020102020204" pitchFamily="34" charset="0"/>
              </a:rPr>
              <a:t>, </a:t>
            </a:r>
            <a:r>
              <a:rPr lang="en-US" sz="2400" b="1" dirty="0" err="1">
                <a:latin typeface="Arial Black" panose="020B0A04020102020204" pitchFamily="34" charset="0"/>
              </a:rPr>
              <a:t>sehingga</a:t>
            </a:r>
            <a:r>
              <a:rPr lang="en-US" sz="2400" b="1" dirty="0">
                <a:latin typeface="Arial Black" panose="020B0A04020102020204" pitchFamily="34" charset="0"/>
              </a:rPr>
              <a:t> area </a:t>
            </a:r>
            <a:r>
              <a:rPr lang="en-US" sz="2400" b="1" dirty="0" err="1">
                <a:latin typeface="Arial Black" panose="020B0A04020102020204" pitchFamily="34" charset="0"/>
              </a:rPr>
              <a:t>terbuka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bertambah</a:t>
            </a:r>
            <a:r>
              <a:rPr lang="en-US" sz="2400" b="1" dirty="0">
                <a:latin typeface="Arial Black" panose="020B0A04020102020204" pitchFamily="34" charset="0"/>
              </a:rPr>
              <a:t>. </a:t>
            </a:r>
            <a:endParaRPr lang="en-ID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62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7E67B-FD1C-45A5-BA17-D16A19AC2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06" y="174812"/>
            <a:ext cx="11712388" cy="1371600"/>
          </a:xfrm>
          <a:solidFill>
            <a:schemeClr val="accent2"/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Kuadran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memperluaS</a:t>
            </a:r>
            <a:r>
              <a:rPr lang="en-US" dirty="0">
                <a:solidFill>
                  <a:schemeClr val="bg1"/>
                </a:solidFill>
              </a:rPr>
              <a:t> area </a:t>
            </a:r>
            <a:r>
              <a:rPr lang="en-US" dirty="0" err="1">
                <a:solidFill>
                  <a:schemeClr val="bg1"/>
                </a:solidFill>
              </a:rPr>
              <a:t>terbuka</a:t>
            </a:r>
            <a:r>
              <a:rPr lang="en-US" dirty="0">
                <a:solidFill>
                  <a:schemeClr val="bg1"/>
                </a:solidFill>
              </a:rPr>
              <a:t> &amp; </a:t>
            </a:r>
            <a:r>
              <a:rPr lang="en-US" dirty="0" err="1">
                <a:solidFill>
                  <a:schemeClr val="bg1"/>
                </a:solidFill>
              </a:rPr>
              <a:t>mengurangi</a:t>
            </a:r>
            <a:r>
              <a:rPr lang="en-US" dirty="0">
                <a:solidFill>
                  <a:schemeClr val="bg1"/>
                </a:solidFill>
              </a:rPr>
              <a:t> area blind spot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66BA8-0365-481B-A9E2-EC028FE16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00" dirty="0"/>
              <a:t>A</a:t>
            </a:r>
            <a:endParaRPr lang="en-US" sz="1050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03F159-C44F-4057-861D-2DBF9CB8B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06" y="1734671"/>
            <a:ext cx="11712387" cy="5123329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809430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BB555-42F3-41F7-AA7B-A6B4292B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1" y="174813"/>
            <a:ext cx="11806517" cy="510987"/>
          </a:xfrm>
          <a:solidFill>
            <a:srgbClr val="FFFF99"/>
          </a:solidFill>
          <a:ln w="28575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Eras Bold ITC" panose="020B0907030504020204" pitchFamily="34" charset="0"/>
              </a:rPr>
              <a:t>2) </a:t>
            </a:r>
            <a:r>
              <a:rPr lang="en-US" sz="4000" b="1" dirty="0" err="1">
                <a:solidFill>
                  <a:srgbClr val="002060"/>
                </a:solidFill>
                <a:latin typeface="Eras Bold ITC" panose="020B0907030504020204" pitchFamily="34" charset="0"/>
              </a:rPr>
              <a:t>Membantu</a:t>
            </a:r>
            <a:r>
              <a:rPr lang="en-US" sz="4000" b="1" dirty="0">
                <a:solidFill>
                  <a:srgbClr val="002060"/>
                </a:solidFill>
                <a:latin typeface="Eras Bold ITC" panose="020B0907030504020204" pitchFamily="34" charset="0"/>
              </a:rPr>
              <a:t> PUBLIC SPEAKING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60D0D-8F6C-4D23-97F2-6C0AEE758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11" y="820271"/>
            <a:ext cx="11806517" cy="5351929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sz="2000" dirty="0">
                <a:highlight>
                  <a:srgbClr val="FFFF00"/>
                </a:highlight>
                <a:latin typeface="Arial Black" panose="020B0A04020102020204" pitchFamily="34" charset="0"/>
              </a:rPr>
              <a:t>AREA TERTUTUP </a:t>
            </a:r>
            <a:r>
              <a:rPr lang="en-US" sz="2000" dirty="0" err="1">
                <a:latin typeface="Arial Black" panose="020B0A04020102020204" pitchFamily="34" charset="0"/>
              </a:rPr>
              <a:t>adalah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daerah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dimana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>
                <a:highlight>
                  <a:srgbClr val="FFFF00"/>
                </a:highlight>
                <a:latin typeface="Arial Black" panose="020B0A04020102020204" pitchFamily="34" charset="0"/>
              </a:rPr>
              <a:t>ADA INFORMASI YG KAMU KETAHUI </a:t>
            </a:r>
            <a:r>
              <a:rPr lang="en-US" sz="2000" dirty="0" err="1">
                <a:highlight>
                  <a:srgbClr val="FFFF00"/>
                </a:highlight>
                <a:latin typeface="Arial Black" panose="020B0A04020102020204" pitchFamily="34" charset="0"/>
              </a:rPr>
              <a:t>tetapi</a:t>
            </a:r>
            <a:r>
              <a:rPr lang="en-US" sz="2000" dirty="0">
                <a:highlight>
                  <a:srgbClr val="FFFF00"/>
                </a:highlight>
                <a:latin typeface="Arial Black" panose="020B0A04020102020204" pitchFamily="34" charset="0"/>
              </a:rPr>
              <a:t> ORANG LAIN TIDAK TAHU</a:t>
            </a:r>
            <a:r>
              <a:rPr lang="en-US" sz="2000" dirty="0">
                <a:latin typeface="Arial Black" panose="020B0A0402010202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900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US" sz="2000" u="sng" dirty="0" err="1">
                <a:solidFill>
                  <a:srgbClr val="002060"/>
                </a:solidFill>
                <a:latin typeface="Arial Black" panose="020B0A04020102020204" pitchFamily="34" charset="0"/>
              </a:rPr>
              <a:t>Contoh</a:t>
            </a:r>
            <a:r>
              <a:rPr lang="en-US" sz="2000" u="sng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000" u="sng" dirty="0" err="1">
                <a:solidFill>
                  <a:srgbClr val="002060"/>
                </a:solidFill>
                <a:latin typeface="Arial Black" panose="020B0A04020102020204" pitchFamily="34" charset="0"/>
              </a:rPr>
              <a:t>Kasus</a:t>
            </a:r>
            <a:r>
              <a:rPr lang="en-US" sz="2000" u="sng" dirty="0">
                <a:solidFill>
                  <a:srgbClr val="002060"/>
                </a:solidFill>
                <a:latin typeface="Arial Black" panose="020B0A04020102020204" pitchFamily="34" charset="0"/>
              </a:rPr>
              <a:t> : </a:t>
            </a:r>
          </a:p>
          <a:p>
            <a:pPr marL="0" indent="0" algn="just">
              <a:buNone/>
            </a:pPr>
            <a:r>
              <a:rPr lang="en-US" dirty="0" err="1">
                <a:latin typeface="Arial Black" panose="020B0A04020102020204" pitchFamily="34" charset="0"/>
              </a:rPr>
              <a:t>Kamu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diminta</a:t>
            </a:r>
            <a:r>
              <a:rPr lang="en-US" dirty="0">
                <a:latin typeface="Arial Black" panose="020B0A04020102020204" pitchFamily="34" charset="0"/>
              </a:rPr>
              <a:t> oleh </a:t>
            </a:r>
            <a:r>
              <a:rPr lang="en-US" dirty="0" err="1">
                <a:latin typeface="Arial Black" panose="020B0A04020102020204" pitchFamily="34" charset="0"/>
              </a:rPr>
              <a:t>atasan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kantor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highlight>
                  <a:srgbClr val="00FF00"/>
                </a:highlight>
                <a:latin typeface="Arial Black" panose="020B0A04020102020204" pitchFamily="34" charset="0"/>
              </a:rPr>
              <a:t>mengisi</a:t>
            </a:r>
            <a:r>
              <a:rPr lang="en-US" dirty="0">
                <a:highlight>
                  <a:srgbClr val="00FF00"/>
                </a:highlight>
                <a:latin typeface="Arial Black" panose="020B0A04020102020204" pitchFamily="34" charset="0"/>
              </a:rPr>
              <a:t> TRAINING INTERNAL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Bagaimana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menarik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audiens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agar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menaruh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PERHATIAN LEBIH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kepada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kamu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?</a:t>
            </a:r>
          </a:p>
          <a:p>
            <a:pPr marL="0" indent="0" algn="just">
              <a:buNone/>
            </a:pP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Ceritakan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pengalaman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pribadimu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yg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menarik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dan </a:t>
            </a:r>
            <a:r>
              <a:rPr lang="en-US" dirty="0" err="1">
                <a:solidFill>
                  <a:srgbClr val="C00000"/>
                </a:solidFill>
                <a:latin typeface="Arial Black" panose="020B0A04020102020204" pitchFamily="34" charset="0"/>
              </a:rPr>
              <a:t>lucu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sehingga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melebarkan</a:t>
            </a:r>
            <a:r>
              <a:rPr lang="en-US" dirty="0">
                <a:latin typeface="Arial Black" panose="020B0A04020102020204" pitchFamily="34" charset="0"/>
              </a:rPr>
              <a:t> AREA TERBUKA dan </a:t>
            </a:r>
            <a:r>
              <a:rPr lang="en-US" dirty="0" err="1">
                <a:latin typeface="Arial Black" panose="020B0A04020102020204" pitchFamily="34" charset="0"/>
              </a:rPr>
              <a:t>mempersempit</a:t>
            </a:r>
            <a:r>
              <a:rPr lang="en-US" dirty="0">
                <a:latin typeface="Arial Black" panose="020B0A04020102020204" pitchFamily="34" charset="0"/>
              </a:rPr>
              <a:t> AREA TERTUTUP dan </a:t>
            </a:r>
            <a:r>
              <a:rPr lang="en-US" dirty="0" err="1">
                <a:highlight>
                  <a:srgbClr val="00FFFF"/>
                </a:highlight>
                <a:latin typeface="Arial Black" panose="020B0A04020102020204" pitchFamily="34" charset="0"/>
              </a:rPr>
              <a:t>audiens</a:t>
            </a:r>
            <a:r>
              <a:rPr lang="en-US" dirty="0">
                <a:highlight>
                  <a:srgbClr val="00FFFF"/>
                </a:highlight>
                <a:latin typeface="Arial Black" panose="020B0A04020102020204" pitchFamily="34" charset="0"/>
              </a:rPr>
              <a:t> MERASA LEBIH MENGENAL KAMU.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  <a:p>
            <a:pPr marL="0" indent="0" algn="just">
              <a:buNone/>
            </a:pPr>
            <a:endParaRPr lang="en-US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highlight>
                  <a:srgbClr val="FFFF00"/>
                </a:highlight>
                <a:latin typeface="Arial Black" panose="020B0A04020102020204" pitchFamily="34" charset="0"/>
              </a:rPr>
              <a:t>KESIMPULAN :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Untuk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meningkatkan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KERJASAMA, </a:t>
            </a:r>
            <a:r>
              <a:rPr lang="en-US" sz="2000" b="1" dirty="0" err="1">
                <a:latin typeface="Arial Black" panose="020B0A04020102020204" pitchFamily="34" charset="0"/>
              </a:rPr>
              <a:t>maka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AREA TERBUKA HARUS DIPERLUAS DAN AREA TERTUTUP DIPERKECIL. </a:t>
            </a:r>
          </a:p>
          <a:p>
            <a:pPr marL="0" indent="0" algn="just">
              <a:buNone/>
            </a:pPr>
            <a:r>
              <a:rPr lang="en-US" sz="2000" b="1" dirty="0">
                <a:latin typeface="Arial Black" panose="020B0A04020102020204" pitchFamily="34" charset="0"/>
              </a:rPr>
              <a:t>Cari </a:t>
            </a:r>
            <a:r>
              <a:rPr lang="en-US" sz="2000" b="1" dirty="0" err="1">
                <a:latin typeface="Arial Black" panose="020B0A04020102020204" pitchFamily="34" charset="0"/>
              </a:rPr>
              <a:t>lagi</a:t>
            </a:r>
            <a:r>
              <a:rPr lang="en-US" sz="2000" b="1" dirty="0">
                <a:latin typeface="Arial Black" panose="020B0A04020102020204" pitchFamily="34" charset="0"/>
              </a:rPr>
              <a:t> area2 </a:t>
            </a:r>
            <a:r>
              <a:rPr lang="en-US" sz="2000" b="1" dirty="0" err="1">
                <a:latin typeface="Arial Black" panose="020B0A04020102020204" pitchFamily="34" charset="0"/>
              </a:rPr>
              <a:t>tertutup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yg</a:t>
            </a:r>
            <a:r>
              <a:rPr lang="en-US" sz="2000" b="1" dirty="0">
                <a:latin typeface="Arial Black" panose="020B0A04020102020204" pitchFamily="34" charset="0"/>
              </a:rPr>
              <a:t> lain &amp; </a:t>
            </a:r>
            <a:r>
              <a:rPr lang="en-US" sz="2000" b="1" dirty="0" err="1">
                <a:latin typeface="Arial Black" panose="020B0A04020102020204" pitchFamily="34" charset="0"/>
              </a:rPr>
              <a:t>kurangi</a:t>
            </a:r>
            <a:r>
              <a:rPr lang="en-US" sz="2000" b="1" dirty="0">
                <a:latin typeface="Arial Black" panose="020B0A04020102020204" pitchFamily="34" charset="0"/>
              </a:rPr>
              <a:t>, </a:t>
            </a:r>
            <a:r>
              <a:rPr lang="en-US" sz="2000" b="1" dirty="0" err="1">
                <a:latin typeface="Arial Black" panose="020B0A04020102020204" pitchFamily="34" charset="0"/>
              </a:rPr>
              <a:t>sehingga</a:t>
            </a:r>
            <a:r>
              <a:rPr lang="en-US" sz="2000" b="1" dirty="0">
                <a:latin typeface="Arial Black" panose="020B0A04020102020204" pitchFamily="34" charset="0"/>
              </a:rPr>
              <a:t> area </a:t>
            </a:r>
            <a:r>
              <a:rPr lang="en-US" sz="2000" b="1" dirty="0" err="1">
                <a:latin typeface="Arial Black" panose="020B0A04020102020204" pitchFamily="34" charset="0"/>
              </a:rPr>
              <a:t>terbuka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en-US" sz="2000" b="1" dirty="0" err="1">
                <a:latin typeface="Arial Black" panose="020B0A04020102020204" pitchFamily="34" charset="0"/>
              </a:rPr>
              <a:t>bertambah</a:t>
            </a:r>
            <a:r>
              <a:rPr lang="en-US" sz="2000" b="1" dirty="0">
                <a:latin typeface="Arial Black" panose="020B0A04020102020204" pitchFamily="34" charset="0"/>
              </a:rPr>
              <a:t>. </a:t>
            </a:r>
            <a:endParaRPr lang="en-ID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endParaRPr lang="en-US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endParaRPr lang="en-US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618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7EF37-1ADD-48B7-9231-8D054FC1A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3" y="174811"/>
            <a:ext cx="11752729" cy="860613"/>
          </a:xfrm>
          <a:solidFill>
            <a:srgbClr val="92D050"/>
          </a:solidFill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Kuadran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memperluar</a:t>
            </a:r>
            <a:r>
              <a:rPr lang="en-US" sz="3200" dirty="0">
                <a:solidFill>
                  <a:schemeClr val="tx1"/>
                </a:solidFill>
              </a:rPr>
              <a:t> area </a:t>
            </a:r>
            <a:r>
              <a:rPr lang="en-US" sz="3200" dirty="0" err="1">
                <a:solidFill>
                  <a:schemeClr val="tx1"/>
                </a:solidFill>
              </a:rPr>
              <a:t>terbuka</a:t>
            </a:r>
            <a:r>
              <a:rPr lang="en-US" sz="3200" dirty="0">
                <a:solidFill>
                  <a:schemeClr val="tx1"/>
                </a:solidFill>
              </a:rPr>
              <a:t> &amp; </a:t>
            </a:r>
            <a:r>
              <a:rPr lang="en-US" sz="3200" dirty="0" err="1">
                <a:solidFill>
                  <a:schemeClr val="tx1"/>
                </a:solidFill>
              </a:rPr>
              <a:t>mengurangi</a:t>
            </a:r>
            <a:r>
              <a:rPr lang="en-US" sz="3200" dirty="0">
                <a:solidFill>
                  <a:schemeClr val="tx1"/>
                </a:solidFill>
              </a:rPr>
              <a:t> area TERTUTUP</a:t>
            </a:r>
            <a:endParaRPr lang="en-ID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469A-C6B0-4A77-9D92-30831FB7C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00" dirty="0"/>
              <a:t>A</a:t>
            </a:r>
          </a:p>
          <a:p>
            <a:pPr marL="0" indent="0">
              <a:buNone/>
            </a:pPr>
            <a:endParaRPr lang="en-US" sz="300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2C3A0D-4124-44C8-9DFF-AA9C04518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237129"/>
            <a:ext cx="11752729" cy="5446059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42604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{BCFB4100-72B0-48A3-B60A-AF4762F05709}TF2ec419c9-97c3-4958-b02a-0886397d33afcfe10e4b-d68909c4b1b0</Template>
  <TotalTime>669</TotalTime>
  <Words>1300</Words>
  <Application>Microsoft Office PowerPoint</Application>
  <PresentationFormat>Widescreen</PresentationFormat>
  <Paragraphs>157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Aharoni</vt:lpstr>
      <vt:lpstr>Arial</vt:lpstr>
      <vt:lpstr>Arial Black</vt:lpstr>
      <vt:lpstr>Arial Narrow</vt:lpstr>
      <vt:lpstr>Calibri</vt:lpstr>
      <vt:lpstr>Eras Bold ITC</vt:lpstr>
      <vt:lpstr>Rockwell</vt:lpstr>
      <vt:lpstr>Rockwell Condensed</vt:lpstr>
      <vt:lpstr>Wingdings</vt:lpstr>
      <vt:lpstr>Wood Type</vt:lpstr>
      <vt:lpstr>Johari window,  sukses kolaborasi,  sukses public speaking &amp;  meningkatkan self-awareness</vt:lpstr>
      <vt:lpstr>Sejarah Johari window</vt:lpstr>
      <vt:lpstr>KUADRAN  JOHARI  WINDOW</vt:lpstr>
      <vt:lpstr>Penjelasan  KUADRAN  JOHARI  WINDOW</vt:lpstr>
      <vt:lpstr>Contoh penggunaan Johari window</vt:lpstr>
      <vt:lpstr>1) Meningkatkan SELF – AWARENESS</vt:lpstr>
      <vt:lpstr>Kuadran yg memperluaS area terbuka &amp; mengurangi area blind spot</vt:lpstr>
      <vt:lpstr>2) Membantu PUBLIC SPEAKING</vt:lpstr>
      <vt:lpstr>Kuadran yg memperluar area terbuka &amp; mengurangi area TERTUTUP</vt:lpstr>
      <vt:lpstr>3) Memaksimalkan KOLABORASI</vt:lpstr>
      <vt:lpstr>Latihan penggunaan teori Johari windows unt memperkuat kolaborasi</vt:lpstr>
      <vt:lpstr>Kuadran yg memperluar area terbuka DENGAN  mengurangi area blind sPOT &amp; AREA TERTUTUP</vt:lpstr>
      <vt:lpstr>4) Meningkatkan kualitas pribadi unt mengurangi area unknown</vt:lpstr>
      <vt:lpstr>A. Ambil Peran atau Proyek Baru</vt:lpstr>
      <vt:lpstr>B. Minta Rotasi atau Cross-Function Experience</vt:lpstr>
      <vt:lpstr>C. Gunakan Assessment Profesional</vt:lpstr>
      <vt:lpstr>D. Ikut Situasi “High Pressure”</vt:lpstr>
      <vt:lpstr>E. Coaching / Mentoring</vt:lpstr>
      <vt:lpstr>KESIMPULAN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37</cp:revision>
  <dcterms:created xsi:type="dcterms:W3CDTF">2026-02-18T15:45:01Z</dcterms:created>
  <dcterms:modified xsi:type="dcterms:W3CDTF">2026-03-12T12:44:56Z</dcterms:modified>
</cp:coreProperties>
</file>