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69" r:id="rId6"/>
    <p:sldId id="271" r:id="rId7"/>
    <p:sldId id="270" r:id="rId8"/>
    <p:sldId id="273" r:id="rId9"/>
    <p:sldId id="272" r:id="rId10"/>
    <p:sldId id="274" r:id="rId11"/>
    <p:sldId id="275" r:id="rId12"/>
    <p:sldId id="276" r:id="rId13"/>
    <p:sldId id="277" r:id="rId14"/>
    <p:sldId id="278" r:id="rId15"/>
    <p:sldId id="279" r:id="rId16"/>
    <p:sldId id="268" r:id="rId17"/>
    <p:sldId id="266" r:id="rId18"/>
    <p:sldId id="280" r:id="rId19"/>
    <p:sldId id="281" r:id="rId20"/>
    <p:sldId id="282" r:id="rId21"/>
    <p:sldId id="283" r:id="rId22"/>
    <p:sldId id="284" r:id="rId23"/>
    <p:sldId id="285" r:id="rId24"/>
    <p:sldId id="264" r:id="rId25"/>
    <p:sldId id="265" r:id="rId26"/>
  </p:sldIdLst>
  <p:sldSz cx="18288000" cy="10287000"/>
  <p:notesSz cx="6858000" cy="9144000"/>
  <p:embeddedFontLst>
    <p:embeddedFont>
      <p:font typeface="Archivo Black" panose="020B0604020202020204" charset="0"/>
      <p:regular r:id="rId27"/>
    </p:embeddedFont>
    <p:embeddedFont>
      <p:font typeface="Garet" panose="020B0604020202020204" charset="0"/>
      <p:regular r:id="rId28"/>
    </p:embeddedFont>
    <p:embeddedFont>
      <p:font typeface="Garet Bold" panose="020B0604020202020204" charset="0"/>
      <p:regular r:id="rId29"/>
    </p:embeddedFont>
    <p:embeddedFont>
      <p:font typeface="Raleway" pitchFamily="2" charset="0"/>
      <p:regular r:id="rId30"/>
      <p:bold r:id="rId31"/>
    </p:embeddedFont>
    <p:embeddedFont>
      <p:font typeface="Raleway Bold" charset="0"/>
      <p:regular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90B"/>
    <a:srgbClr val="0107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682886" y="1028700"/>
            <a:ext cx="2900501" cy="2900501"/>
            <a:chOff x="0" y="0"/>
            <a:chExt cx="1070043" cy="10700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70043" cy="1070043"/>
            </a:xfrm>
            <a:custGeom>
              <a:avLst/>
              <a:gdLst/>
              <a:ahLst/>
              <a:cxnLst/>
              <a:rect l="l" t="t" r="r" b="b"/>
              <a:pathLst>
                <a:path w="1070043" h="1070043">
                  <a:moveTo>
                    <a:pt x="0" y="0"/>
                  </a:moveTo>
                  <a:lnTo>
                    <a:pt x="1070043" y="0"/>
                  </a:lnTo>
                  <a:lnTo>
                    <a:pt x="1070043" y="1070043"/>
                  </a:lnTo>
                  <a:lnTo>
                    <a:pt x="0" y="1070043"/>
                  </a:lnTo>
                  <a:close/>
                </a:path>
              </a:pathLst>
            </a:custGeom>
            <a:solidFill>
              <a:srgbClr val="F5F6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1070043" cy="1041468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930745" y="8205840"/>
            <a:ext cx="20149490" cy="2467388"/>
            <a:chOff x="0" y="0"/>
            <a:chExt cx="7433477" cy="910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33477" cy="910260"/>
            </a:xfrm>
            <a:custGeom>
              <a:avLst/>
              <a:gdLst/>
              <a:ahLst/>
              <a:cxnLst/>
              <a:rect l="l" t="t" r="r" b="b"/>
              <a:pathLst>
                <a:path w="7433477" h="910260">
                  <a:moveTo>
                    <a:pt x="0" y="0"/>
                  </a:moveTo>
                  <a:lnTo>
                    <a:pt x="7433477" y="0"/>
                  </a:lnTo>
                  <a:lnTo>
                    <a:pt x="7433477" y="910260"/>
                  </a:lnTo>
                  <a:lnTo>
                    <a:pt x="0" y="910260"/>
                  </a:lnTo>
                  <a:close/>
                </a:path>
              </a:pathLst>
            </a:custGeom>
            <a:solidFill>
              <a:srgbClr val="F5F6F5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7433477" cy="881685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680863" y="6681768"/>
            <a:ext cx="3321387" cy="3321387"/>
            <a:chOff x="0" y="0"/>
            <a:chExt cx="1225314" cy="12253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5314" cy="1225314"/>
            </a:xfrm>
            <a:custGeom>
              <a:avLst/>
              <a:gdLst/>
              <a:ahLst/>
              <a:cxnLst/>
              <a:rect l="l" t="t" r="r" b="b"/>
              <a:pathLst>
                <a:path w="1225314" h="1225314">
                  <a:moveTo>
                    <a:pt x="0" y="0"/>
                  </a:moveTo>
                  <a:lnTo>
                    <a:pt x="1225314" y="0"/>
                  </a:lnTo>
                  <a:lnTo>
                    <a:pt x="1225314" y="1225314"/>
                  </a:lnTo>
                  <a:lnTo>
                    <a:pt x="0" y="1225314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8575"/>
              <a:ext cx="1225314" cy="1196739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647362" y="1998899"/>
            <a:ext cx="5611938" cy="7260751"/>
            <a:chOff x="0" y="0"/>
            <a:chExt cx="732460" cy="947660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732460" cy="947660"/>
            </a:xfrm>
            <a:custGeom>
              <a:avLst/>
              <a:gdLst/>
              <a:ahLst/>
              <a:cxnLst/>
              <a:rect l="l" t="t" r="r" b="b"/>
              <a:pathLst>
                <a:path w="732460" h="947660">
                  <a:moveTo>
                    <a:pt x="732460" y="0"/>
                  </a:moveTo>
                  <a:lnTo>
                    <a:pt x="0" y="0"/>
                  </a:lnTo>
                  <a:lnTo>
                    <a:pt x="0" y="947660"/>
                  </a:lnTo>
                  <a:lnTo>
                    <a:pt x="732460" y="947660"/>
                  </a:lnTo>
                  <a:close/>
                </a:path>
              </a:pathLst>
            </a:custGeom>
            <a:blipFill>
              <a:blip r:embed="rId2"/>
              <a:stretch>
                <a:fillRect l="-99308" t="-26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3086760"/>
            <a:ext cx="4157635" cy="587541"/>
            <a:chOff x="0" y="0"/>
            <a:chExt cx="1095015" cy="15474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95015" cy="154743"/>
            </a:xfrm>
            <a:custGeom>
              <a:avLst/>
              <a:gdLst/>
              <a:ahLst/>
              <a:cxnLst/>
              <a:rect l="l" t="t" r="r" b="b"/>
              <a:pathLst>
                <a:path w="1095015" h="154743">
                  <a:moveTo>
                    <a:pt x="18621" y="0"/>
                  </a:moveTo>
                  <a:lnTo>
                    <a:pt x="1076394" y="0"/>
                  </a:lnTo>
                  <a:cubicBezTo>
                    <a:pt x="1081333" y="0"/>
                    <a:pt x="1086069" y="1962"/>
                    <a:pt x="1089561" y="5454"/>
                  </a:cubicBezTo>
                  <a:cubicBezTo>
                    <a:pt x="1093053" y="8946"/>
                    <a:pt x="1095015" y="13682"/>
                    <a:pt x="1095015" y="18621"/>
                  </a:cubicBezTo>
                  <a:lnTo>
                    <a:pt x="1095015" y="136122"/>
                  </a:lnTo>
                  <a:cubicBezTo>
                    <a:pt x="1095015" y="141061"/>
                    <a:pt x="1093053" y="145797"/>
                    <a:pt x="1089561" y="149289"/>
                  </a:cubicBezTo>
                  <a:cubicBezTo>
                    <a:pt x="1086069" y="152781"/>
                    <a:pt x="1081333" y="154743"/>
                    <a:pt x="1076394" y="154743"/>
                  </a:cubicBezTo>
                  <a:lnTo>
                    <a:pt x="18621" y="154743"/>
                  </a:lnTo>
                  <a:cubicBezTo>
                    <a:pt x="8337" y="154743"/>
                    <a:pt x="0" y="146406"/>
                    <a:pt x="0" y="136122"/>
                  </a:cubicBezTo>
                  <a:lnTo>
                    <a:pt x="0" y="18621"/>
                  </a:lnTo>
                  <a:cubicBezTo>
                    <a:pt x="0" y="13682"/>
                    <a:pt x="1962" y="8946"/>
                    <a:pt x="5454" y="5454"/>
                  </a:cubicBezTo>
                  <a:cubicBezTo>
                    <a:pt x="8946" y="1962"/>
                    <a:pt x="13682" y="0"/>
                    <a:pt x="18621" y="0"/>
                  </a:cubicBez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1095015" cy="145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13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V="1">
            <a:off x="8840134" y="1029705"/>
            <a:ext cx="969195" cy="969195"/>
          </a:xfrm>
          <a:custGeom>
            <a:avLst/>
            <a:gdLst/>
            <a:ahLst/>
            <a:cxnLst/>
            <a:rect l="l" t="t" r="r" b="b"/>
            <a:pathLst>
              <a:path w="969195" h="969195">
                <a:moveTo>
                  <a:pt x="0" y="969194"/>
                </a:moveTo>
                <a:lnTo>
                  <a:pt x="969195" y="969194"/>
                </a:lnTo>
                <a:lnTo>
                  <a:pt x="969195" y="0"/>
                </a:lnTo>
                <a:lnTo>
                  <a:pt x="0" y="0"/>
                </a:lnTo>
                <a:lnTo>
                  <a:pt x="0" y="96919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282913" y="3238500"/>
            <a:ext cx="3649209" cy="32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ID" sz="2100" b="1" spc="-63" dirty="0">
                <a:solidFill>
                  <a:srgbClr val="092423"/>
                </a:solidFill>
                <a:latin typeface="Garet Bold"/>
                <a:ea typeface="Garet Bold"/>
                <a:cs typeface="Garet Bold"/>
                <a:sym typeface="Garet Bold"/>
              </a:rPr>
              <a:t>P</a:t>
            </a:r>
            <a:r>
              <a:rPr lang="en-US" sz="2100" b="1" spc="-63" dirty="0">
                <a:solidFill>
                  <a:srgbClr val="092423"/>
                </a:solidFill>
                <a:latin typeface="Garet Bold"/>
                <a:ea typeface="Garet Bold"/>
                <a:cs typeface="Garet Bold"/>
                <a:sym typeface="Garet Bold"/>
              </a:rPr>
              <a:t>MK 15 TAHUN 2025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3921951"/>
            <a:ext cx="10618662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5000" spc="-420" dirty="0">
                <a:solidFill>
                  <a:srgbClr val="F5F6F5"/>
                </a:solidFill>
                <a:latin typeface="Archivo Black"/>
                <a:ea typeface="Archivo Black"/>
                <a:cs typeface="Archivo Black"/>
                <a:sym typeface="Archivo Black"/>
              </a:rPr>
              <a:t>ARAH BARU KEBIJAKAN DAN PEMERIKSAAN PAJAK :</a:t>
            </a:r>
            <a:br>
              <a:rPr lang="en-US" sz="5000" spc="-420" dirty="0">
                <a:solidFill>
                  <a:srgbClr val="F5F6F5"/>
                </a:solidFill>
                <a:latin typeface="Archivo Black"/>
                <a:ea typeface="Archivo Black"/>
                <a:cs typeface="Archivo Black"/>
                <a:sym typeface="Archivo Black"/>
              </a:rPr>
            </a:br>
            <a:r>
              <a:rPr lang="en-US" sz="5000" spc="-420" dirty="0">
                <a:solidFill>
                  <a:srgbClr val="F5F6F5"/>
                </a:solidFill>
                <a:latin typeface="Archivo Black"/>
                <a:ea typeface="Archivo Black"/>
                <a:cs typeface="Archivo Black"/>
                <a:sym typeface="Archivo Black"/>
              </a:rPr>
              <a:t>MENJAWAB TANTANGAN ISU PERPAJAKAN TERKINI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8681535"/>
            <a:ext cx="2761917" cy="238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00"/>
              </a:lnSpc>
            </a:pPr>
            <a:r>
              <a:rPr lang="en-US" sz="1900" spc="-57">
                <a:solidFill>
                  <a:srgbClr val="F5F6F5"/>
                </a:solidFill>
                <a:latin typeface="Garet"/>
                <a:ea typeface="Garet"/>
                <a:cs typeface="Garet"/>
                <a:sym typeface="Garet"/>
              </a:rPr>
              <a:t>Presentasi By: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8966835"/>
            <a:ext cx="4533900" cy="282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b="1" spc="-63" dirty="0">
                <a:solidFill>
                  <a:srgbClr val="F5F6F5"/>
                </a:solidFill>
                <a:latin typeface="Garet Bold"/>
                <a:ea typeface="Garet Bold"/>
                <a:cs typeface="Garet Bold"/>
                <a:sym typeface="Garet Bold"/>
              </a:rPr>
              <a:t>STEPHEN TIODO BANARDIYO, SE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157A9-9522-EB90-D1EF-DD71F046A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BE0D5FAC-3904-F794-F26A-12B81E7F20E9}"/>
              </a:ext>
            </a:extLst>
          </p:cNvPr>
          <p:cNvGrpSpPr/>
          <p:nvPr/>
        </p:nvGrpSpPr>
        <p:grpSpPr>
          <a:xfrm>
            <a:off x="-930745" y="8772112"/>
            <a:ext cx="20149490" cy="2467388"/>
            <a:chOff x="0" y="0"/>
            <a:chExt cx="7433477" cy="91026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B0DF11A-84C9-B53F-F537-3A569D3CA4B1}"/>
                </a:ext>
              </a:extLst>
            </p:cNvPr>
            <p:cNvSpPr/>
            <p:nvPr/>
          </p:nvSpPr>
          <p:spPr>
            <a:xfrm>
              <a:off x="0" y="0"/>
              <a:ext cx="7433477" cy="910260"/>
            </a:xfrm>
            <a:custGeom>
              <a:avLst/>
              <a:gdLst/>
              <a:ahLst/>
              <a:cxnLst/>
              <a:rect l="l" t="t" r="r" b="b"/>
              <a:pathLst>
                <a:path w="7433477" h="910260">
                  <a:moveTo>
                    <a:pt x="0" y="0"/>
                  </a:moveTo>
                  <a:lnTo>
                    <a:pt x="7433477" y="0"/>
                  </a:lnTo>
                  <a:lnTo>
                    <a:pt x="7433477" y="910260"/>
                  </a:lnTo>
                  <a:lnTo>
                    <a:pt x="0" y="910260"/>
                  </a:lnTo>
                  <a:close/>
                </a:path>
              </a:pathLst>
            </a:custGeom>
            <a:solidFill>
              <a:srgbClr val="092423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FF7E1E8-2B25-6298-30E5-5E56F9A7C995}"/>
                </a:ext>
              </a:extLst>
            </p:cNvPr>
            <p:cNvSpPr txBox="1"/>
            <p:nvPr/>
          </p:nvSpPr>
          <p:spPr>
            <a:xfrm>
              <a:off x="0" y="28575"/>
              <a:ext cx="7433477" cy="881685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42204DE9-F77F-95EF-01DA-08FC8845E4FA}"/>
              </a:ext>
            </a:extLst>
          </p:cNvPr>
          <p:cNvSpPr txBox="1"/>
          <p:nvPr/>
        </p:nvSpPr>
        <p:spPr>
          <a:xfrm>
            <a:off x="304800" y="-266700"/>
            <a:ext cx="16184880" cy="1085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9900"/>
              </a:lnSpc>
            </a:pP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Pemeriksaan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Untuk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Tujuan Lain :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2C577780-07D8-7BE4-C53D-B99AB8B8B9B5}"/>
              </a:ext>
            </a:extLst>
          </p:cNvPr>
          <p:cNvSpPr txBox="1"/>
          <p:nvPr/>
        </p:nvSpPr>
        <p:spPr>
          <a:xfrm>
            <a:off x="283232" y="834107"/>
            <a:ext cx="10765768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00"/>
              </a:lnSpc>
            </a:pP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Sesuai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PMK 15 Ps. 4(3) </a:t>
            </a: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huruf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a – y 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43E0AC-9BB3-BE49-B6A4-CFDFF6A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32" y="1485900"/>
            <a:ext cx="17623768" cy="8558634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C02FBD91-0FE7-8125-D3BF-A82512E58D2D}"/>
              </a:ext>
            </a:extLst>
          </p:cNvPr>
          <p:cNvGrpSpPr/>
          <p:nvPr/>
        </p:nvGrpSpPr>
        <p:grpSpPr>
          <a:xfrm rot="5400000">
            <a:off x="15415328" y="7085877"/>
            <a:ext cx="6262848" cy="1006495"/>
            <a:chOff x="0" y="0"/>
            <a:chExt cx="6944904" cy="180000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7FBAE15A-5082-43D0-0547-42DF8B240782}"/>
                </a:ext>
              </a:extLst>
            </p:cNvPr>
            <p:cNvSpPr/>
            <p:nvPr/>
          </p:nvSpPr>
          <p:spPr>
            <a:xfrm>
              <a:off x="0" y="0"/>
              <a:ext cx="6944905" cy="1800007"/>
            </a:xfrm>
            <a:custGeom>
              <a:avLst/>
              <a:gdLst/>
              <a:ahLst/>
              <a:cxnLst/>
              <a:rect l="l" t="t" r="r" b="b"/>
              <a:pathLst>
                <a:path w="6944905" h="1800007">
                  <a:moveTo>
                    <a:pt x="0" y="0"/>
                  </a:moveTo>
                  <a:lnTo>
                    <a:pt x="6944905" y="0"/>
                  </a:lnTo>
                  <a:lnTo>
                    <a:pt x="6944905" y="1800007"/>
                  </a:lnTo>
                  <a:lnTo>
                    <a:pt x="0" y="1800007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550079B5-9D81-AFCA-61C6-A0D6D7677153}"/>
                </a:ext>
              </a:extLst>
            </p:cNvPr>
            <p:cNvSpPr txBox="1"/>
            <p:nvPr/>
          </p:nvSpPr>
          <p:spPr>
            <a:xfrm>
              <a:off x="0" y="28575"/>
              <a:ext cx="6944904" cy="1771432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1" name="Group 31">
            <a:extLst>
              <a:ext uri="{FF2B5EF4-FFF2-40B4-BE49-F238E27FC236}">
                <a16:creationId xmlns:a16="http://schemas.microsoft.com/office/drawing/2014/main" id="{52225C21-84E7-FDF7-62CF-33A43D36243B}"/>
              </a:ext>
            </a:extLst>
          </p:cNvPr>
          <p:cNvGrpSpPr/>
          <p:nvPr/>
        </p:nvGrpSpPr>
        <p:grpSpPr>
          <a:xfrm rot="5400000">
            <a:off x="15400087" y="1820853"/>
            <a:ext cx="6293331" cy="1006494"/>
            <a:chOff x="0" y="0"/>
            <a:chExt cx="7005872" cy="783185"/>
          </a:xfrm>
        </p:grpSpPr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id="{EAF0CA52-517C-153F-8AEB-28795F9A32EF}"/>
                </a:ext>
              </a:extLst>
            </p:cNvPr>
            <p:cNvSpPr/>
            <p:nvPr/>
          </p:nvSpPr>
          <p:spPr>
            <a:xfrm>
              <a:off x="0" y="0"/>
              <a:ext cx="7005872" cy="783185"/>
            </a:xfrm>
            <a:custGeom>
              <a:avLst/>
              <a:gdLst/>
              <a:ahLst/>
              <a:cxnLst/>
              <a:rect l="l" t="t" r="r" b="b"/>
              <a:pathLst>
                <a:path w="7005872" h="783185">
                  <a:moveTo>
                    <a:pt x="0" y="0"/>
                  </a:moveTo>
                  <a:lnTo>
                    <a:pt x="7005872" y="0"/>
                  </a:lnTo>
                  <a:lnTo>
                    <a:pt x="7005872" y="783185"/>
                  </a:lnTo>
                  <a:lnTo>
                    <a:pt x="0" y="783185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33">
              <a:extLst>
                <a:ext uri="{FF2B5EF4-FFF2-40B4-BE49-F238E27FC236}">
                  <a16:creationId xmlns:a16="http://schemas.microsoft.com/office/drawing/2014/main" id="{FE56F6BE-4647-7861-2873-4D83DB5A7788}"/>
                </a:ext>
              </a:extLst>
            </p:cNvPr>
            <p:cNvSpPr txBox="1"/>
            <p:nvPr/>
          </p:nvSpPr>
          <p:spPr>
            <a:xfrm>
              <a:off x="0" y="28575"/>
              <a:ext cx="7005872" cy="754610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84624DFE-7E2C-87F9-CA91-0C5E87D528AF}"/>
              </a:ext>
            </a:extLst>
          </p:cNvPr>
          <p:cNvGrpSpPr/>
          <p:nvPr/>
        </p:nvGrpSpPr>
        <p:grpSpPr>
          <a:xfrm rot="5400000">
            <a:off x="-3444396" y="7064984"/>
            <a:ext cx="6262848" cy="1006495"/>
            <a:chOff x="0" y="0"/>
            <a:chExt cx="6944904" cy="1800007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B2D7C5FF-3114-A5A5-92B9-841FB583D0C4}"/>
                </a:ext>
              </a:extLst>
            </p:cNvPr>
            <p:cNvSpPr/>
            <p:nvPr/>
          </p:nvSpPr>
          <p:spPr>
            <a:xfrm>
              <a:off x="0" y="0"/>
              <a:ext cx="6944905" cy="1800007"/>
            </a:xfrm>
            <a:custGeom>
              <a:avLst/>
              <a:gdLst/>
              <a:ahLst/>
              <a:cxnLst/>
              <a:rect l="l" t="t" r="r" b="b"/>
              <a:pathLst>
                <a:path w="6944905" h="1800007">
                  <a:moveTo>
                    <a:pt x="0" y="0"/>
                  </a:moveTo>
                  <a:lnTo>
                    <a:pt x="6944905" y="0"/>
                  </a:lnTo>
                  <a:lnTo>
                    <a:pt x="6944905" y="1800007"/>
                  </a:lnTo>
                  <a:lnTo>
                    <a:pt x="0" y="1800007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3A00C6CD-EF5A-C04F-94A4-7EC1AB6EF646}"/>
                </a:ext>
              </a:extLst>
            </p:cNvPr>
            <p:cNvSpPr txBox="1"/>
            <p:nvPr/>
          </p:nvSpPr>
          <p:spPr>
            <a:xfrm>
              <a:off x="0" y="28575"/>
              <a:ext cx="6944904" cy="1771432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8" name="Group 31">
            <a:extLst>
              <a:ext uri="{FF2B5EF4-FFF2-40B4-BE49-F238E27FC236}">
                <a16:creationId xmlns:a16="http://schemas.microsoft.com/office/drawing/2014/main" id="{825CAF19-6210-0911-D965-801E306A8465}"/>
              </a:ext>
            </a:extLst>
          </p:cNvPr>
          <p:cNvGrpSpPr/>
          <p:nvPr/>
        </p:nvGrpSpPr>
        <p:grpSpPr>
          <a:xfrm rot="5400000">
            <a:off x="-3459637" y="1799960"/>
            <a:ext cx="6293331" cy="1006494"/>
            <a:chOff x="0" y="0"/>
            <a:chExt cx="7005872" cy="783185"/>
          </a:xfrm>
        </p:grpSpPr>
        <p:sp>
          <p:nvSpPr>
            <p:cNvPr id="20" name="Freeform 32">
              <a:extLst>
                <a:ext uri="{FF2B5EF4-FFF2-40B4-BE49-F238E27FC236}">
                  <a16:creationId xmlns:a16="http://schemas.microsoft.com/office/drawing/2014/main" id="{310FFA2B-23AF-99E9-8D82-E2B67E807888}"/>
                </a:ext>
              </a:extLst>
            </p:cNvPr>
            <p:cNvSpPr/>
            <p:nvPr/>
          </p:nvSpPr>
          <p:spPr>
            <a:xfrm>
              <a:off x="0" y="0"/>
              <a:ext cx="7005872" cy="783185"/>
            </a:xfrm>
            <a:custGeom>
              <a:avLst/>
              <a:gdLst/>
              <a:ahLst/>
              <a:cxnLst/>
              <a:rect l="l" t="t" r="r" b="b"/>
              <a:pathLst>
                <a:path w="7005872" h="783185">
                  <a:moveTo>
                    <a:pt x="0" y="0"/>
                  </a:moveTo>
                  <a:lnTo>
                    <a:pt x="7005872" y="0"/>
                  </a:lnTo>
                  <a:lnTo>
                    <a:pt x="7005872" y="783185"/>
                  </a:lnTo>
                  <a:lnTo>
                    <a:pt x="0" y="783185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33">
              <a:extLst>
                <a:ext uri="{FF2B5EF4-FFF2-40B4-BE49-F238E27FC236}">
                  <a16:creationId xmlns:a16="http://schemas.microsoft.com/office/drawing/2014/main" id="{528EC2EA-440C-A1E1-A8DF-B49E7EC85161}"/>
                </a:ext>
              </a:extLst>
            </p:cNvPr>
            <p:cNvSpPr txBox="1"/>
            <p:nvPr/>
          </p:nvSpPr>
          <p:spPr>
            <a:xfrm>
              <a:off x="0" y="28575"/>
              <a:ext cx="7005872" cy="754610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9281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17D68-21DF-1E87-2CF6-759CBE50E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0011E7E1-C85A-9E63-1223-ADD3F3322C05}"/>
              </a:ext>
            </a:extLst>
          </p:cNvPr>
          <p:cNvGrpSpPr/>
          <p:nvPr/>
        </p:nvGrpSpPr>
        <p:grpSpPr>
          <a:xfrm>
            <a:off x="-930745" y="8772112"/>
            <a:ext cx="20149490" cy="2467388"/>
            <a:chOff x="0" y="0"/>
            <a:chExt cx="7433477" cy="91026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6A84CC9-050C-20FB-6DF0-651ADC0DD6B7}"/>
                </a:ext>
              </a:extLst>
            </p:cNvPr>
            <p:cNvSpPr/>
            <p:nvPr/>
          </p:nvSpPr>
          <p:spPr>
            <a:xfrm>
              <a:off x="0" y="0"/>
              <a:ext cx="7433477" cy="910260"/>
            </a:xfrm>
            <a:custGeom>
              <a:avLst/>
              <a:gdLst/>
              <a:ahLst/>
              <a:cxnLst/>
              <a:rect l="l" t="t" r="r" b="b"/>
              <a:pathLst>
                <a:path w="7433477" h="910260">
                  <a:moveTo>
                    <a:pt x="0" y="0"/>
                  </a:moveTo>
                  <a:lnTo>
                    <a:pt x="7433477" y="0"/>
                  </a:lnTo>
                  <a:lnTo>
                    <a:pt x="7433477" y="910260"/>
                  </a:lnTo>
                  <a:lnTo>
                    <a:pt x="0" y="910260"/>
                  </a:lnTo>
                  <a:close/>
                </a:path>
              </a:pathLst>
            </a:custGeom>
            <a:solidFill>
              <a:srgbClr val="092423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D58BC98-4F7E-2AEA-8FE4-05A74EB3253A}"/>
                </a:ext>
              </a:extLst>
            </p:cNvPr>
            <p:cNvSpPr txBox="1"/>
            <p:nvPr/>
          </p:nvSpPr>
          <p:spPr>
            <a:xfrm>
              <a:off x="0" y="28575"/>
              <a:ext cx="7433477" cy="881685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330062F5-79BA-2A1E-8CD6-AC0B8DB0A86F}"/>
              </a:ext>
            </a:extLst>
          </p:cNvPr>
          <p:cNvSpPr txBox="1"/>
          <p:nvPr/>
        </p:nvSpPr>
        <p:spPr>
          <a:xfrm>
            <a:off x="304800" y="-266700"/>
            <a:ext cx="16184880" cy="1085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9900"/>
              </a:lnSpc>
            </a:pP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Pemeriksaan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Untuk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Tujuan Lain :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F05BCDC6-870A-633E-1F8C-386B7C5FFF2B}"/>
              </a:ext>
            </a:extLst>
          </p:cNvPr>
          <p:cNvSpPr txBox="1"/>
          <p:nvPr/>
        </p:nvSpPr>
        <p:spPr>
          <a:xfrm>
            <a:off x="283232" y="834107"/>
            <a:ext cx="10765768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00"/>
              </a:lnSpc>
            </a:pP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Sesuai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PMK 15 Ps. 4(3) </a:t>
            </a: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huruf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a – y 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80F9B-B67F-D38C-7DC8-34B78D216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32" y="1522426"/>
            <a:ext cx="17623768" cy="8421673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D14CD34-809A-D915-0376-3B6129B5EC3F}"/>
              </a:ext>
            </a:extLst>
          </p:cNvPr>
          <p:cNvGrpSpPr/>
          <p:nvPr/>
        </p:nvGrpSpPr>
        <p:grpSpPr>
          <a:xfrm rot="5400000">
            <a:off x="15415328" y="7085877"/>
            <a:ext cx="6262848" cy="1006495"/>
            <a:chOff x="0" y="0"/>
            <a:chExt cx="6944904" cy="180000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5F31567B-C072-7FBC-41DC-A19A3958CC81}"/>
                </a:ext>
              </a:extLst>
            </p:cNvPr>
            <p:cNvSpPr/>
            <p:nvPr/>
          </p:nvSpPr>
          <p:spPr>
            <a:xfrm>
              <a:off x="0" y="0"/>
              <a:ext cx="6944905" cy="1800007"/>
            </a:xfrm>
            <a:custGeom>
              <a:avLst/>
              <a:gdLst/>
              <a:ahLst/>
              <a:cxnLst/>
              <a:rect l="l" t="t" r="r" b="b"/>
              <a:pathLst>
                <a:path w="6944905" h="1800007">
                  <a:moveTo>
                    <a:pt x="0" y="0"/>
                  </a:moveTo>
                  <a:lnTo>
                    <a:pt x="6944905" y="0"/>
                  </a:lnTo>
                  <a:lnTo>
                    <a:pt x="6944905" y="1800007"/>
                  </a:lnTo>
                  <a:lnTo>
                    <a:pt x="0" y="1800007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34C5DE2B-72E9-F95A-1CC4-32BB82D00F94}"/>
                </a:ext>
              </a:extLst>
            </p:cNvPr>
            <p:cNvSpPr txBox="1"/>
            <p:nvPr/>
          </p:nvSpPr>
          <p:spPr>
            <a:xfrm>
              <a:off x="0" y="28575"/>
              <a:ext cx="6944904" cy="1771432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1" name="Group 31">
            <a:extLst>
              <a:ext uri="{FF2B5EF4-FFF2-40B4-BE49-F238E27FC236}">
                <a16:creationId xmlns:a16="http://schemas.microsoft.com/office/drawing/2014/main" id="{EE8D1A66-7A41-1A1A-8757-2C50D96A17AB}"/>
              </a:ext>
            </a:extLst>
          </p:cNvPr>
          <p:cNvGrpSpPr/>
          <p:nvPr/>
        </p:nvGrpSpPr>
        <p:grpSpPr>
          <a:xfrm rot="5400000">
            <a:off x="15400087" y="1820853"/>
            <a:ext cx="6293331" cy="1006494"/>
            <a:chOff x="0" y="0"/>
            <a:chExt cx="7005872" cy="783185"/>
          </a:xfrm>
        </p:grpSpPr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id="{4BCEA537-681C-C73F-1DDA-A47D4132455B}"/>
                </a:ext>
              </a:extLst>
            </p:cNvPr>
            <p:cNvSpPr/>
            <p:nvPr/>
          </p:nvSpPr>
          <p:spPr>
            <a:xfrm>
              <a:off x="0" y="0"/>
              <a:ext cx="7005872" cy="783185"/>
            </a:xfrm>
            <a:custGeom>
              <a:avLst/>
              <a:gdLst/>
              <a:ahLst/>
              <a:cxnLst/>
              <a:rect l="l" t="t" r="r" b="b"/>
              <a:pathLst>
                <a:path w="7005872" h="783185">
                  <a:moveTo>
                    <a:pt x="0" y="0"/>
                  </a:moveTo>
                  <a:lnTo>
                    <a:pt x="7005872" y="0"/>
                  </a:lnTo>
                  <a:lnTo>
                    <a:pt x="7005872" y="783185"/>
                  </a:lnTo>
                  <a:lnTo>
                    <a:pt x="0" y="783185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33">
              <a:extLst>
                <a:ext uri="{FF2B5EF4-FFF2-40B4-BE49-F238E27FC236}">
                  <a16:creationId xmlns:a16="http://schemas.microsoft.com/office/drawing/2014/main" id="{25B42BDC-451D-ADF4-0FFE-D6C4B353A5CC}"/>
                </a:ext>
              </a:extLst>
            </p:cNvPr>
            <p:cNvSpPr txBox="1"/>
            <p:nvPr/>
          </p:nvSpPr>
          <p:spPr>
            <a:xfrm>
              <a:off x="0" y="28575"/>
              <a:ext cx="7005872" cy="754610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521E6D49-59AF-659C-CD7B-024D65F7637F}"/>
              </a:ext>
            </a:extLst>
          </p:cNvPr>
          <p:cNvGrpSpPr/>
          <p:nvPr/>
        </p:nvGrpSpPr>
        <p:grpSpPr>
          <a:xfrm rot="5400000">
            <a:off x="-3444396" y="7064984"/>
            <a:ext cx="6262848" cy="1006495"/>
            <a:chOff x="0" y="0"/>
            <a:chExt cx="6944904" cy="1800007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7A8A2C86-6E61-811D-E302-703317AE26EB}"/>
                </a:ext>
              </a:extLst>
            </p:cNvPr>
            <p:cNvSpPr/>
            <p:nvPr/>
          </p:nvSpPr>
          <p:spPr>
            <a:xfrm>
              <a:off x="0" y="0"/>
              <a:ext cx="6944905" cy="1800007"/>
            </a:xfrm>
            <a:custGeom>
              <a:avLst/>
              <a:gdLst/>
              <a:ahLst/>
              <a:cxnLst/>
              <a:rect l="l" t="t" r="r" b="b"/>
              <a:pathLst>
                <a:path w="6944905" h="1800007">
                  <a:moveTo>
                    <a:pt x="0" y="0"/>
                  </a:moveTo>
                  <a:lnTo>
                    <a:pt x="6944905" y="0"/>
                  </a:lnTo>
                  <a:lnTo>
                    <a:pt x="6944905" y="1800007"/>
                  </a:lnTo>
                  <a:lnTo>
                    <a:pt x="0" y="1800007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8960E763-BF19-4E17-5EC8-83F3B3BB98FC}"/>
                </a:ext>
              </a:extLst>
            </p:cNvPr>
            <p:cNvSpPr txBox="1"/>
            <p:nvPr/>
          </p:nvSpPr>
          <p:spPr>
            <a:xfrm>
              <a:off x="0" y="28575"/>
              <a:ext cx="6944904" cy="1771432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8" name="Group 31">
            <a:extLst>
              <a:ext uri="{FF2B5EF4-FFF2-40B4-BE49-F238E27FC236}">
                <a16:creationId xmlns:a16="http://schemas.microsoft.com/office/drawing/2014/main" id="{FB92E2AC-0D7B-1381-10B4-AA826AF9F86A}"/>
              </a:ext>
            </a:extLst>
          </p:cNvPr>
          <p:cNvGrpSpPr/>
          <p:nvPr/>
        </p:nvGrpSpPr>
        <p:grpSpPr>
          <a:xfrm rot="5400000">
            <a:off x="-3459637" y="1799960"/>
            <a:ext cx="6293331" cy="1006494"/>
            <a:chOff x="0" y="0"/>
            <a:chExt cx="7005872" cy="783185"/>
          </a:xfrm>
        </p:grpSpPr>
        <p:sp>
          <p:nvSpPr>
            <p:cNvPr id="20" name="Freeform 32">
              <a:extLst>
                <a:ext uri="{FF2B5EF4-FFF2-40B4-BE49-F238E27FC236}">
                  <a16:creationId xmlns:a16="http://schemas.microsoft.com/office/drawing/2014/main" id="{0CDA235A-7744-D9E2-EC61-A5C9665705A5}"/>
                </a:ext>
              </a:extLst>
            </p:cNvPr>
            <p:cNvSpPr/>
            <p:nvPr/>
          </p:nvSpPr>
          <p:spPr>
            <a:xfrm>
              <a:off x="0" y="0"/>
              <a:ext cx="7005872" cy="783185"/>
            </a:xfrm>
            <a:custGeom>
              <a:avLst/>
              <a:gdLst/>
              <a:ahLst/>
              <a:cxnLst/>
              <a:rect l="l" t="t" r="r" b="b"/>
              <a:pathLst>
                <a:path w="7005872" h="783185">
                  <a:moveTo>
                    <a:pt x="0" y="0"/>
                  </a:moveTo>
                  <a:lnTo>
                    <a:pt x="7005872" y="0"/>
                  </a:lnTo>
                  <a:lnTo>
                    <a:pt x="7005872" y="783185"/>
                  </a:lnTo>
                  <a:lnTo>
                    <a:pt x="0" y="783185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33">
              <a:extLst>
                <a:ext uri="{FF2B5EF4-FFF2-40B4-BE49-F238E27FC236}">
                  <a16:creationId xmlns:a16="http://schemas.microsoft.com/office/drawing/2014/main" id="{BE68AFEC-9CC4-AE36-8165-F78F5F93D209}"/>
                </a:ext>
              </a:extLst>
            </p:cNvPr>
            <p:cNvSpPr txBox="1"/>
            <p:nvPr/>
          </p:nvSpPr>
          <p:spPr>
            <a:xfrm>
              <a:off x="0" y="28575"/>
              <a:ext cx="7005872" cy="754610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64135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8E6A0-39A6-7000-8BB8-DCCEA5D1D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49430D6A-7F98-4263-7E77-3D0D832CEE10}"/>
              </a:ext>
            </a:extLst>
          </p:cNvPr>
          <p:cNvGrpSpPr/>
          <p:nvPr/>
        </p:nvGrpSpPr>
        <p:grpSpPr>
          <a:xfrm>
            <a:off x="-930745" y="8772112"/>
            <a:ext cx="20149490" cy="2467388"/>
            <a:chOff x="0" y="0"/>
            <a:chExt cx="7433477" cy="91026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651E060-6C77-1C7D-8F95-A40BDD94CB43}"/>
                </a:ext>
              </a:extLst>
            </p:cNvPr>
            <p:cNvSpPr/>
            <p:nvPr/>
          </p:nvSpPr>
          <p:spPr>
            <a:xfrm>
              <a:off x="0" y="0"/>
              <a:ext cx="7433477" cy="910260"/>
            </a:xfrm>
            <a:custGeom>
              <a:avLst/>
              <a:gdLst/>
              <a:ahLst/>
              <a:cxnLst/>
              <a:rect l="l" t="t" r="r" b="b"/>
              <a:pathLst>
                <a:path w="7433477" h="910260">
                  <a:moveTo>
                    <a:pt x="0" y="0"/>
                  </a:moveTo>
                  <a:lnTo>
                    <a:pt x="7433477" y="0"/>
                  </a:lnTo>
                  <a:lnTo>
                    <a:pt x="7433477" y="910260"/>
                  </a:lnTo>
                  <a:lnTo>
                    <a:pt x="0" y="910260"/>
                  </a:lnTo>
                  <a:close/>
                </a:path>
              </a:pathLst>
            </a:custGeom>
            <a:solidFill>
              <a:srgbClr val="092423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8E1C09D-3537-D5EF-39ED-403DA6BB2F57}"/>
                </a:ext>
              </a:extLst>
            </p:cNvPr>
            <p:cNvSpPr txBox="1"/>
            <p:nvPr/>
          </p:nvSpPr>
          <p:spPr>
            <a:xfrm>
              <a:off x="0" y="28575"/>
              <a:ext cx="7433477" cy="881685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1DA4A97C-E9AF-30D7-B20B-FBABD466E5C1}"/>
              </a:ext>
            </a:extLst>
          </p:cNvPr>
          <p:cNvSpPr txBox="1"/>
          <p:nvPr/>
        </p:nvSpPr>
        <p:spPr>
          <a:xfrm>
            <a:off x="304800" y="734584"/>
            <a:ext cx="16184880" cy="1085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9900"/>
              </a:lnSpc>
            </a:pP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Pemeriksaan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Untuk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Tujuan Lain :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1C7CA392-326E-3F04-EC75-AA840F3A69E9}"/>
              </a:ext>
            </a:extLst>
          </p:cNvPr>
          <p:cNvSpPr txBox="1"/>
          <p:nvPr/>
        </p:nvSpPr>
        <p:spPr>
          <a:xfrm>
            <a:off x="283232" y="1835391"/>
            <a:ext cx="10765768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00"/>
              </a:lnSpc>
            </a:pP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Sesuai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PMK 15 Ps. 4(3) </a:t>
            </a: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huruf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a – y 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9D9C9C-7782-6258-6F9A-EABABDCEB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32" y="2563383"/>
            <a:ext cx="17471368" cy="6771117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08B060E8-4890-5D66-8A32-EA74243D20F3}"/>
              </a:ext>
            </a:extLst>
          </p:cNvPr>
          <p:cNvGrpSpPr/>
          <p:nvPr/>
        </p:nvGrpSpPr>
        <p:grpSpPr>
          <a:xfrm rot="5400000">
            <a:off x="15415328" y="7085877"/>
            <a:ext cx="6262848" cy="1006495"/>
            <a:chOff x="0" y="0"/>
            <a:chExt cx="6944904" cy="1800007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16C02998-5FDF-4A7B-553A-2A8398E996A0}"/>
                </a:ext>
              </a:extLst>
            </p:cNvPr>
            <p:cNvSpPr/>
            <p:nvPr/>
          </p:nvSpPr>
          <p:spPr>
            <a:xfrm>
              <a:off x="0" y="0"/>
              <a:ext cx="6944905" cy="1800007"/>
            </a:xfrm>
            <a:custGeom>
              <a:avLst/>
              <a:gdLst/>
              <a:ahLst/>
              <a:cxnLst/>
              <a:rect l="l" t="t" r="r" b="b"/>
              <a:pathLst>
                <a:path w="6944905" h="1800007">
                  <a:moveTo>
                    <a:pt x="0" y="0"/>
                  </a:moveTo>
                  <a:lnTo>
                    <a:pt x="6944905" y="0"/>
                  </a:lnTo>
                  <a:lnTo>
                    <a:pt x="6944905" y="1800007"/>
                  </a:lnTo>
                  <a:lnTo>
                    <a:pt x="0" y="1800007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AC5E6E0F-6335-15B5-701F-F337085E4611}"/>
                </a:ext>
              </a:extLst>
            </p:cNvPr>
            <p:cNvSpPr txBox="1"/>
            <p:nvPr/>
          </p:nvSpPr>
          <p:spPr>
            <a:xfrm>
              <a:off x="0" y="28575"/>
              <a:ext cx="6944904" cy="1771432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0" name="Group 31">
            <a:extLst>
              <a:ext uri="{FF2B5EF4-FFF2-40B4-BE49-F238E27FC236}">
                <a16:creationId xmlns:a16="http://schemas.microsoft.com/office/drawing/2014/main" id="{7F76198A-6CA3-13D9-7100-986C5A944BC9}"/>
              </a:ext>
            </a:extLst>
          </p:cNvPr>
          <p:cNvGrpSpPr/>
          <p:nvPr/>
        </p:nvGrpSpPr>
        <p:grpSpPr>
          <a:xfrm rot="5400000">
            <a:off x="15400087" y="1820853"/>
            <a:ext cx="6293331" cy="1006494"/>
            <a:chOff x="0" y="0"/>
            <a:chExt cx="7005872" cy="783185"/>
          </a:xfrm>
        </p:grpSpPr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BD05C64D-0245-E506-1AAC-AE7DDDE7DA0F}"/>
                </a:ext>
              </a:extLst>
            </p:cNvPr>
            <p:cNvSpPr/>
            <p:nvPr/>
          </p:nvSpPr>
          <p:spPr>
            <a:xfrm>
              <a:off x="0" y="0"/>
              <a:ext cx="7005872" cy="783185"/>
            </a:xfrm>
            <a:custGeom>
              <a:avLst/>
              <a:gdLst/>
              <a:ahLst/>
              <a:cxnLst/>
              <a:rect l="l" t="t" r="r" b="b"/>
              <a:pathLst>
                <a:path w="7005872" h="783185">
                  <a:moveTo>
                    <a:pt x="0" y="0"/>
                  </a:moveTo>
                  <a:lnTo>
                    <a:pt x="7005872" y="0"/>
                  </a:lnTo>
                  <a:lnTo>
                    <a:pt x="7005872" y="783185"/>
                  </a:lnTo>
                  <a:lnTo>
                    <a:pt x="0" y="783185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33">
              <a:extLst>
                <a:ext uri="{FF2B5EF4-FFF2-40B4-BE49-F238E27FC236}">
                  <a16:creationId xmlns:a16="http://schemas.microsoft.com/office/drawing/2014/main" id="{CB377F9C-1466-6A48-5E44-C491CC014756}"/>
                </a:ext>
              </a:extLst>
            </p:cNvPr>
            <p:cNvSpPr txBox="1"/>
            <p:nvPr/>
          </p:nvSpPr>
          <p:spPr>
            <a:xfrm>
              <a:off x="0" y="28575"/>
              <a:ext cx="7005872" cy="754610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859E332F-886F-F8FB-2078-05E06DC7477B}"/>
              </a:ext>
            </a:extLst>
          </p:cNvPr>
          <p:cNvGrpSpPr/>
          <p:nvPr/>
        </p:nvGrpSpPr>
        <p:grpSpPr>
          <a:xfrm rot="5400000">
            <a:off x="-3444396" y="7064984"/>
            <a:ext cx="6262848" cy="1006495"/>
            <a:chOff x="0" y="0"/>
            <a:chExt cx="6944904" cy="1800007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0AA2791E-1D33-2F09-A478-6D7744571297}"/>
                </a:ext>
              </a:extLst>
            </p:cNvPr>
            <p:cNvSpPr/>
            <p:nvPr/>
          </p:nvSpPr>
          <p:spPr>
            <a:xfrm>
              <a:off x="0" y="0"/>
              <a:ext cx="6944905" cy="1800007"/>
            </a:xfrm>
            <a:custGeom>
              <a:avLst/>
              <a:gdLst/>
              <a:ahLst/>
              <a:cxnLst/>
              <a:rect l="l" t="t" r="r" b="b"/>
              <a:pathLst>
                <a:path w="6944905" h="1800007">
                  <a:moveTo>
                    <a:pt x="0" y="0"/>
                  </a:moveTo>
                  <a:lnTo>
                    <a:pt x="6944905" y="0"/>
                  </a:lnTo>
                  <a:lnTo>
                    <a:pt x="6944905" y="1800007"/>
                  </a:lnTo>
                  <a:lnTo>
                    <a:pt x="0" y="1800007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3CDF10DF-2B8A-2F75-0CE0-76C8D31FA551}"/>
                </a:ext>
              </a:extLst>
            </p:cNvPr>
            <p:cNvSpPr txBox="1"/>
            <p:nvPr/>
          </p:nvSpPr>
          <p:spPr>
            <a:xfrm>
              <a:off x="0" y="28575"/>
              <a:ext cx="6944904" cy="1771432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31">
            <a:extLst>
              <a:ext uri="{FF2B5EF4-FFF2-40B4-BE49-F238E27FC236}">
                <a16:creationId xmlns:a16="http://schemas.microsoft.com/office/drawing/2014/main" id="{6D1DCBBE-525C-2979-BAD7-17E0DC7D625B}"/>
              </a:ext>
            </a:extLst>
          </p:cNvPr>
          <p:cNvGrpSpPr/>
          <p:nvPr/>
        </p:nvGrpSpPr>
        <p:grpSpPr>
          <a:xfrm rot="5400000">
            <a:off x="-3459637" y="1799960"/>
            <a:ext cx="6293331" cy="1006494"/>
            <a:chOff x="0" y="0"/>
            <a:chExt cx="7005872" cy="783185"/>
          </a:xfrm>
        </p:grpSpPr>
        <p:sp>
          <p:nvSpPr>
            <p:cNvPr id="18" name="Freeform 32">
              <a:extLst>
                <a:ext uri="{FF2B5EF4-FFF2-40B4-BE49-F238E27FC236}">
                  <a16:creationId xmlns:a16="http://schemas.microsoft.com/office/drawing/2014/main" id="{D1FABC4C-EC0F-C1E0-CE99-86AF6D31EA82}"/>
                </a:ext>
              </a:extLst>
            </p:cNvPr>
            <p:cNvSpPr/>
            <p:nvPr/>
          </p:nvSpPr>
          <p:spPr>
            <a:xfrm>
              <a:off x="0" y="0"/>
              <a:ext cx="7005872" cy="783185"/>
            </a:xfrm>
            <a:custGeom>
              <a:avLst/>
              <a:gdLst/>
              <a:ahLst/>
              <a:cxnLst/>
              <a:rect l="l" t="t" r="r" b="b"/>
              <a:pathLst>
                <a:path w="7005872" h="783185">
                  <a:moveTo>
                    <a:pt x="0" y="0"/>
                  </a:moveTo>
                  <a:lnTo>
                    <a:pt x="7005872" y="0"/>
                  </a:lnTo>
                  <a:lnTo>
                    <a:pt x="7005872" y="783185"/>
                  </a:lnTo>
                  <a:lnTo>
                    <a:pt x="0" y="783185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33">
              <a:extLst>
                <a:ext uri="{FF2B5EF4-FFF2-40B4-BE49-F238E27FC236}">
                  <a16:creationId xmlns:a16="http://schemas.microsoft.com/office/drawing/2014/main" id="{11A6575F-973B-2FC6-F3C2-2EE7C53B88F0}"/>
                </a:ext>
              </a:extLst>
            </p:cNvPr>
            <p:cNvSpPr txBox="1"/>
            <p:nvPr/>
          </p:nvSpPr>
          <p:spPr>
            <a:xfrm>
              <a:off x="0" y="28575"/>
              <a:ext cx="7005872" cy="754610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485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91276-F408-FCB0-80EC-7B3D83749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9E5F235E-A767-0F19-AEAA-ED530EC7CABB}"/>
              </a:ext>
            </a:extLst>
          </p:cNvPr>
          <p:cNvGrpSpPr/>
          <p:nvPr/>
        </p:nvGrpSpPr>
        <p:grpSpPr>
          <a:xfrm>
            <a:off x="-930745" y="8510640"/>
            <a:ext cx="20149490" cy="2467388"/>
            <a:chOff x="0" y="0"/>
            <a:chExt cx="7433477" cy="91026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E9A9334-C3D7-2D82-0E95-A41CE15CAB3A}"/>
                </a:ext>
              </a:extLst>
            </p:cNvPr>
            <p:cNvSpPr/>
            <p:nvPr/>
          </p:nvSpPr>
          <p:spPr>
            <a:xfrm>
              <a:off x="0" y="0"/>
              <a:ext cx="7433477" cy="910260"/>
            </a:xfrm>
            <a:custGeom>
              <a:avLst/>
              <a:gdLst/>
              <a:ahLst/>
              <a:cxnLst/>
              <a:rect l="l" t="t" r="r" b="b"/>
              <a:pathLst>
                <a:path w="7433477" h="910260">
                  <a:moveTo>
                    <a:pt x="0" y="0"/>
                  </a:moveTo>
                  <a:lnTo>
                    <a:pt x="7433477" y="0"/>
                  </a:lnTo>
                  <a:lnTo>
                    <a:pt x="7433477" y="910260"/>
                  </a:lnTo>
                  <a:lnTo>
                    <a:pt x="0" y="910260"/>
                  </a:lnTo>
                  <a:close/>
                </a:path>
              </a:pathLst>
            </a:custGeom>
            <a:solidFill>
              <a:srgbClr val="092423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95CD612-FB63-647A-AE5F-F9FB1093DDE7}"/>
                </a:ext>
              </a:extLst>
            </p:cNvPr>
            <p:cNvSpPr txBox="1"/>
            <p:nvPr/>
          </p:nvSpPr>
          <p:spPr>
            <a:xfrm>
              <a:off x="0" y="28575"/>
              <a:ext cx="7433477" cy="881685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26868CE-C049-6D38-7FE7-E0D085B32E29}"/>
              </a:ext>
            </a:extLst>
          </p:cNvPr>
          <p:cNvGrpSpPr/>
          <p:nvPr/>
        </p:nvGrpSpPr>
        <p:grpSpPr>
          <a:xfrm>
            <a:off x="0" y="-1295061"/>
            <a:ext cx="4267200" cy="13907271"/>
            <a:chOff x="0" y="0"/>
            <a:chExt cx="2449494" cy="513062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71D0B4C-D394-4E43-5874-89D807956444}"/>
                </a:ext>
              </a:extLst>
            </p:cNvPr>
            <p:cNvSpPr/>
            <p:nvPr/>
          </p:nvSpPr>
          <p:spPr>
            <a:xfrm>
              <a:off x="0" y="0"/>
              <a:ext cx="2449494" cy="5130621"/>
            </a:xfrm>
            <a:custGeom>
              <a:avLst/>
              <a:gdLst/>
              <a:ahLst/>
              <a:cxnLst/>
              <a:rect l="l" t="t" r="r" b="b"/>
              <a:pathLst>
                <a:path w="2449494" h="5130621">
                  <a:moveTo>
                    <a:pt x="0" y="0"/>
                  </a:moveTo>
                  <a:lnTo>
                    <a:pt x="2449494" y="0"/>
                  </a:lnTo>
                  <a:lnTo>
                    <a:pt x="2449494" y="5130621"/>
                  </a:lnTo>
                  <a:lnTo>
                    <a:pt x="0" y="5130621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6B8E71D-D017-B092-5F3C-A8DD567569E1}"/>
                </a:ext>
              </a:extLst>
            </p:cNvPr>
            <p:cNvSpPr txBox="1"/>
            <p:nvPr/>
          </p:nvSpPr>
          <p:spPr>
            <a:xfrm>
              <a:off x="0" y="28575"/>
              <a:ext cx="2449494" cy="5102046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9CCDDFF1-6134-3F8F-BDE6-EB4BADD5D10D}"/>
              </a:ext>
            </a:extLst>
          </p:cNvPr>
          <p:cNvGrpSpPr/>
          <p:nvPr/>
        </p:nvGrpSpPr>
        <p:grpSpPr>
          <a:xfrm>
            <a:off x="284418" y="-88241"/>
            <a:ext cx="3840808" cy="10375241"/>
            <a:chOff x="0" y="0"/>
            <a:chExt cx="2117289" cy="33884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A7E8C88-799E-1BB3-EBD4-9A5D13A23597}"/>
                </a:ext>
              </a:extLst>
            </p:cNvPr>
            <p:cNvSpPr/>
            <p:nvPr/>
          </p:nvSpPr>
          <p:spPr>
            <a:xfrm>
              <a:off x="0" y="0"/>
              <a:ext cx="2117289" cy="3388400"/>
            </a:xfrm>
            <a:custGeom>
              <a:avLst/>
              <a:gdLst/>
              <a:ahLst/>
              <a:cxnLst/>
              <a:rect l="l" t="t" r="r" b="b"/>
              <a:pathLst>
                <a:path w="2117289" h="3388400">
                  <a:moveTo>
                    <a:pt x="0" y="0"/>
                  </a:moveTo>
                  <a:lnTo>
                    <a:pt x="2117289" y="0"/>
                  </a:lnTo>
                  <a:lnTo>
                    <a:pt x="2117289" y="3388400"/>
                  </a:lnTo>
                  <a:lnTo>
                    <a:pt x="0" y="3388400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EFBA7D7C-8426-DAB4-614F-FC2AD641447D}"/>
                </a:ext>
              </a:extLst>
            </p:cNvPr>
            <p:cNvSpPr txBox="1"/>
            <p:nvPr/>
          </p:nvSpPr>
          <p:spPr>
            <a:xfrm>
              <a:off x="0" y="28575"/>
              <a:ext cx="2117289" cy="3359825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440E8B60-2057-25B1-4EFE-918A446C9819}"/>
              </a:ext>
            </a:extLst>
          </p:cNvPr>
          <p:cNvSpPr txBox="1"/>
          <p:nvPr/>
        </p:nvSpPr>
        <p:spPr>
          <a:xfrm>
            <a:off x="4409644" y="896369"/>
            <a:ext cx="13536801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Kewajiban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dan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Kewenangan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Fiskus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dalam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Melakukan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Pemeriksaan</a:t>
            </a:r>
            <a:endParaRPr lang="en-US" sz="5000" b="1" dirty="0">
              <a:latin typeface="Verdana" panose="020B0604030504040204" pitchFamily="34" charset="0"/>
              <a:ea typeface="Verdana" panose="020B0604030504040204" pitchFamily="34" charset="0"/>
              <a:cs typeface="Raleway"/>
              <a:sym typeface="Raleway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BC4D7FFD-C5FF-9DFB-7890-D12C9EBAC4AA}"/>
              </a:ext>
            </a:extLst>
          </p:cNvPr>
          <p:cNvSpPr txBox="1"/>
          <p:nvPr/>
        </p:nvSpPr>
        <p:spPr>
          <a:xfrm>
            <a:off x="4458205" y="2089516"/>
            <a:ext cx="13662639" cy="807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00"/>
              </a:lnSpc>
            </a:pPr>
            <a:endParaRPr lang="en-US" sz="2500" b="1" dirty="0">
              <a:latin typeface="Verdana" panose="020B0604030504040204" pitchFamily="34" charset="0"/>
              <a:ea typeface="Verdana" panose="020B0604030504040204" pitchFamily="34" charset="0"/>
              <a:cs typeface="Raleway Bold"/>
              <a:sym typeface="Raleway Bold"/>
            </a:endParaRPr>
          </a:p>
          <a:p>
            <a:pPr lvl="0">
              <a:lnSpc>
                <a:spcPts val="3300"/>
              </a:lnSpc>
            </a:pPr>
            <a:r>
              <a:rPr lang="en-US" sz="25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Kewajiban</a:t>
            </a:r>
            <a:r>
              <a:rPr lang="en-US" sz="25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</a:t>
            </a:r>
            <a:r>
              <a:rPr lang="en-US" sz="25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Fiskus</a:t>
            </a:r>
            <a:r>
              <a:rPr lang="en-US" sz="25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: </a:t>
            </a:r>
            <a:r>
              <a:rPr lang="en-US" sz="25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Sesuai</a:t>
            </a:r>
            <a:r>
              <a:rPr lang="en-US" sz="25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PMK 15 Ps. 7(1) </a:t>
            </a:r>
            <a:r>
              <a:rPr lang="en-US" sz="25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Huruf</a:t>
            </a:r>
            <a:r>
              <a:rPr lang="en-US" sz="25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a - 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011A51-F881-3E38-A299-D76EB1C2F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55" y="0"/>
            <a:ext cx="3726534" cy="102002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983F7D-E22E-0608-2BD1-BCB7F4022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162301"/>
            <a:ext cx="13662640" cy="67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66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85FD1-7D9E-98C2-DCE0-80BADB626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F0D11A0B-46BF-6652-5606-3B3B9411E5C7}"/>
              </a:ext>
            </a:extLst>
          </p:cNvPr>
          <p:cNvGrpSpPr/>
          <p:nvPr/>
        </p:nvGrpSpPr>
        <p:grpSpPr>
          <a:xfrm>
            <a:off x="-930745" y="8510640"/>
            <a:ext cx="20149490" cy="2467388"/>
            <a:chOff x="0" y="0"/>
            <a:chExt cx="7433477" cy="91026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9E77326-E4F2-B318-6EE3-AB2F374DDDF6}"/>
                </a:ext>
              </a:extLst>
            </p:cNvPr>
            <p:cNvSpPr/>
            <p:nvPr/>
          </p:nvSpPr>
          <p:spPr>
            <a:xfrm>
              <a:off x="0" y="0"/>
              <a:ext cx="7433477" cy="910260"/>
            </a:xfrm>
            <a:custGeom>
              <a:avLst/>
              <a:gdLst/>
              <a:ahLst/>
              <a:cxnLst/>
              <a:rect l="l" t="t" r="r" b="b"/>
              <a:pathLst>
                <a:path w="7433477" h="910260">
                  <a:moveTo>
                    <a:pt x="0" y="0"/>
                  </a:moveTo>
                  <a:lnTo>
                    <a:pt x="7433477" y="0"/>
                  </a:lnTo>
                  <a:lnTo>
                    <a:pt x="7433477" y="910260"/>
                  </a:lnTo>
                  <a:lnTo>
                    <a:pt x="0" y="910260"/>
                  </a:lnTo>
                  <a:close/>
                </a:path>
              </a:pathLst>
            </a:custGeom>
            <a:solidFill>
              <a:srgbClr val="092423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19E7F09-BADC-5A8A-D416-9F2EACE02544}"/>
                </a:ext>
              </a:extLst>
            </p:cNvPr>
            <p:cNvSpPr txBox="1"/>
            <p:nvPr/>
          </p:nvSpPr>
          <p:spPr>
            <a:xfrm>
              <a:off x="0" y="28575"/>
              <a:ext cx="7433477" cy="881685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9CCD0476-387A-33C8-9FAF-0434E40F707F}"/>
              </a:ext>
            </a:extLst>
          </p:cNvPr>
          <p:cNvGrpSpPr/>
          <p:nvPr/>
        </p:nvGrpSpPr>
        <p:grpSpPr>
          <a:xfrm>
            <a:off x="0" y="-1295061"/>
            <a:ext cx="4267200" cy="13907271"/>
            <a:chOff x="0" y="0"/>
            <a:chExt cx="2449494" cy="513062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0A52B2B-2990-DBD8-5B85-D16B43346580}"/>
                </a:ext>
              </a:extLst>
            </p:cNvPr>
            <p:cNvSpPr/>
            <p:nvPr/>
          </p:nvSpPr>
          <p:spPr>
            <a:xfrm>
              <a:off x="0" y="0"/>
              <a:ext cx="2449494" cy="5130621"/>
            </a:xfrm>
            <a:custGeom>
              <a:avLst/>
              <a:gdLst/>
              <a:ahLst/>
              <a:cxnLst/>
              <a:rect l="l" t="t" r="r" b="b"/>
              <a:pathLst>
                <a:path w="2449494" h="5130621">
                  <a:moveTo>
                    <a:pt x="0" y="0"/>
                  </a:moveTo>
                  <a:lnTo>
                    <a:pt x="2449494" y="0"/>
                  </a:lnTo>
                  <a:lnTo>
                    <a:pt x="2449494" y="5130621"/>
                  </a:lnTo>
                  <a:lnTo>
                    <a:pt x="0" y="5130621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70E6323-C0E3-064C-173E-E12083001078}"/>
                </a:ext>
              </a:extLst>
            </p:cNvPr>
            <p:cNvSpPr txBox="1"/>
            <p:nvPr/>
          </p:nvSpPr>
          <p:spPr>
            <a:xfrm>
              <a:off x="0" y="28575"/>
              <a:ext cx="2449494" cy="5102046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88C10AB-3541-EBF1-951F-4C9ABC58F213}"/>
              </a:ext>
            </a:extLst>
          </p:cNvPr>
          <p:cNvGrpSpPr/>
          <p:nvPr/>
        </p:nvGrpSpPr>
        <p:grpSpPr>
          <a:xfrm>
            <a:off x="284418" y="-88241"/>
            <a:ext cx="3840808" cy="10375241"/>
            <a:chOff x="0" y="0"/>
            <a:chExt cx="2117289" cy="33884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B2C6A27-DF48-016D-93CA-12F8C5FD0CCF}"/>
                </a:ext>
              </a:extLst>
            </p:cNvPr>
            <p:cNvSpPr/>
            <p:nvPr/>
          </p:nvSpPr>
          <p:spPr>
            <a:xfrm>
              <a:off x="0" y="0"/>
              <a:ext cx="2117289" cy="3388400"/>
            </a:xfrm>
            <a:custGeom>
              <a:avLst/>
              <a:gdLst/>
              <a:ahLst/>
              <a:cxnLst/>
              <a:rect l="l" t="t" r="r" b="b"/>
              <a:pathLst>
                <a:path w="2117289" h="3388400">
                  <a:moveTo>
                    <a:pt x="0" y="0"/>
                  </a:moveTo>
                  <a:lnTo>
                    <a:pt x="2117289" y="0"/>
                  </a:lnTo>
                  <a:lnTo>
                    <a:pt x="2117289" y="3388400"/>
                  </a:lnTo>
                  <a:lnTo>
                    <a:pt x="0" y="3388400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29AB1F10-298F-C589-E8E1-D8F7D4CC3FD1}"/>
                </a:ext>
              </a:extLst>
            </p:cNvPr>
            <p:cNvSpPr txBox="1"/>
            <p:nvPr/>
          </p:nvSpPr>
          <p:spPr>
            <a:xfrm>
              <a:off x="0" y="28575"/>
              <a:ext cx="2117289" cy="3359825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A952194A-9E21-CFB1-5E83-40496CD13EE0}"/>
              </a:ext>
            </a:extLst>
          </p:cNvPr>
          <p:cNvSpPr txBox="1"/>
          <p:nvPr/>
        </p:nvSpPr>
        <p:spPr>
          <a:xfrm>
            <a:off x="4409644" y="515369"/>
            <a:ext cx="13536801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Kewajiban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dan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Kewenangan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Fiskus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dalam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Melakukan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Pemeriksaan</a:t>
            </a:r>
            <a:endParaRPr lang="en-US" sz="5000" b="1" dirty="0">
              <a:latin typeface="Verdana" panose="020B0604030504040204" pitchFamily="34" charset="0"/>
              <a:ea typeface="Verdana" panose="020B0604030504040204" pitchFamily="34" charset="0"/>
              <a:cs typeface="Raleway"/>
              <a:sym typeface="Raleway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868272C2-B278-EAB5-EA72-4DAC60F17E64}"/>
              </a:ext>
            </a:extLst>
          </p:cNvPr>
          <p:cNvSpPr txBox="1"/>
          <p:nvPr/>
        </p:nvSpPr>
        <p:spPr>
          <a:xfrm>
            <a:off x="4458205" y="1708516"/>
            <a:ext cx="13662639" cy="807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00"/>
              </a:lnSpc>
            </a:pPr>
            <a:endParaRPr lang="en-US" sz="2500" b="1" dirty="0">
              <a:latin typeface="Verdana" panose="020B0604030504040204" pitchFamily="34" charset="0"/>
              <a:ea typeface="Verdana" panose="020B0604030504040204" pitchFamily="34" charset="0"/>
              <a:cs typeface="Raleway Bold"/>
              <a:sym typeface="Raleway Bold"/>
            </a:endParaRPr>
          </a:p>
          <a:p>
            <a:pPr lvl="0">
              <a:lnSpc>
                <a:spcPts val="3300"/>
              </a:lnSpc>
            </a:pPr>
            <a:r>
              <a:rPr lang="en-US" sz="25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Kewajiban</a:t>
            </a:r>
            <a:r>
              <a:rPr lang="en-US" sz="25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</a:t>
            </a:r>
            <a:r>
              <a:rPr lang="en-US" sz="25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Fiskus</a:t>
            </a:r>
            <a:r>
              <a:rPr lang="en-US" sz="25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: </a:t>
            </a:r>
            <a:r>
              <a:rPr lang="en-US" sz="25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Sesuai</a:t>
            </a:r>
            <a:r>
              <a:rPr lang="en-US" sz="25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PMK 15 Ps. 7(2) </a:t>
            </a:r>
            <a:r>
              <a:rPr lang="en-US" sz="25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Huruf</a:t>
            </a:r>
            <a:r>
              <a:rPr lang="en-US" sz="25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a - </a:t>
            </a:r>
            <a:r>
              <a:rPr lang="en-US" sz="25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i</a:t>
            </a:r>
            <a:endParaRPr lang="en-US" sz="2500" b="1" dirty="0">
              <a:latin typeface="Verdana" panose="020B0604030504040204" pitchFamily="34" charset="0"/>
              <a:ea typeface="Verdana" panose="020B0604030504040204" pitchFamily="34" charset="0"/>
              <a:cs typeface="Raleway Bold"/>
              <a:sym typeface="Raleway 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727CFB-B9BC-0A99-32C1-25D14C319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55" y="-5741"/>
            <a:ext cx="3697045" cy="101784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2A21AE-42D8-A72A-FAB1-A031492B9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204" y="2661988"/>
            <a:ext cx="13545377" cy="712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8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CE4A1-3E48-D513-F7A3-9838B64DA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E70C393F-22F8-6201-BB9E-B3DEE010C131}"/>
              </a:ext>
            </a:extLst>
          </p:cNvPr>
          <p:cNvGrpSpPr/>
          <p:nvPr/>
        </p:nvGrpSpPr>
        <p:grpSpPr>
          <a:xfrm>
            <a:off x="-930745" y="8510640"/>
            <a:ext cx="20149490" cy="2467388"/>
            <a:chOff x="0" y="0"/>
            <a:chExt cx="7433477" cy="91026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DA5BB05-7E44-B542-00F7-40FAC9091B62}"/>
                </a:ext>
              </a:extLst>
            </p:cNvPr>
            <p:cNvSpPr/>
            <p:nvPr/>
          </p:nvSpPr>
          <p:spPr>
            <a:xfrm>
              <a:off x="0" y="0"/>
              <a:ext cx="7433477" cy="910260"/>
            </a:xfrm>
            <a:custGeom>
              <a:avLst/>
              <a:gdLst/>
              <a:ahLst/>
              <a:cxnLst/>
              <a:rect l="l" t="t" r="r" b="b"/>
              <a:pathLst>
                <a:path w="7433477" h="910260">
                  <a:moveTo>
                    <a:pt x="0" y="0"/>
                  </a:moveTo>
                  <a:lnTo>
                    <a:pt x="7433477" y="0"/>
                  </a:lnTo>
                  <a:lnTo>
                    <a:pt x="7433477" y="910260"/>
                  </a:lnTo>
                  <a:lnTo>
                    <a:pt x="0" y="910260"/>
                  </a:lnTo>
                  <a:close/>
                </a:path>
              </a:pathLst>
            </a:custGeom>
            <a:solidFill>
              <a:srgbClr val="092423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134D6C2-BABA-CE4A-2757-E24C12EB86AB}"/>
                </a:ext>
              </a:extLst>
            </p:cNvPr>
            <p:cNvSpPr txBox="1"/>
            <p:nvPr/>
          </p:nvSpPr>
          <p:spPr>
            <a:xfrm>
              <a:off x="0" y="28575"/>
              <a:ext cx="7433477" cy="881685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9724459B-E88B-5449-3975-93B9A710C7D4}"/>
              </a:ext>
            </a:extLst>
          </p:cNvPr>
          <p:cNvGrpSpPr/>
          <p:nvPr/>
        </p:nvGrpSpPr>
        <p:grpSpPr>
          <a:xfrm>
            <a:off x="0" y="-1295061"/>
            <a:ext cx="4267200" cy="13907271"/>
            <a:chOff x="0" y="0"/>
            <a:chExt cx="2449494" cy="513062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14B6947-A6E8-3F70-9D8B-DDFF762BDA96}"/>
                </a:ext>
              </a:extLst>
            </p:cNvPr>
            <p:cNvSpPr/>
            <p:nvPr/>
          </p:nvSpPr>
          <p:spPr>
            <a:xfrm>
              <a:off x="0" y="0"/>
              <a:ext cx="2449494" cy="5130621"/>
            </a:xfrm>
            <a:custGeom>
              <a:avLst/>
              <a:gdLst/>
              <a:ahLst/>
              <a:cxnLst/>
              <a:rect l="l" t="t" r="r" b="b"/>
              <a:pathLst>
                <a:path w="2449494" h="5130621">
                  <a:moveTo>
                    <a:pt x="0" y="0"/>
                  </a:moveTo>
                  <a:lnTo>
                    <a:pt x="2449494" y="0"/>
                  </a:lnTo>
                  <a:lnTo>
                    <a:pt x="2449494" y="5130621"/>
                  </a:lnTo>
                  <a:lnTo>
                    <a:pt x="0" y="5130621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FF79328-017B-2ADF-250E-688EAB514387}"/>
                </a:ext>
              </a:extLst>
            </p:cNvPr>
            <p:cNvSpPr txBox="1"/>
            <p:nvPr/>
          </p:nvSpPr>
          <p:spPr>
            <a:xfrm>
              <a:off x="0" y="28575"/>
              <a:ext cx="2449494" cy="5102046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1646A71-8BB1-D602-21D3-87B172D5DD4C}"/>
              </a:ext>
            </a:extLst>
          </p:cNvPr>
          <p:cNvGrpSpPr/>
          <p:nvPr/>
        </p:nvGrpSpPr>
        <p:grpSpPr>
          <a:xfrm>
            <a:off x="284418" y="-88241"/>
            <a:ext cx="3840808" cy="10375241"/>
            <a:chOff x="0" y="0"/>
            <a:chExt cx="2117289" cy="33884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8AA89FB-2250-DD7A-DB30-E8EE2A245335}"/>
                </a:ext>
              </a:extLst>
            </p:cNvPr>
            <p:cNvSpPr/>
            <p:nvPr/>
          </p:nvSpPr>
          <p:spPr>
            <a:xfrm>
              <a:off x="0" y="0"/>
              <a:ext cx="2117289" cy="3388400"/>
            </a:xfrm>
            <a:custGeom>
              <a:avLst/>
              <a:gdLst/>
              <a:ahLst/>
              <a:cxnLst/>
              <a:rect l="l" t="t" r="r" b="b"/>
              <a:pathLst>
                <a:path w="2117289" h="3388400">
                  <a:moveTo>
                    <a:pt x="0" y="0"/>
                  </a:moveTo>
                  <a:lnTo>
                    <a:pt x="2117289" y="0"/>
                  </a:lnTo>
                  <a:lnTo>
                    <a:pt x="2117289" y="3388400"/>
                  </a:lnTo>
                  <a:lnTo>
                    <a:pt x="0" y="3388400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815CDFE7-FBBC-A506-E9D1-1D9CCAAA121F}"/>
                </a:ext>
              </a:extLst>
            </p:cNvPr>
            <p:cNvSpPr txBox="1"/>
            <p:nvPr/>
          </p:nvSpPr>
          <p:spPr>
            <a:xfrm>
              <a:off x="0" y="28575"/>
              <a:ext cx="2117289" cy="3359825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B0D141A0-F77B-DFA8-D0AB-5E3A75266A4C}"/>
              </a:ext>
            </a:extLst>
          </p:cNvPr>
          <p:cNvSpPr txBox="1"/>
          <p:nvPr/>
        </p:nvSpPr>
        <p:spPr>
          <a:xfrm>
            <a:off x="4409644" y="515369"/>
            <a:ext cx="13536801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Kewajiban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dan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Kewenangan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Fiskus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dalam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Melakukan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Pemeriksaan</a:t>
            </a:r>
            <a:endParaRPr lang="en-US" sz="5000" b="1" dirty="0">
              <a:latin typeface="Verdana" panose="020B0604030504040204" pitchFamily="34" charset="0"/>
              <a:ea typeface="Verdana" panose="020B0604030504040204" pitchFamily="34" charset="0"/>
              <a:cs typeface="Raleway"/>
              <a:sym typeface="Raleway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FA3215F4-4015-D12E-41B0-CFBEBABBE282}"/>
              </a:ext>
            </a:extLst>
          </p:cNvPr>
          <p:cNvSpPr txBox="1"/>
          <p:nvPr/>
        </p:nvSpPr>
        <p:spPr>
          <a:xfrm>
            <a:off x="4458205" y="1708516"/>
            <a:ext cx="13662639" cy="807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00"/>
              </a:lnSpc>
            </a:pPr>
            <a:endParaRPr lang="en-US" sz="2500" b="1" dirty="0">
              <a:latin typeface="Verdana" panose="020B0604030504040204" pitchFamily="34" charset="0"/>
              <a:ea typeface="Verdana" panose="020B0604030504040204" pitchFamily="34" charset="0"/>
              <a:cs typeface="Raleway Bold"/>
              <a:sym typeface="Raleway Bold"/>
            </a:endParaRPr>
          </a:p>
          <a:p>
            <a:pPr lvl="0">
              <a:lnSpc>
                <a:spcPts val="3300"/>
              </a:lnSpc>
            </a:pPr>
            <a:r>
              <a:rPr lang="en-US" sz="25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Kewenangan</a:t>
            </a:r>
            <a:r>
              <a:rPr lang="en-US" sz="25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</a:t>
            </a:r>
            <a:r>
              <a:rPr lang="en-US" sz="25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Fiskus</a:t>
            </a:r>
            <a:r>
              <a:rPr lang="en-US" sz="25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: </a:t>
            </a:r>
            <a:r>
              <a:rPr lang="en-US" sz="25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Sesuai</a:t>
            </a:r>
            <a:r>
              <a:rPr lang="en-US" sz="25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PMK 15 Ps. 7(4) </a:t>
            </a:r>
            <a:r>
              <a:rPr lang="en-US" sz="25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Huruf</a:t>
            </a:r>
            <a:r>
              <a:rPr lang="en-US" sz="25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a - 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367DFF-662B-49D2-593B-615092AB5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929" y="2705100"/>
            <a:ext cx="13536801" cy="62668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EA8489-71D8-3B72-8421-1FDBF1D5A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76" y="32360"/>
            <a:ext cx="3678124" cy="1014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28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EB911-8A9B-4A5A-4EB9-517186F29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4FB01D21-A19F-CA00-7248-45CF41543E56}"/>
              </a:ext>
            </a:extLst>
          </p:cNvPr>
          <p:cNvGrpSpPr/>
          <p:nvPr/>
        </p:nvGrpSpPr>
        <p:grpSpPr>
          <a:xfrm>
            <a:off x="-930745" y="8510640"/>
            <a:ext cx="20149490" cy="2467388"/>
            <a:chOff x="0" y="0"/>
            <a:chExt cx="7433477" cy="91026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2B55544-88FA-70B8-DC37-340BB0CD9919}"/>
                </a:ext>
              </a:extLst>
            </p:cNvPr>
            <p:cNvSpPr/>
            <p:nvPr/>
          </p:nvSpPr>
          <p:spPr>
            <a:xfrm>
              <a:off x="0" y="0"/>
              <a:ext cx="7433477" cy="910260"/>
            </a:xfrm>
            <a:custGeom>
              <a:avLst/>
              <a:gdLst/>
              <a:ahLst/>
              <a:cxnLst/>
              <a:rect l="l" t="t" r="r" b="b"/>
              <a:pathLst>
                <a:path w="7433477" h="910260">
                  <a:moveTo>
                    <a:pt x="0" y="0"/>
                  </a:moveTo>
                  <a:lnTo>
                    <a:pt x="7433477" y="0"/>
                  </a:lnTo>
                  <a:lnTo>
                    <a:pt x="7433477" y="910260"/>
                  </a:lnTo>
                  <a:lnTo>
                    <a:pt x="0" y="910260"/>
                  </a:lnTo>
                  <a:close/>
                </a:path>
              </a:pathLst>
            </a:custGeom>
            <a:solidFill>
              <a:srgbClr val="092423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5C5B600-52D6-2A12-E666-8626A0442E78}"/>
                </a:ext>
              </a:extLst>
            </p:cNvPr>
            <p:cNvSpPr txBox="1"/>
            <p:nvPr/>
          </p:nvSpPr>
          <p:spPr>
            <a:xfrm>
              <a:off x="0" y="28575"/>
              <a:ext cx="7433477" cy="881685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84F57A7-C4FF-B092-9E6B-7EB29A9B7CCD}"/>
              </a:ext>
            </a:extLst>
          </p:cNvPr>
          <p:cNvGrpSpPr/>
          <p:nvPr/>
        </p:nvGrpSpPr>
        <p:grpSpPr>
          <a:xfrm>
            <a:off x="0" y="-1295061"/>
            <a:ext cx="6639700" cy="13907271"/>
            <a:chOff x="0" y="0"/>
            <a:chExt cx="2449494" cy="513062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BF17CEB-443B-1B13-146C-F324332336E4}"/>
                </a:ext>
              </a:extLst>
            </p:cNvPr>
            <p:cNvSpPr/>
            <p:nvPr/>
          </p:nvSpPr>
          <p:spPr>
            <a:xfrm>
              <a:off x="0" y="0"/>
              <a:ext cx="2449494" cy="5130621"/>
            </a:xfrm>
            <a:custGeom>
              <a:avLst/>
              <a:gdLst/>
              <a:ahLst/>
              <a:cxnLst/>
              <a:rect l="l" t="t" r="r" b="b"/>
              <a:pathLst>
                <a:path w="2449494" h="5130621">
                  <a:moveTo>
                    <a:pt x="0" y="0"/>
                  </a:moveTo>
                  <a:lnTo>
                    <a:pt x="2449494" y="0"/>
                  </a:lnTo>
                  <a:lnTo>
                    <a:pt x="2449494" y="5130621"/>
                  </a:lnTo>
                  <a:lnTo>
                    <a:pt x="0" y="5130621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993FA9E-F95C-5956-A877-AA8F32D6178C}"/>
                </a:ext>
              </a:extLst>
            </p:cNvPr>
            <p:cNvSpPr txBox="1"/>
            <p:nvPr/>
          </p:nvSpPr>
          <p:spPr>
            <a:xfrm>
              <a:off x="0" y="28575"/>
              <a:ext cx="2449494" cy="5102046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68808CE4-0B08-C12B-3D44-32291B4572B4}"/>
              </a:ext>
            </a:extLst>
          </p:cNvPr>
          <p:cNvGrpSpPr/>
          <p:nvPr/>
        </p:nvGrpSpPr>
        <p:grpSpPr>
          <a:xfrm>
            <a:off x="284417" y="285750"/>
            <a:ext cx="6070865" cy="9715500"/>
            <a:chOff x="0" y="0"/>
            <a:chExt cx="8094487" cy="12954000"/>
          </a:xfrm>
        </p:grpSpPr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7D50210D-D2A5-9EAD-1DAC-1BEB14AEB80C}"/>
                </a:ext>
              </a:extLst>
            </p:cNvPr>
            <p:cNvGrpSpPr/>
            <p:nvPr/>
          </p:nvGrpSpPr>
          <p:grpSpPr>
            <a:xfrm>
              <a:off x="0" y="0"/>
              <a:ext cx="8094487" cy="12954000"/>
              <a:chOff x="0" y="0"/>
              <a:chExt cx="2117289" cy="33884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194DBBFC-8292-A614-AB7F-122BD272D807}"/>
                  </a:ext>
                </a:extLst>
              </p:cNvPr>
              <p:cNvSpPr/>
              <p:nvPr/>
            </p:nvSpPr>
            <p:spPr>
              <a:xfrm>
                <a:off x="0" y="0"/>
                <a:ext cx="2117289" cy="3388400"/>
              </a:xfrm>
              <a:custGeom>
                <a:avLst/>
                <a:gdLst/>
                <a:ahLst/>
                <a:cxnLst/>
                <a:rect l="l" t="t" r="r" b="b"/>
                <a:pathLst>
                  <a:path w="2117289" h="3388400">
                    <a:moveTo>
                      <a:pt x="0" y="0"/>
                    </a:moveTo>
                    <a:lnTo>
                      <a:pt x="2117289" y="0"/>
                    </a:lnTo>
                    <a:lnTo>
                      <a:pt x="2117289" y="3388400"/>
                    </a:lnTo>
                    <a:lnTo>
                      <a:pt x="0" y="3388400"/>
                    </a:lnTo>
                    <a:close/>
                  </a:path>
                </a:pathLst>
              </a:custGeom>
              <a:solidFill>
                <a:srgbClr val="FDB03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872E8707-7C9D-2725-846F-A637587C6010}"/>
                  </a:ext>
                </a:extLst>
              </p:cNvPr>
              <p:cNvSpPr txBox="1"/>
              <p:nvPr/>
            </p:nvSpPr>
            <p:spPr>
              <a:xfrm>
                <a:off x="0" y="28575"/>
                <a:ext cx="2117289" cy="3359825"/>
              </a:xfrm>
              <a:prstGeom prst="rect">
                <a:avLst/>
              </a:prstGeom>
            </p:spPr>
            <p:txBody>
              <a:bodyPr lIns="54004" tIns="54004" rIns="54004" bIns="54004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74FEC520-F0B8-1805-970D-29FA5F352FE7}"/>
                </a:ext>
              </a:extLst>
            </p:cNvPr>
            <p:cNvGrpSpPr/>
            <p:nvPr/>
          </p:nvGrpSpPr>
          <p:grpSpPr>
            <a:xfrm>
              <a:off x="254000" y="254000"/>
              <a:ext cx="7586487" cy="12446000"/>
              <a:chOff x="0" y="0"/>
              <a:chExt cx="1002810" cy="1645158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37E0273C-4849-BA85-6552-6F48D35D091D}"/>
                  </a:ext>
                </a:extLst>
              </p:cNvPr>
              <p:cNvSpPr/>
              <p:nvPr/>
            </p:nvSpPr>
            <p:spPr>
              <a:xfrm>
                <a:off x="0" y="0"/>
                <a:ext cx="1002810" cy="1645158"/>
              </a:xfrm>
              <a:custGeom>
                <a:avLst/>
                <a:gdLst/>
                <a:ahLst/>
                <a:cxnLst/>
                <a:rect l="l" t="t" r="r" b="b"/>
                <a:pathLst>
                  <a:path w="1002810" h="1645158">
                    <a:moveTo>
                      <a:pt x="0" y="0"/>
                    </a:moveTo>
                    <a:lnTo>
                      <a:pt x="1002810" y="0"/>
                    </a:lnTo>
                    <a:lnTo>
                      <a:pt x="1002810" y="1645158"/>
                    </a:lnTo>
                    <a:lnTo>
                      <a:pt x="0" y="1645158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5054" t="-7507" r="-15110" b="-1158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8A1DD725-503C-D898-35BA-89902B794247}"/>
              </a:ext>
            </a:extLst>
          </p:cNvPr>
          <p:cNvSpPr txBox="1"/>
          <p:nvPr/>
        </p:nvSpPr>
        <p:spPr>
          <a:xfrm>
            <a:off x="7009220" y="342900"/>
            <a:ext cx="8564507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9900"/>
              </a:lnSpc>
            </a:pPr>
            <a:r>
              <a:rPr lang="en-US" sz="8000" dirty="0" err="1">
                <a:latin typeface="Garet" panose="020B0604020202020204" charset="0"/>
                <a:ea typeface="Raleway"/>
                <a:cs typeface="Raleway"/>
                <a:sym typeface="Raleway"/>
              </a:rPr>
              <a:t>Sudut</a:t>
            </a:r>
            <a:r>
              <a:rPr lang="en-US" sz="8000" dirty="0">
                <a:latin typeface="Garet" panose="020B0604020202020204" charset="0"/>
                <a:ea typeface="Raleway"/>
                <a:cs typeface="Raleway"/>
                <a:sym typeface="Raleway"/>
              </a:rPr>
              <a:t> Pandang Wajib Pajak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E5E43E77-FFA9-9FD6-A03C-AD9C0763655D}"/>
              </a:ext>
            </a:extLst>
          </p:cNvPr>
          <p:cNvSpPr txBox="1"/>
          <p:nvPr/>
        </p:nvSpPr>
        <p:spPr>
          <a:xfrm>
            <a:off x="7237815" y="3009900"/>
            <a:ext cx="10765768" cy="8050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00"/>
              </a:lnSpc>
            </a:pPr>
            <a:endParaRPr lang="en-US" sz="4000" b="1" dirty="0">
              <a:latin typeface="Garet" panose="020B0604020202020204" charset="0"/>
              <a:ea typeface="Raleway Bold"/>
              <a:cs typeface="Raleway Bold"/>
              <a:sym typeface="Raleway Bold"/>
            </a:endParaRPr>
          </a:p>
          <a:p>
            <a:pPr lvl="0">
              <a:lnSpc>
                <a:spcPts val="3300"/>
              </a:lnSpc>
            </a:pPr>
            <a:r>
              <a:rPr lang="en-US" sz="4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Hak Wajib Pajak : </a:t>
            </a:r>
            <a:r>
              <a:rPr lang="en-US" sz="4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Sesuai</a:t>
            </a:r>
            <a:r>
              <a:rPr lang="en-US" sz="4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PMK 15 Ps. 8(1)</a:t>
            </a:r>
          </a:p>
          <a:p>
            <a:pPr lvl="0">
              <a:lnSpc>
                <a:spcPts val="3300"/>
              </a:lnSpc>
            </a:pPr>
            <a:endParaRPr lang="en-US" sz="4000" b="1" dirty="0">
              <a:latin typeface="Garet" panose="020B0604020202020204" charset="0"/>
              <a:ea typeface="Raleway Bold"/>
              <a:cs typeface="Raleway Bold"/>
              <a:sym typeface="Raleway Bold"/>
            </a:endParaRPr>
          </a:p>
          <a:p>
            <a:pPr marL="971550" lvl="1" indent="-514350" algn="just">
              <a:lnSpc>
                <a:spcPts val="3300"/>
              </a:lnSpc>
              <a:buFont typeface="+mj-lt"/>
              <a:buAutoNum type="arabicPeriod"/>
            </a:pP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Meminta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kepada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pemeriksa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pajak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untuk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memperlihatkan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tanda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pengenal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pemeriksa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pajak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dan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surat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Perintah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Pemeriksaan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,</a:t>
            </a:r>
          </a:p>
          <a:p>
            <a:pPr marL="971550" lvl="1" indent="-514350" algn="just">
              <a:lnSpc>
                <a:spcPts val="3300"/>
              </a:lnSpc>
              <a:buFont typeface="+mj-lt"/>
              <a:buAutoNum type="arabicPeriod"/>
            </a:pP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Meminta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kepada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pemeriksa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pajak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untuk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menyampaikan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Surat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Pemberitahuan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Pemeriksaan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(SP2)</a:t>
            </a:r>
          </a:p>
          <a:p>
            <a:pPr marL="971550" lvl="1" indent="-514350" algn="just">
              <a:lnSpc>
                <a:spcPts val="3300"/>
              </a:lnSpc>
              <a:buFont typeface="+mj-lt"/>
              <a:buAutoNum type="arabicPeriod"/>
            </a:pP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Meminta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kepada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Pemeriksa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Pajak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untuk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memperlihatkan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surat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yang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berisi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perubahan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tim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Pemeriksaan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Pajak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apabila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susunan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tim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Pemeriksa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Pajak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mengalami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perubahan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dan </a:t>
            </a:r>
          </a:p>
          <a:p>
            <a:pPr marL="971550" lvl="1" indent="-514350" algn="just">
              <a:lnSpc>
                <a:spcPts val="3300"/>
              </a:lnSpc>
              <a:buFont typeface="+mj-lt"/>
              <a:buAutoNum type="arabicPeriod"/>
            </a:pP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Meminta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kepada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Pemeriksa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Pajak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untuk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memberikan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penjelasan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tetntang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alasan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dan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tujuan</a:t>
            </a:r>
            <a:r>
              <a:rPr lang="en-US" sz="3000" b="1" dirty="0">
                <a:latin typeface="Garet" panose="020B0604020202020204" charset="0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latin typeface="Garet" panose="020B0604020202020204" charset="0"/>
                <a:ea typeface="Raleway Bold"/>
                <a:cs typeface="Raleway Bold"/>
                <a:sym typeface="Raleway Bold"/>
              </a:rPr>
              <a:t>Pemeriksaan</a:t>
            </a:r>
            <a:endParaRPr lang="en-US" sz="3000" b="1" dirty="0">
              <a:latin typeface="Garet" panose="020B0604020202020204" charset="0"/>
              <a:ea typeface="Raleway Bold"/>
              <a:cs typeface="Raleway Bold"/>
              <a:sym typeface="Raleway Bold"/>
            </a:endParaRPr>
          </a:p>
          <a:p>
            <a:pPr lvl="0">
              <a:lnSpc>
                <a:spcPts val="3300"/>
              </a:lnSpc>
            </a:pPr>
            <a:endParaRPr lang="en-US" sz="3000" b="1" dirty="0">
              <a:latin typeface="Garet" panose="020B0604020202020204" charset="0"/>
              <a:ea typeface="Raleway Bold"/>
              <a:cs typeface="Raleway Bold"/>
              <a:sym typeface="Raleway Bold"/>
            </a:endParaRPr>
          </a:p>
          <a:p>
            <a:pPr lvl="0">
              <a:lnSpc>
                <a:spcPts val="3300"/>
              </a:lnSpc>
            </a:pPr>
            <a:endParaRPr lang="en-US" sz="3000" b="1" dirty="0">
              <a:latin typeface="Garet" panose="020B0604020202020204" charset="0"/>
              <a:ea typeface="Raleway Bold"/>
              <a:cs typeface="Raleway Bold"/>
              <a:sym typeface="Raleway Bold"/>
            </a:endParaRPr>
          </a:p>
          <a:p>
            <a:pPr lvl="0">
              <a:lnSpc>
                <a:spcPts val="3300"/>
              </a:lnSpc>
            </a:pPr>
            <a:endParaRPr lang="en-US" sz="3000" b="1" dirty="0">
              <a:latin typeface="Garet" panose="020B0604020202020204" charset="0"/>
              <a:ea typeface="Raleway Bold"/>
              <a:cs typeface="Raleway Bold"/>
              <a:sym typeface="Raleway Bold"/>
            </a:endParaRPr>
          </a:p>
        </p:txBody>
      </p:sp>
      <p:sp>
        <p:nvSpPr>
          <p:cNvPr id="2" name="Freeform 15">
            <a:extLst>
              <a:ext uri="{FF2B5EF4-FFF2-40B4-BE49-F238E27FC236}">
                <a16:creationId xmlns:a16="http://schemas.microsoft.com/office/drawing/2014/main" id="{1637209C-D530-1B6B-C513-04655D50D6BC}"/>
              </a:ext>
            </a:extLst>
          </p:cNvPr>
          <p:cNvSpPr/>
          <p:nvPr/>
        </p:nvSpPr>
        <p:spPr>
          <a:xfrm rot="5400000" flipV="1">
            <a:off x="16590947" y="990520"/>
            <a:ext cx="1316053" cy="1316053"/>
          </a:xfrm>
          <a:custGeom>
            <a:avLst/>
            <a:gdLst/>
            <a:ahLst/>
            <a:cxnLst/>
            <a:rect l="l" t="t" r="r" b="b"/>
            <a:pathLst>
              <a:path w="1316053" h="1316053">
                <a:moveTo>
                  <a:pt x="0" y="1316053"/>
                </a:moveTo>
                <a:lnTo>
                  <a:pt x="1316053" y="1316053"/>
                </a:lnTo>
                <a:lnTo>
                  <a:pt x="1316053" y="0"/>
                </a:lnTo>
                <a:lnTo>
                  <a:pt x="0" y="0"/>
                </a:lnTo>
                <a:lnTo>
                  <a:pt x="0" y="13160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23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0C7CC-E6AA-2A6C-E016-BECEDEE48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31E073D5-0229-2652-AE05-D24231714615}"/>
              </a:ext>
            </a:extLst>
          </p:cNvPr>
          <p:cNvGrpSpPr/>
          <p:nvPr/>
        </p:nvGrpSpPr>
        <p:grpSpPr>
          <a:xfrm>
            <a:off x="-930745" y="8510640"/>
            <a:ext cx="20149490" cy="2467388"/>
            <a:chOff x="0" y="0"/>
            <a:chExt cx="7433477" cy="91026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FC66A7D-1492-862E-9330-48515646676E}"/>
                </a:ext>
              </a:extLst>
            </p:cNvPr>
            <p:cNvSpPr/>
            <p:nvPr/>
          </p:nvSpPr>
          <p:spPr>
            <a:xfrm>
              <a:off x="0" y="0"/>
              <a:ext cx="7433477" cy="910260"/>
            </a:xfrm>
            <a:custGeom>
              <a:avLst/>
              <a:gdLst/>
              <a:ahLst/>
              <a:cxnLst/>
              <a:rect l="l" t="t" r="r" b="b"/>
              <a:pathLst>
                <a:path w="7433477" h="910260">
                  <a:moveTo>
                    <a:pt x="0" y="0"/>
                  </a:moveTo>
                  <a:lnTo>
                    <a:pt x="7433477" y="0"/>
                  </a:lnTo>
                  <a:lnTo>
                    <a:pt x="7433477" y="910260"/>
                  </a:lnTo>
                  <a:lnTo>
                    <a:pt x="0" y="910260"/>
                  </a:lnTo>
                  <a:close/>
                </a:path>
              </a:pathLst>
            </a:custGeom>
            <a:solidFill>
              <a:srgbClr val="092423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EA16B3D-654F-9E39-97B0-B69203CEF546}"/>
                </a:ext>
              </a:extLst>
            </p:cNvPr>
            <p:cNvSpPr txBox="1"/>
            <p:nvPr/>
          </p:nvSpPr>
          <p:spPr>
            <a:xfrm>
              <a:off x="0" y="28575"/>
              <a:ext cx="7433477" cy="881685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DFA8347-7AAA-4796-8F43-7033E486574F}"/>
              </a:ext>
            </a:extLst>
          </p:cNvPr>
          <p:cNvGrpSpPr/>
          <p:nvPr/>
        </p:nvGrpSpPr>
        <p:grpSpPr>
          <a:xfrm>
            <a:off x="0" y="-1295061"/>
            <a:ext cx="6639700" cy="13907271"/>
            <a:chOff x="0" y="0"/>
            <a:chExt cx="2449494" cy="513062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0584ABC-0183-F202-2466-6FE7C9AEA0A5}"/>
                </a:ext>
              </a:extLst>
            </p:cNvPr>
            <p:cNvSpPr/>
            <p:nvPr/>
          </p:nvSpPr>
          <p:spPr>
            <a:xfrm>
              <a:off x="0" y="0"/>
              <a:ext cx="2106126" cy="5130621"/>
            </a:xfrm>
            <a:custGeom>
              <a:avLst/>
              <a:gdLst/>
              <a:ahLst/>
              <a:cxnLst/>
              <a:rect l="l" t="t" r="r" b="b"/>
              <a:pathLst>
                <a:path w="2449494" h="5130621">
                  <a:moveTo>
                    <a:pt x="0" y="0"/>
                  </a:moveTo>
                  <a:lnTo>
                    <a:pt x="2449494" y="0"/>
                  </a:lnTo>
                  <a:lnTo>
                    <a:pt x="2449494" y="5130621"/>
                  </a:lnTo>
                  <a:lnTo>
                    <a:pt x="0" y="5130621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pPr algn="just"/>
              <a:endParaRPr lang="en-ID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en-ID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en-ID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en-ID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en-ID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en-ID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en-ID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en-ID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en-ID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en-ID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en-ID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en-ID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endParaRPr lang="en-ID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r>
                <a:rPr lang="en-ID" sz="2500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Kutipan</a:t>
              </a:r>
              <a:r>
                <a:rPr lang="en-ID" sz="25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:</a:t>
              </a:r>
            </a:p>
            <a:p>
              <a:pPr algn="just"/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“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mengungkapkan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ketidakbenaran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pengisian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Surat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Pemberitahuan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(SPT)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secara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tertulis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meskipun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Direktur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Jenderal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Pajak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sudah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melakukan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pemeriksaan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</a:t>
              </a:r>
              <a:r>
                <a:rPr lang="en-US" sz="1600" b="1" i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selama</a:t>
              </a:r>
              <a:r>
                <a:rPr lang="en-US" sz="1600" b="1" i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b="1" i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Direktur</a:t>
              </a:r>
              <a:r>
                <a:rPr lang="en-US" sz="1600" b="1" i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b="1" i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Jenderal</a:t>
              </a:r>
              <a:r>
                <a:rPr lang="en-US" sz="1600" b="1" i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Pajak </a:t>
              </a:r>
              <a:r>
                <a:rPr lang="en-US" sz="1600" b="1" i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belum</a:t>
              </a:r>
              <a:r>
                <a:rPr lang="en-US" sz="1600" b="1" i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b="1" i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menerbitkan</a:t>
              </a:r>
              <a:r>
                <a:rPr lang="en-US" sz="1600" b="1" i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Surat </a:t>
              </a:r>
              <a:r>
                <a:rPr lang="en-US" sz="1600" b="1" i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Ketetapan</a:t>
              </a:r>
              <a:r>
                <a:rPr lang="en-US" sz="1600" b="1" i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Pajak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.”</a:t>
              </a:r>
            </a:p>
            <a:p>
              <a:pPr algn="just"/>
              <a:endPara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r>
                <a:rPr lang="en-US" sz="2500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Penjelasan</a:t>
              </a:r>
              <a:r>
                <a:rPr lang="en-US" sz="25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:</a:t>
              </a:r>
            </a:p>
            <a:p>
              <a:pPr marL="457200" indent="-457200" algn="just">
                <a:buFont typeface="+mj-lt"/>
                <a:buAutoNum type="arabicPeriod"/>
              </a:pP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Hak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ini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memungkinkan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WP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untuk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menyatakan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bahwa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SPT yang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telah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mereka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laporkan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tidak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benar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atau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tidak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lengkap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sesuai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dengan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keadaan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sebenarnya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.</a:t>
              </a:r>
            </a:p>
            <a:p>
              <a:pPr marL="457200" indent="-457200" algn="just">
                <a:buFont typeface="+mj-lt"/>
                <a:buAutoNum type="arabicPeriod"/>
              </a:pP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Pernyataan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pengungkapan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harus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disampaikan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dalam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Surat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Pemberitahuan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( SPT )</a:t>
              </a:r>
            </a:p>
            <a:p>
              <a:pPr marL="800100" lvl="1" indent="-342900" algn="just">
                <a:buFont typeface="Wingdings" panose="05000000000000000000" pitchFamily="2" charset="2"/>
                <a:buChar char="q"/>
              </a:pP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Penghitungan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ulang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pajak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yang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kurang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bayar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sesuai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keadaan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sebenarnya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.</a:t>
              </a:r>
            </a:p>
            <a:p>
              <a:pPr marL="800100" lvl="1" indent="-342900" algn="just"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Surat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Setoran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Pajak (SSP)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untuk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pelunasan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pajak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kurang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bayar</a:t>
              </a:r>
              <a:endPara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800100" lvl="1" indent="-342900" algn="just">
                <a:buFont typeface="Wingdings" panose="05000000000000000000" pitchFamily="2" charset="2"/>
                <a:buChar char="q"/>
              </a:pP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SSP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untuk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sanksi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administrasi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berupa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bunga</a:t>
              </a:r>
            </a:p>
            <a:p>
              <a:pPr marL="457200" indent="-457200" algn="just">
                <a:buFont typeface="+mj-lt"/>
                <a:buAutoNum type="arabicPeriod" startAt="3"/>
              </a:pP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Meskipun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WP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mengungkapkan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ketidakbenaran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proses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pemeriksaan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tetap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dilanjutkan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oleh DJP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untuk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memastikan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kebenaran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laporan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pengungkapan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tersebut</a:t>
              </a:r>
              <a:endPara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457200" indent="-457200" algn="just">
                <a:buFont typeface="+mj-lt"/>
                <a:buAutoNum type="arabicPeriod" startAt="3"/>
              </a:pP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Jika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dari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pemeriksaan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ternyata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pengungkapan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WP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sesuai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keadaan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sebenarnya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maka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Surat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Ketetapan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Pajak (SKP) yang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diterbitkan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akan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mempertimbangkan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laporan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pengungkapan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tersebut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.</a:t>
              </a:r>
            </a:p>
            <a:p>
              <a:pPr marL="457200" indent="-457200" algn="just">
                <a:buFont typeface="+mj-lt"/>
                <a:buAutoNum type="arabicPeriod" startAt="3"/>
              </a:pP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Sebaliknya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jika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pengungkapan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tidak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sesuai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dengan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keadaan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nyata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SKP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akan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diterbitkan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berdasarkan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keadaan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sebenarnya</a:t>
              </a:r>
              <a:r>
                <a:rPr lang="en-US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.</a:t>
              </a: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CC6BA55-2A13-4B45-1065-DE1E3B0025FE}"/>
                </a:ext>
              </a:extLst>
            </p:cNvPr>
            <p:cNvSpPr txBox="1"/>
            <p:nvPr/>
          </p:nvSpPr>
          <p:spPr>
            <a:xfrm>
              <a:off x="0" y="28575"/>
              <a:ext cx="2449494" cy="5102046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E7E5B24-47CF-3139-BC42-FAB0183B174C}"/>
              </a:ext>
            </a:extLst>
          </p:cNvPr>
          <p:cNvSpPr txBox="1"/>
          <p:nvPr/>
        </p:nvSpPr>
        <p:spPr>
          <a:xfrm>
            <a:off x="5775733" y="129049"/>
            <a:ext cx="1107946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Hak Wajib Pajak :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Sesuai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PMK 15 Ps. 8(2)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6F6A7A5-5BFD-04BD-8FDD-CBCF88BAF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187" y="1943101"/>
            <a:ext cx="12131396" cy="76962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DC2C4AD-6928-7885-841B-FB084EAE8E9C}"/>
              </a:ext>
            </a:extLst>
          </p:cNvPr>
          <p:cNvSpPr/>
          <p:nvPr/>
        </p:nvSpPr>
        <p:spPr>
          <a:xfrm>
            <a:off x="228600" y="266700"/>
            <a:ext cx="5181600" cy="121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5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Kutipan</a:t>
            </a:r>
            <a:r>
              <a:rPr lang="en-ID" sz="25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n-ID" sz="25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Penjelasan</a:t>
            </a:r>
            <a:r>
              <a:rPr lang="en-ID" sz="25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UU KUP Ps. 8(4) 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99605A-256A-9F26-A582-FCE652460E7A}"/>
              </a:ext>
            </a:extLst>
          </p:cNvPr>
          <p:cNvSpPr/>
          <p:nvPr/>
        </p:nvSpPr>
        <p:spPr>
          <a:xfrm>
            <a:off x="5872187" y="9867900"/>
            <a:ext cx="12111013" cy="2900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NB : </a:t>
            </a:r>
            <a:r>
              <a:rPr lang="en-ID" sz="16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Huruf</a:t>
            </a:r>
            <a:r>
              <a:rPr lang="en-ID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 – F </a:t>
            </a:r>
            <a:r>
              <a:rPr lang="en-ID" sz="16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tidak</a:t>
            </a:r>
            <a:r>
              <a:rPr lang="en-ID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berlaku</a:t>
            </a:r>
            <a:r>
              <a:rPr lang="en-ID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ID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pemeriksaan</a:t>
            </a:r>
            <a:r>
              <a:rPr lang="en-ID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ID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kategori</a:t>
            </a:r>
            <a:r>
              <a:rPr lang="en-ID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Pemeriksaan</a:t>
            </a:r>
            <a:r>
              <a:rPr lang="en-ID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16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Spesifik</a:t>
            </a:r>
            <a:endParaRPr lang="en-US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884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577922-8CD1-D72B-E731-8D557B3DE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1AFAE52-E75D-890B-5D84-9A2921B6F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09701"/>
            <a:ext cx="17907000" cy="8763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10332C4-0A7C-EEAD-E017-161B1F70E763}"/>
              </a:ext>
            </a:extLst>
          </p:cNvPr>
          <p:cNvSpPr/>
          <p:nvPr/>
        </p:nvSpPr>
        <p:spPr>
          <a:xfrm>
            <a:off x="228600" y="190500"/>
            <a:ext cx="9754215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4000" b="1" dirty="0">
                <a:latin typeface="Verdana" panose="020B0604030504040204" pitchFamily="34" charset="0"/>
                <a:ea typeface="Verdana" panose="020B0604030504040204" pitchFamily="34" charset="0"/>
              </a:rPr>
              <a:t>ALUR PEMERIKSAAN</a:t>
            </a:r>
            <a:br>
              <a:rPr lang="en-ID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ID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Menurut</a:t>
            </a:r>
            <a:r>
              <a:rPr lang="en-ID" sz="2000" b="1" dirty="0">
                <a:latin typeface="Verdana" panose="020B0604030504040204" pitchFamily="34" charset="0"/>
                <a:ea typeface="Verdana" panose="020B0604030504040204" pitchFamily="34" charset="0"/>
              </a:rPr>
              <a:t> Pasal 9 – 31 :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387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2A70E7-2E5C-D717-F6AD-CEDCC624E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10EDED7-6913-B375-8534-87E0A8A5C6D0}"/>
              </a:ext>
            </a:extLst>
          </p:cNvPr>
          <p:cNvSpPr/>
          <p:nvPr/>
        </p:nvSpPr>
        <p:spPr>
          <a:xfrm>
            <a:off x="228600" y="190500"/>
            <a:ext cx="9754215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4000" b="1" dirty="0">
                <a:latin typeface="Verdana" panose="020B0604030504040204" pitchFamily="34" charset="0"/>
                <a:ea typeface="Verdana" panose="020B0604030504040204" pitchFamily="34" charset="0"/>
              </a:rPr>
              <a:t>ALUR PEMERIKSAAN</a:t>
            </a:r>
            <a:br>
              <a:rPr lang="en-ID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ID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Menurut</a:t>
            </a:r>
            <a:r>
              <a:rPr lang="en-ID" sz="2000" b="1" dirty="0">
                <a:latin typeface="Verdana" panose="020B0604030504040204" pitchFamily="34" charset="0"/>
                <a:ea typeface="Verdana" panose="020B0604030504040204" pitchFamily="34" charset="0"/>
              </a:rPr>
              <a:t> Pasal 9 – 31 :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7CA50E-20CB-1772-A165-A1372055A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09700"/>
            <a:ext cx="17907000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64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066800" y="3612070"/>
            <a:ext cx="20149490" cy="6818878"/>
            <a:chOff x="0" y="0"/>
            <a:chExt cx="7433477" cy="25155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433477" cy="2515596"/>
            </a:xfrm>
            <a:custGeom>
              <a:avLst/>
              <a:gdLst/>
              <a:ahLst/>
              <a:cxnLst/>
              <a:rect l="l" t="t" r="r" b="b"/>
              <a:pathLst>
                <a:path w="7433477" h="2515596">
                  <a:moveTo>
                    <a:pt x="0" y="0"/>
                  </a:moveTo>
                  <a:lnTo>
                    <a:pt x="7433477" y="0"/>
                  </a:lnTo>
                  <a:lnTo>
                    <a:pt x="7433477" y="2515596"/>
                  </a:lnTo>
                  <a:lnTo>
                    <a:pt x="0" y="2515596"/>
                  </a:lnTo>
                  <a:close/>
                </a:path>
              </a:pathLst>
            </a:custGeom>
            <a:solidFill>
              <a:srgbClr val="F5F6F5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7433477" cy="2487021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80863" y="6681768"/>
            <a:ext cx="3321387" cy="3321387"/>
            <a:chOff x="0" y="0"/>
            <a:chExt cx="1225314" cy="12253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5314" cy="1225314"/>
            </a:xfrm>
            <a:custGeom>
              <a:avLst/>
              <a:gdLst/>
              <a:ahLst/>
              <a:cxnLst/>
              <a:rect l="l" t="t" r="r" b="b"/>
              <a:pathLst>
                <a:path w="1225314" h="1225314">
                  <a:moveTo>
                    <a:pt x="0" y="0"/>
                  </a:moveTo>
                  <a:lnTo>
                    <a:pt x="1225314" y="0"/>
                  </a:lnTo>
                  <a:lnTo>
                    <a:pt x="1225314" y="1225314"/>
                  </a:lnTo>
                  <a:lnTo>
                    <a:pt x="0" y="1225314"/>
                  </a:lnTo>
                  <a:close/>
                </a:path>
              </a:pathLst>
            </a:custGeom>
            <a:solidFill>
              <a:srgbClr val="F5F6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1225314" cy="1196739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914569" y="4420900"/>
            <a:ext cx="9344731" cy="4837400"/>
            <a:chOff x="0" y="0"/>
            <a:chExt cx="3259090" cy="16871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59090" cy="1687102"/>
            </a:xfrm>
            <a:custGeom>
              <a:avLst/>
              <a:gdLst/>
              <a:ahLst/>
              <a:cxnLst/>
              <a:rect l="l" t="t" r="r" b="b"/>
              <a:pathLst>
                <a:path w="3259090" h="1687102">
                  <a:moveTo>
                    <a:pt x="0" y="0"/>
                  </a:moveTo>
                  <a:lnTo>
                    <a:pt x="3259090" y="0"/>
                  </a:lnTo>
                  <a:lnTo>
                    <a:pt x="3259090" y="1687102"/>
                  </a:lnTo>
                  <a:lnTo>
                    <a:pt x="0" y="1687102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8575"/>
              <a:ext cx="3259090" cy="1658528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116078" y="4607261"/>
            <a:ext cx="8941714" cy="4464678"/>
            <a:chOff x="0" y="0"/>
            <a:chExt cx="1497148" cy="7475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97148" cy="747539"/>
            </a:xfrm>
            <a:custGeom>
              <a:avLst/>
              <a:gdLst/>
              <a:ahLst/>
              <a:cxnLst/>
              <a:rect l="l" t="t" r="r" b="b"/>
              <a:pathLst>
                <a:path w="1497148" h="747539">
                  <a:moveTo>
                    <a:pt x="0" y="0"/>
                  </a:moveTo>
                  <a:lnTo>
                    <a:pt x="1497148" y="0"/>
                  </a:lnTo>
                  <a:lnTo>
                    <a:pt x="1497148" y="747539"/>
                  </a:lnTo>
                  <a:lnTo>
                    <a:pt x="0" y="747539"/>
                  </a:lnTo>
                  <a:close/>
                </a:path>
              </a:pathLst>
            </a:custGeom>
            <a:blipFill>
              <a:blip r:embed="rId2"/>
              <a:stretch>
                <a:fillRect t="-108133" b="-91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2246313"/>
            <a:ext cx="10408730" cy="1019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7500" spc="-225">
                <a:solidFill>
                  <a:srgbClr val="F5F6F5"/>
                </a:solidFill>
                <a:latin typeface="Archivo Black"/>
                <a:ea typeface="Archivo Black"/>
                <a:cs typeface="Archivo Black"/>
                <a:sym typeface="Archivo Black"/>
              </a:rPr>
              <a:t>PENDAHULUAN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0208" y="4220068"/>
            <a:ext cx="6043903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en-US" sz="3000" b="1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Memahami</a:t>
            </a:r>
            <a:r>
              <a:rPr lang="en-US" sz="3000" b="1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00" b="1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Konteks</a:t>
            </a:r>
            <a:r>
              <a:rPr lang="en-US" sz="3000" b="1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dan Tujuan </a:t>
            </a:r>
            <a:r>
              <a:rPr lang="en-US" sz="3000" b="1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Pemeriksaan</a:t>
            </a:r>
            <a:r>
              <a:rPr lang="en-US" sz="3000" b="1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Pajak</a:t>
            </a:r>
          </a:p>
          <a:p>
            <a:pPr lvl="0"/>
            <a:endParaRPr lang="en-US" sz="3000" dirty="0">
              <a:solidFill>
                <a:srgbClr val="D1D5DB"/>
              </a:solidFill>
              <a:latin typeface="Raleway"/>
              <a:ea typeface="Raleway"/>
              <a:cs typeface="Raleway"/>
              <a:sym typeface="Raleway"/>
            </a:endParaRPr>
          </a:p>
          <a:p>
            <a:r>
              <a:rPr lang="en-US" sz="3000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Seminar </a:t>
            </a:r>
            <a:r>
              <a:rPr lang="en-US" sz="3000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ini</a:t>
            </a:r>
            <a:r>
              <a:rPr lang="en-US" sz="3000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00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bertujuan</a:t>
            </a:r>
            <a:r>
              <a:rPr lang="en-US" sz="3000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00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untuk</a:t>
            </a:r>
            <a:r>
              <a:rPr lang="en-US" sz="3000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00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menjelaskan</a:t>
            </a:r>
            <a:r>
              <a:rPr lang="en-US" sz="3000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00" b="1" dirty="0" err="1">
                <a:solidFill>
                  <a:srgbClr val="D1D5DB"/>
                </a:solidFill>
                <a:latin typeface="Raleway Bold"/>
                <a:ea typeface="Raleway Bold"/>
                <a:cs typeface="Raleway Bold"/>
                <a:sym typeface="Raleway Bold"/>
              </a:rPr>
              <a:t>pentingnya</a:t>
            </a:r>
            <a:r>
              <a:rPr lang="en-US" sz="3000" b="1" dirty="0">
                <a:solidFill>
                  <a:srgbClr val="D1D5DB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solidFill>
                  <a:srgbClr val="D1D5DB"/>
                </a:solidFill>
                <a:latin typeface="Raleway Bold"/>
                <a:ea typeface="Raleway Bold"/>
                <a:cs typeface="Raleway Bold"/>
                <a:sym typeface="Raleway Bold"/>
              </a:rPr>
              <a:t>pemeriksaan</a:t>
            </a:r>
            <a:r>
              <a:rPr lang="en-US" sz="3000" b="1" dirty="0">
                <a:solidFill>
                  <a:srgbClr val="D1D5DB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3000" b="1" dirty="0" err="1">
                <a:solidFill>
                  <a:srgbClr val="D1D5DB"/>
                </a:solidFill>
                <a:latin typeface="Raleway Bold"/>
                <a:ea typeface="Raleway Bold"/>
                <a:cs typeface="Raleway Bold"/>
                <a:sym typeface="Raleway Bold"/>
              </a:rPr>
              <a:t>pajak</a:t>
            </a:r>
            <a:r>
              <a:rPr lang="en-US" sz="3000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00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sesuai</a:t>
            </a:r>
            <a:r>
              <a:rPr lang="en-US" sz="3000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PMK 15 </a:t>
            </a:r>
            <a:r>
              <a:rPr lang="en-US" sz="3000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Tahun</a:t>
            </a:r>
            <a:r>
              <a:rPr lang="en-US" sz="3000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2025, </a:t>
            </a:r>
            <a:r>
              <a:rPr lang="en-US" sz="3000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serta</a:t>
            </a:r>
            <a:r>
              <a:rPr lang="en-US" sz="3000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00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hak</a:t>
            </a:r>
            <a:r>
              <a:rPr lang="en-US" sz="3000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dan </a:t>
            </a:r>
            <a:r>
              <a:rPr lang="en-US" sz="3000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kewajiban</a:t>
            </a:r>
            <a:r>
              <a:rPr lang="en-US" sz="3000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00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wajib</a:t>
            </a:r>
            <a:r>
              <a:rPr lang="en-US" sz="3000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00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pajak</a:t>
            </a:r>
            <a:r>
              <a:rPr lang="en-US" sz="3000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00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dalam</a:t>
            </a:r>
            <a:r>
              <a:rPr lang="en-US" sz="3000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00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prosesnya</a:t>
            </a:r>
            <a:r>
              <a:rPr lang="en-US" sz="3000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00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untuk</a:t>
            </a:r>
            <a:r>
              <a:rPr lang="en-US" sz="3000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00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meningkatkan</a:t>
            </a:r>
            <a:r>
              <a:rPr lang="en-US" sz="3000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00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kepatuhan</a:t>
            </a:r>
            <a:r>
              <a:rPr lang="en-US" sz="3000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000" dirty="0" err="1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pajak</a:t>
            </a:r>
            <a:r>
              <a:rPr lang="en-US" sz="3000" dirty="0">
                <a:solidFill>
                  <a:srgbClr val="D1D5DB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  <a:p>
            <a:pPr lvl="0"/>
            <a:endParaRPr lang="en-US" sz="3000" dirty="0">
              <a:solidFill>
                <a:srgbClr val="D1D5D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0FE489-A524-41FA-8288-46BC60AFC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DED140C-01C3-1078-42DE-3259336E02C9}"/>
              </a:ext>
            </a:extLst>
          </p:cNvPr>
          <p:cNvSpPr/>
          <p:nvPr/>
        </p:nvSpPr>
        <p:spPr>
          <a:xfrm>
            <a:off x="228600" y="190500"/>
            <a:ext cx="9754215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4000" b="1" dirty="0">
                <a:latin typeface="Verdana" panose="020B0604030504040204" pitchFamily="34" charset="0"/>
                <a:ea typeface="Verdana" panose="020B0604030504040204" pitchFamily="34" charset="0"/>
              </a:rPr>
              <a:t>ALUR PEMERIKSAAN</a:t>
            </a:r>
            <a:br>
              <a:rPr lang="en-ID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ID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Menurut</a:t>
            </a:r>
            <a:r>
              <a:rPr lang="en-ID" sz="2000" b="1" dirty="0">
                <a:latin typeface="Verdana" panose="020B0604030504040204" pitchFamily="34" charset="0"/>
                <a:ea typeface="Verdana" panose="020B0604030504040204" pitchFamily="34" charset="0"/>
              </a:rPr>
              <a:t> Pasal 9 – 31 :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950C32-669C-6A9F-9BC4-F10FCD4FC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09700"/>
            <a:ext cx="17602200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35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CC5079-3C56-15EA-D62D-620C274B2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9BB1573-849F-2C69-4C3F-107CFDFBBB6D}"/>
              </a:ext>
            </a:extLst>
          </p:cNvPr>
          <p:cNvSpPr/>
          <p:nvPr/>
        </p:nvSpPr>
        <p:spPr>
          <a:xfrm>
            <a:off x="228600" y="190500"/>
            <a:ext cx="9754215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4000" b="1" dirty="0">
                <a:latin typeface="Verdana" panose="020B0604030504040204" pitchFamily="34" charset="0"/>
                <a:ea typeface="Verdana" panose="020B0604030504040204" pitchFamily="34" charset="0"/>
              </a:rPr>
              <a:t>ALUR PEMERIKSAAN</a:t>
            </a:r>
            <a:br>
              <a:rPr lang="en-ID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ID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Menurut</a:t>
            </a:r>
            <a:r>
              <a:rPr lang="en-ID" sz="2000" b="1" dirty="0">
                <a:latin typeface="Verdana" panose="020B0604030504040204" pitchFamily="34" charset="0"/>
                <a:ea typeface="Verdana" panose="020B0604030504040204" pitchFamily="34" charset="0"/>
              </a:rPr>
              <a:t> Pasal 9 – 31 :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76B23E-BDE3-80F8-77BE-083EEDD51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42" y="1318260"/>
            <a:ext cx="17757058" cy="87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76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04FCA-3505-979E-DFA6-878FD5012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89A609E-3DAD-A74B-53B1-67A1FACC74E1}"/>
              </a:ext>
            </a:extLst>
          </p:cNvPr>
          <p:cNvSpPr/>
          <p:nvPr/>
        </p:nvSpPr>
        <p:spPr>
          <a:xfrm>
            <a:off x="228600" y="190500"/>
            <a:ext cx="9754215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4000" b="1" dirty="0">
                <a:latin typeface="Verdana" panose="020B0604030504040204" pitchFamily="34" charset="0"/>
                <a:ea typeface="Verdana" panose="020B0604030504040204" pitchFamily="34" charset="0"/>
              </a:rPr>
              <a:t>ALUR PEMERIKSAAN</a:t>
            </a:r>
            <a:br>
              <a:rPr lang="en-ID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ID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Menurut</a:t>
            </a:r>
            <a:r>
              <a:rPr lang="en-ID" sz="2000" b="1" dirty="0">
                <a:latin typeface="Verdana" panose="020B0604030504040204" pitchFamily="34" charset="0"/>
                <a:ea typeface="Verdana" panose="020B0604030504040204" pitchFamily="34" charset="0"/>
              </a:rPr>
              <a:t> Pasal 9 – 31 :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90A38-F674-433E-0C27-D495E1C7A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09700"/>
            <a:ext cx="1775460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3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22D5A7-4A96-8ECB-A00A-734E1C37A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2E83906-7C66-9818-C6F2-BD7F2CA93AEE}"/>
              </a:ext>
            </a:extLst>
          </p:cNvPr>
          <p:cNvSpPr/>
          <p:nvPr/>
        </p:nvSpPr>
        <p:spPr>
          <a:xfrm>
            <a:off x="6477000" y="190500"/>
            <a:ext cx="113538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4000" b="1" dirty="0">
                <a:latin typeface="Verdana" panose="020B0604030504040204" pitchFamily="34" charset="0"/>
                <a:ea typeface="Verdana" panose="020B0604030504040204" pitchFamily="34" charset="0"/>
              </a:rPr>
              <a:t>Peran </a:t>
            </a:r>
            <a:r>
              <a:rPr lang="en-ID" sz="4000" b="1" dirty="0" err="1">
                <a:latin typeface="Verdana" panose="020B0604030504040204" pitchFamily="34" charset="0"/>
                <a:ea typeface="Verdana" panose="020B0604030504040204" pitchFamily="34" charset="0"/>
              </a:rPr>
              <a:t>Coretax</a:t>
            </a:r>
            <a:r>
              <a:rPr lang="en-ID" sz="4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4000" b="1" dirty="0" err="1">
                <a:latin typeface="Verdana" panose="020B0604030504040204" pitchFamily="34" charset="0"/>
                <a:ea typeface="Verdana" panose="020B0604030504040204" pitchFamily="34" charset="0"/>
              </a:rPr>
              <a:t>dalam</a:t>
            </a:r>
            <a:r>
              <a:rPr lang="en-ID" sz="4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4000" b="1" dirty="0" err="1">
                <a:latin typeface="Verdana" panose="020B0604030504040204" pitchFamily="34" charset="0"/>
                <a:ea typeface="Verdana" panose="020B0604030504040204" pitchFamily="34" charset="0"/>
              </a:rPr>
              <a:t>Menganalisa</a:t>
            </a:r>
            <a:r>
              <a:rPr lang="en-ID" sz="4000" b="1" dirty="0">
                <a:latin typeface="Verdana" panose="020B0604030504040204" pitchFamily="34" charset="0"/>
                <a:ea typeface="Verdana" panose="020B0604030504040204" pitchFamily="34" charset="0"/>
              </a:rPr>
              <a:t> WP</a:t>
            </a:r>
            <a:br>
              <a:rPr lang="en-ID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ID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ID" sz="2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sudut</a:t>
            </a:r>
            <a:r>
              <a:rPr lang="en-ID" sz="2000" b="1" dirty="0">
                <a:latin typeface="Verdana" panose="020B0604030504040204" pitchFamily="34" charset="0"/>
                <a:ea typeface="Verdana" panose="020B0604030504040204" pitchFamily="34" charset="0"/>
              </a:rPr>
              <a:t> Pandang PMK 15 </a:t>
            </a:r>
            <a:r>
              <a:rPr lang="en-ID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tahun</a:t>
            </a:r>
            <a:r>
              <a:rPr lang="en-ID" sz="2000" b="1" dirty="0">
                <a:latin typeface="Verdana" panose="020B0604030504040204" pitchFamily="34" charset="0"/>
                <a:ea typeface="Verdana" panose="020B0604030504040204" pitchFamily="34" charset="0"/>
              </a:rPr>
              <a:t> 2025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diagram of a company&#10;&#10;AI-generated content may be incorrect.">
            <a:extLst>
              <a:ext uri="{FF2B5EF4-FFF2-40B4-BE49-F238E27FC236}">
                <a16:creationId xmlns:a16="http://schemas.microsoft.com/office/drawing/2014/main" id="{E4027E5E-340C-23F2-D1F9-5E8E3A32A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417320"/>
            <a:ext cx="10744200" cy="8679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CC432E-CB74-F661-569F-1E876DF6C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2" y="-495300"/>
            <a:ext cx="6290187" cy="111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97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1342016" y="-939204"/>
            <a:ext cx="5152016" cy="11801354"/>
            <a:chOff x="0" y="0"/>
            <a:chExt cx="3128273" cy="43537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28273" cy="4353713"/>
            </a:xfrm>
            <a:custGeom>
              <a:avLst/>
              <a:gdLst/>
              <a:ahLst/>
              <a:cxnLst/>
              <a:rect l="l" t="t" r="r" b="b"/>
              <a:pathLst>
                <a:path w="3128273" h="4353713">
                  <a:moveTo>
                    <a:pt x="0" y="0"/>
                  </a:moveTo>
                  <a:lnTo>
                    <a:pt x="3128273" y="0"/>
                  </a:lnTo>
                  <a:lnTo>
                    <a:pt x="3128273" y="4353713"/>
                  </a:lnTo>
                  <a:lnTo>
                    <a:pt x="0" y="4353713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3128273" cy="4325138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239502" y="266700"/>
            <a:ext cx="7914568" cy="988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7500" spc="-225" dirty="0">
                <a:solidFill>
                  <a:schemeClr val="bg1"/>
                </a:solidFill>
                <a:latin typeface="Archivo Black"/>
                <a:ea typeface="Archivo Black"/>
                <a:cs typeface="Archivo Black"/>
                <a:sym typeface="Archivo Black"/>
              </a:rPr>
              <a:t>KESIMPULAN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BD5DBE-FC1D-2753-C34F-89CCDB237AFD}"/>
              </a:ext>
            </a:extLst>
          </p:cNvPr>
          <p:cNvSpPr txBox="1"/>
          <p:nvPr/>
        </p:nvSpPr>
        <p:spPr>
          <a:xfrm>
            <a:off x="4010902" y="1232237"/>
            <a:ext cx="141246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Era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baru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pengawasan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pajak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didorong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oleh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Peraturan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Menteri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Keuangan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(PMK) 15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Tahun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2025 dan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CoreTax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System (CTS)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mengubah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fokus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audit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dari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pemeriksaan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acak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menjadi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berbasis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risiko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dan data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objektif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27" name="Picture 2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435E5A4-13D9-06A8-5D64-A9026D05B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734" y="2270363"/>
            <a:ext cx="12057466" cy="333033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22F5BD9-61DA-82D8-9980-E8F62A93681C}"/>
              </a:ext>
            </a:extLst>
          </p:cNvPr>
          <p:cNvSpPr txBox="1"/>
          <p:nvPr/>
        </p:nvSpPr>
        <p:spPr>
          <a:xfrm>
            <a:off x="4010901" y="5753100"/>
            <a:ext cx="1412469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Peningkatan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Kewajiban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Wajib Pajak (WP)Bagi Wajib Pajak, PMK 15/2025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menuntut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peningkatan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drastis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dalam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kualitas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kesiapan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data. WP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harus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menjadi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lebih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baik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dalam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Tiga Pilar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Konsistensi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Data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menghindari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Risk Score Tinggi: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Pembukuan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(Internal):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Laporan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Keuangan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Catatan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harus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akurat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SPT (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Kepatuhan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):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Pelaporan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pajak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harus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tepat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Data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Riil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Eksternal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/ILAP):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Transaksi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Bank, Data Bea Cukai, dan E-commerce. Aksi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Kritis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WP: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Lakukan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self-audit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secara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proaktif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memastikan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data di Tiga Pilar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tersebut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selaras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/>
            <a:b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Aksi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Mitigasi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Risiko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Kunci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mencegah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eskalasi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pemeriksaan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Respon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Proaktif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terhadap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Surat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Permintaan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Penjelasan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Data dan/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atau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Keterangan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(SP2DK).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Penting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SP2DK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kesempatan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terakhir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klarifikasi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atau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pembetulan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sukarela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Risiko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Kegagalan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merespon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SP2DK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bukti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kuat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akan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diinterpretasikan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oleh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CoreTax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sebagai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risiko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tinggi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otomatis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ditindaklanjuti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Penerbitan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Surat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Perintah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Pemeriksaan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SP2). Kesimpulan 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Inti: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CoreTax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System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Logika Data Murni.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Kepatuhan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terbaik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Wajib Pajak di era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kesiapan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data yang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tak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terbantahkan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(Data Readiness)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membuktikan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kebenaran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angka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dilaporkan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C9BB220-78FC-5675-9C69-EB8966D3F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8198" y="-266700"/>
            <a:ext cx="4800598" cy="10744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682886" y="1028700"/>
            <a:ext cx="2900501" cy="2900501"/>
            <a:chOff x="0" y="0"/>
            <a:chExt cx="1070043" cy="10700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70043" cy="1070043"/>
            </a:xfrm>
            <a:custGeom>
              <a:avLst/>
              <a:gdLst/>
              <a:ahLst/>
              <a:cxnLst/>
              <a:rect l="l" t="t" r="r" b="b"/>
              <a:pathLst>
                <a:path w="1070043" h="1070043">
                  <a:moveTo>
                    <a:pt x="0" y="0"/>
                  </a:moveTo>
                  <a:lnTo>
                    <a:pt x="1070043" y="0"/>
                  </a:lnTo>
                  <a:lnTo>
                    <a:pt x="1070043" y="1070043"/>
                  </a:lnTo>
                  <a:lnTo>
                    <a:pt x="0" y="1070043"/>
                  </a:lnTo>
                  <a:close/>
                </a:path>
              </a:pathLst>
            </a:custGeom>
            <a:solidFill>
              <a:srgbClr val="F5F6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1070043" cy="1041468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-351203" y="7415594"/>
            <a:ext cx="18990406" cy="3352544"/>
          </a:xfrm>
          <a:prstGeom prst="rect">
            <a:avLst/>
          </a:prstGeom>
        </p:spPr>
        <p:txBody>
          <a:bodyPr lIns="54004" tIns="54004" rIns="54004" bIns="54004" rtlCol="0" anchor="ctr"/>
          <a:lstStyle/>
          <a:p>
            <a:pPr algn="ctr">
              <a:lnSpc>
                <a:spcPts val="2100"/>
              </a:lnSpc>
            </a:pPr>
            <a:endParaRPr/>
          </a:p>
        </p:txBody>
      </p:sp>
      <p:grpSp>
        <p:nvGrpSpPr>
          <p:cNvPr id="10" name="Group 10"/>
          <p:cNvGrpSpPr/>
          <p:nvPr/>
        </p:nvGrpSpPr>
        <p:grpSpPr>
          <a:xfrm>
            <a:off x="14680863" y="6681768"/>
            <a:ext cx="3321387" cy="3321387"/>
            <a:chOff x="0" y="0"/>
            <a:chExt cx="1225314" cy="122531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5314" cy="1225314"/>
            </a:xfrm>
            <a:custGeom>
              <a:avLst/>
              <a:gdLst/>
              <a:ahLst/>
              <a:cxnLst/>
              <a:rect l="l" t="t" r="r" b="b"/>
              <a:pathLst>
                <a:path w="1225314" h="1225314">
                  <a:moveTo>
                    <a:pt x="0" y="0"/>
                  </a:moveTo>
                  <a:lnTo>
                    <a:pt x="1225314" y="0"/>
                  </a:lnTo>
                  <a:lnTo>
                    <a:pt x="1225314" y="1225314"/>
                  </a:lnTo>
                  <a:lnTo>
                    <a:pt x="0" y="1225314"/>
                  </a:lnTo>
                  <a:close/>
                </a:path>
              </a:pathLst>
            </a:custGeom>
            <a:solidFill>
              <a:srgbClr val="F5F6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8575"/>
              <a:ext cx="1225314" cy="1196739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647362" y="1998899"/>
            <a:ext cx="5611938" cy="7260751"/>
            <a:chOff x="0" y="0"/>
            <a:chExt cx="732460" cy="947660"/>
          </a:xfrm>
        </p:grpSpPr>
        <p:sp>
          <p:nvSpPr>
            <p:cNvPr id="14" name="Freeform 14"/>
            <p:cNvSpPr/>
            <p:nvPr/>
          </p:nvSpPr>
          <p:spPr>
            <a:xfrm flipH="1">
              <a:off x="0" y="0"/>
              <a:ext cx="732460" cy="947660"/>
            </a:xfrm>
            <a:custGeom>
              <a:avLst/>
              <a:gdLst/>
              <a:ahLst/>
              <a:cxnLst/>
              <a:rect l="l" t="t" r="r" b="b"/>
              <a:pathLst>
                <a:path w="732460" h="947660">
                  <a:moveTo>
                    <a:pt x="732460" y="0"/>
                  </a:moveTo>
                  <a:lnTo>
                    <a:pt x="0" y="0"/>
                  </a:lnTo>
                  <a:lnTo>
                    <a:pt x="0" y="947660"/>
                  </a:lnTo>
                  <a:lnTo>
                    <a:pt x="732460" y="947660"/>
                  </a:lnTo>
                  <a:close/>
                </a:path>
              </a:pathLst>
            </a:custGeom>
            <a:blipFill>
              <a:blip r:embed="rId2"/>
              <a:stretch>
                <a:fillRect l="-554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94922" y="4991100"/>
            <a:ext cx="10315003" cy="104214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l">
              <a:lnSpc>
                <a:spcPts val="7500"/>
              </a:lnSpc>
            </a:pPr>
            <a:r>
              <a:rPr lang="en-ID" sz="9000" spc="-225" dirty="0">
                <a:solidFill>
                  <a:srgbClr val="F5F6F5"/>
                </a:solidFill>
                <a:latin typeface="Archivo Black"/>
                <a:ea typeface="Archivo Black"/>
                <a:cs typeface="Archivo Black"/>
                <a:sym typeface="Archivo Black"/>
              </a:rPr>
              <a:t>T</a:t>
            </a:r>
            <a:r>
              <a:rPr lang="en-US" sz="9000" spc="-225" dirty="0">
                <a:solidFill>
                  <a:srgbClr val="F5F6F5"/>
                </a:solidFill>
                <a:latin typeface="Archivo Black"/>
                <a:ea typeface="Archivo Black"/>
                <a:cs typeface="Archivo Black"/>
                <a:sym typeface="Archivo Black"/>
              </a:rPr>
              <a:t>ERIMA KASIH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18D7F-7ACD-4E7B-ADD8-906DE066B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AF126F90-2F1C-F7FC-8890-DBEF81382C91}"/>
              </a:ext>
            </a:extLst>
          </p:cNvPr>
          <p:cNvGrpSpPr/>
          <p:nvPr/>
        </p:nvGrpSpPr>
        <p:grpSpPr>
          <a:xfrm>
            <a:off x="14660568" y="305197"/>
            <a:ext cx="3321387" cy="4776515"/>
            <a:chOff x="0" y="0"/>
            <a:chExt cx="1225314" cy="176213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3880D33-40A8-80A6-E868-C5EBDADE13CD}"/>
                </a:ext>
              </a:extLst>
            </p:cNvPr>
            <p:cNvSpPr/>
            <p:nvPr/>
          </p:nvSpPr>
          <p:spPr>
            <a:xfrm>
              <a:off x="0" y="0"/>
              <a:ext cx="1225314" cy="1762134"/>
            </a:xfrm>
            <a:custGeom>
              <a:avLst/>
              <a:gdLst/>
              <a:ahLst/>
              <a:cxnLst/>
              <a:rect l="l" t="t" r="r" b="b"/>
              <a:pathLst>
                <a:path w="1225314" h="1762134">
                  <a:moveTo>
                    <a:pt x="0" y="0"/>
                  </a:moveTo>
                  <a:lnTo>
                    <a:pt x="1225314" y="0"/>
                  </a:lnTo>
                  <a:lnTo>
                    <a:pt x="1225314" y="1762134"/>
                  </a:lnTo>
                  <a:lnTo>
                    <a:pt x="0" y="1762134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216D0B0A-247C-5636-3FD8-EF3AAB1B47A3}"/>
                </a:ext>
              </a:extLst>
            </p:cNvPr>
            <p:cNvSpPr txBox="1"/>
            <p:nvPr/>
          </p:nvSpPr>
          <p:spPr>
            <a:xfrm>
              <a:off x="0" y="28575"/>
              <a:ext cx="1225314" cy="1733560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DB39B1D5-EAC5-3DA3-7C49-AC9682D206BD}"/>
              </a:ext>
            </a:extLst>
          </p:cNvPr>
          <p:cNvSpPr txBox="1"/>
          <p:nvPr/>
        </p:nvSpPr>
        <p:spPr>
          <a:xfrm>
            <a:off x="221781" y="3193030"/>
            <a:ext cx="13189419" cy="1950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7500" spc="-225" dirty="0" err="1">
                <a:solidFill>
                  <a:srgbClr val="092423"/>
                </a:solidFill>
                <a:latin typeface="Archivo Black"/>
                <a:ea typeface="Archivo Black"/>
                <a:cs typeface="Archivo Black"/>
                <a:sym typeface="Archivo Black"/>
              </a:rPr>
              <a:t>Pengertian</a:t>
            </a:r>
            <a:r>
              <a:rPr lang="en-US" sz="7500" spc="-225" dirty="0">
                <a:solidFill>
                  <a:srgbClr val="09242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</a:p>
          <a:p>
            <a:pPr algn="l">
              <a:lnSpc>
                <a:spcPts val="7500"/>
              </a:lnSpc>
            </a:pPr>
            <a:r>
              <a:rPr lang="en-US" sz="7500" spc="-225" dirty="0" err="1">
                <a:solidFill>
                  <a:srgbClr val="092423"/>
                </a:solidFill>
                <a:latin typeface="Archivo Black"/>
                <a:ea typeface="Archivo Black"/>
                <a:cs typeface="Archivo Black"/>
                <a:sym typeface="Archivo Black"/>
              </a:rPr>
              <a:t>Pemeriksaan</a:t>
            </a:r>
            <a:endParaRPr lang="en-US" sz="7500" spc="-225" dirty="0">
              <a:solidFill>
                <a:srgbClr val="092423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7DC6773-DA8F-3A62-758B-DF9F3E4B08A9}"/>
              </a:ext>
            </a:extLst>
          </p:cNvPr>
          <p:cNvGrpSpPr/>
          <p:nvPr/>
        </p:nvGrpSpPr>
        <p:grpSpPr>
          <a:xfrm>
            <a:off x="7202830" y="3396611"/>
            <a:ext cx="2976689" cy="709900"/>
            <a:chOff x="0" y="0"/>
            <a:chExt cx="1098150" cy="261894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74D5DC9-0570-78F2-F320-683048E88F38}"/>
                </a:ext>
              </a:extLst>
            </p:cNvPr>
            <p:cNvSpPr/>
            <p:nvPr/>
          </p:nvSpPr>
          <p:spPr>
            <a:xfrm>
              <a:off x="0" y="0"/>
              <a:ext cx="1098150" cy="261894"/>
            </a:xfrm>
            <a:custGeom>
              <a:avLst/>
              <a:gdLst/>
              <a:ahLst/>
              <a:cxnLst/>
              <a:rect l="l" t="t" r="r" b="b"/>
              <a:pathLst>
                <a:path w="1098150" h="261894">
                  <a:moveTo>
                    <a:pt x="0" y="0"/>
                  </a:moveTo>
                  <a:lnTo>
                    <a:pt x="1098150" y="0"/>
                  </a:lnTo>
                  <a:lnTo>
                    <a:pt x="1098150" y="261894"/>
                  </a:lnTo>
                  <a:lnTo>
                    <a:pt x="0" y="261894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5F9D117E-B2C3-8118-F130-70E38058B61D}"/>
                </a:ext>
              </a:extLst>
            </p:cNvPr>
            <p:cNvSpPr txBox="1"/>
            <p:nvPr/>
          </p:nvSpPr>
          <p:spPr>
            <a:xfrm>
              <a:off x="0" y="28575"/>
              <a:ext cx="1098150" cy="233319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F03B690D-04DA-F85A-C50D-4011451D01D7}"/>
              </a:ext>
            </a:extLst>
          </p:cNvPr>
          <p:cNvGrpSpPr/>
          <p:nvPr/>
        </p:nvGrpSpPr>
        <p:grpSpPr>
          <a:xfrm>
            <a:off x="-930745" y="5081711"/>
            <a:ext cx="19218745" cy="5582359"/>
            <a:chOff x="0" y="0"/>
            <a:chExt cx="7090110" cy="2059424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A93183D-4453-CB23-448A-124D93015808}"/>
                </a:ext>
              </a:extLst>
            </p:cNvPr>
            <p:cNvSpPr/>
            <p:nvPr/>
          </p:nvSpPr>
          <p:spPr>
            <a:xfrm>
              <a:off x="0" y="0"/>
              <a:ext cx="7090110" cy="2059424"/>
            </a:xfrm>
            <a:custGeom>
              <a:avLst/>
              <a:gdLst/>
              <a:ahLst/>
              <a:cxnLst/>
              <a:rect l="l" t="t" r="r" b="b"/>
              <a:pathLst>
                <a:path w="7090110" h="2059424">
                  <a:moveTo>
                    <a:pt x="0" y="0"/>
                  </a:moveTo>
                  <a:lnTo>
                    <a:pt x="7090110" y="0"/>
                  </a:lnTo>
                  <a:lnTo>
                    <a:pt x="7090110" y="2059424"/>
                  </a:lnTo>
                  <a:lnTo>
                    <a:pt x="0" y="2059424"/>
                  </a:lnTo>
                  <a:close/>
                </a:path>
              </a:pathLst>
            </a:custGeom>
            <a:solidFill>
              <a:srgbClr val="092423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AF776605-668C-85A2-10D7-3153D83E2D82}"/>
                </a:ext>
              </a:extLst>
            </p:cNvPr>
            <p:cNvSpPr txBox="1"/>
            <p:nvPr/>
          </p:nvSpPr>
          <p:spPr>
            <a:xfrm>
              <a:off x="0" y="28575"/>
              <a:ext cx="7090110" cy="2030849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4BD35BF0-9ADC-AC8F-FCA7-5ADAC2E408F1}"/>
              </a:ext>
            </a:extLst>
          </p:cNvPr>
          <p:cNvGrpSpPr/>
          <p:nvPr/>
        </p:nvGrpSpPr>
        <p:grpSpPr>
          <a:xfrm>
            <a:off x="-930745" y="8510640"/>
            <a:ext cx="20813167" cy="2467388"/>
            <a:chOff x="0" y="0"/>
            <a:chExt cx="7678319" cy="91026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238BD43E-EB75-FCDC-EA2C-8087DC3F229F}"/>
                </a:ext>
              </a:extLst>
            </p:cNvPr>
            <p:cNvSpPr/>
            <p:nvPr/>
          </p:nvSpPr>
          <p:spPr>
            <a:xfrm>
              <a:off x="0" y="0"/>
              <a:ext cx="7678319" cy="910260"/>
            </a:xfrm>
            <a:custGeom>
              <a:avLst/>
              <a:gdLst/>
              <a:ahLst/>
              <a:cxnLst/>
              <a:rect l="l" t="t" r="r" b="b"/>
              <a:pathLst>
                <a:path w="7678319" h="910260">
                  <a:moveTo>
                    <a:pt x="0" y="0"/>
                  </a:moveTo>
                  <a:lnTo>
                    <a:pt x="7678319" y="0"/>
                  </a:lnTo>
                  <a:lnTo>
                    <a:pt x="7678319" y="910260"/>
                  </a:lnTo>
                  <a:lnTo>
                    <a:pt x="0" y="910260"/>
                  </a:lnTo>
                  <a:close/>
                </a:path>
              </a:pathLst>
            </a:custGeom>
            <a:solidFill>
              <a:srgbClr val="092423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B65A5E3D-9AC7-760B-93C6-4707FCC3630D}"/>
                </a:ext>
              </a:extLst>
            </p:cNvPr>
            <p:cNvSpPr txBox="1"/>
            <p:nvPr/>
          </p:nvSpPr>
          <p:spPr>
            <a:xfrm>
              <a:off x="0" y="28575"/>
              <a:ext cx="7678319" cy="881685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96D384F2-C6C1-88AA-4F90-EE0D5D2D41A5}"/>
              </a:ext>
            </a:extLst>
          </p:cNvPr>
          <p:cNvGrpSpPr/>
          <p:nvPr/>
        </p:nvGrpSpPr>
        <p:grpSpPr>
          <a:xfrm>
            <a:off x="14680863" y="6681768"/>
            <a:ext cx="3321387" cy="3321387"/>
            <a:chOff x="0" y="0"/>
            <a:chExt cx="1225314" cy="1225314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474E1E2-A5D5-AB5C-D724-9949901F07FA}"/>
                </a:ext>
              </a:extLst>
            </p:cNvPr>
            <p:cNvSpPr/>
            <p:nvPr/>
          </p:nvSpPr>
          <p:spPr>
            <a:xfrm>
              <a:off x="0" y="0"/>
              <a:ext cx="1225314" cy="1225314"/>
            </a:xfrm>
            <a:custGeom>
              <a:avLst/>
              <a:gdLst/>
              <a:ahLst/>
              <a:cxnLst/>
              <a:rect l="l" t="t" r="r" b="b"/>
              <a:pathLst>
                <a:path w="1225314" h="1225314">
                  <a:moveTo>
                    <a:pt x="0" y="0"/>
                  </a:moveTo>
                  <a:lnTo>
                    <a:pt x="1225314" y="0"/>
                  </a:lnTo>
                  <a:lnTo>
                    <a:pt x="1225314" y="1225314"/>
                  </a:lnTo>
                  <a:lnTo>
                    <a:pt x="0" y="1225314"/>
                  </a:lnTo>
                  <a:close/>
                </a:path>
              </a:pathLst>
            </a:custGeom>
            <a:solidFill>
              <a:srgbClr val="F5F6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E0084CCD-1C1F-C36D-DA9E-43F1227D671E}"/>
                </a:ext>
              </a:extLst>
            </p:cNvPr>
            <p:cNvSpPr txBox="1"/>
            <p:nvPr/>
          </p:nvSpPr>
          <p:spPr>
            <a:xfrm>
              <a:off x="0" y="28575"/>
              <a:ext cx="1225314" cy="1196739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883682DD-9C14-84D2-63A8-3917185B0187}"/>
              </a:ext>
            </a:extLst>
          </p:cNvPr>
          <p:cNvGrpSpPr/>
          <p:nvPr/>
        </p:nvGrpSpPr>
        <p:grpSpPr>
          <a:xfrm>
            <a:off x="11208219" y="2102039"/>
            <a:ext cx="6051081" cy="7156261"/>
            <a:chOff x="0" y="0"/>
            <a:chExt cx="2181498" cy="2579931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CBAE64B7-B9F0-0E17-A648-17D931AECFB6}"/>
                </a:ext>
              </a:extLst>
            </p:cNvPr>
            <p:cNvSpPr/>
            <p:nvPr/>
          </p:nvSpPr>
          <p:spPr>
            <a:xfrm>
              <a:off x="0" y="0"/>
              <a:ext cx="2181498" cy="2579931"/>
            </a:xfrm>
            <a:custGeom>
              <a:avLst/>
              <a:gdLst/>
              <a:ahLst/>
              <a:cxnLst/>
              <a:rect l="l" t="t" r="r" b="b"/>
              <a:pathLst>
                <a:path w="2181498" h="2579931">
                  <a:moveTo>
                    <a:pt x="0" y="0"/>
                  </a:moveTo>
                  <a:lnTo>
                    <a:pt x="2181498" y="0"/>
                  </a:lnTo>
                  <a:lnTo>
                    <a:pt x="2181498" y="2579931"/>
                  </a:lnTo>
                  <a:lnTo>
                    <a:pt x="0" y="2579931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48D6889-A34A-6900-0437-893F42E0713D}"/>
                </a:ext>
              </a:extLst>
            </p:cNvPr>
            <p:cNvSpPr txBox="1"/>
            <p:nvPr/>
          </p:nvSpPr>
          <p:spPr>
            <a:xfrm>
              <a:off x="0" y="28575"/>
              <a:ext cx="2181498" cy="2551356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5" name="Group 25">
            <a:extLst>
              <a:ext uri="{FF2B5EF4-FFF2-40B4-BE49-F238E27FC236}">
                <a16:creationId xmlns:a16="http://schemas.microsoft.com/office/drawing/2014/main" id="{7EAAF4F9-735A-441F-7349-53BB1BA87F0A}"/>
              </a:ext>
            </a:extLst>
          </p:cNvPr>
          <p:cNvGrpSpPr/>
          <p:nvPr/>
        </p:nvGrpSpPr>
        <p:grpSpPr>
          <a:xfrm>
            <a:off x="11493105" y="2388872"/>
            <a:ext cx="5481308" cy="6582595"/>
            <a:chOff x="0" y="0"/>
            <a:chExt cx="1874365" cy="2250956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4CA52791-B743-84C7-922F-0A95E213D5D5}"/>
                </a:ext>
              </a:extLst>
            </p:cNvPr>
            <p:cNvSpPr/>
            <p:nvPr/>
          </p:nvSpPr>
          <p:spPr>
            <a:xfrm flipH="1">
              <a:off x="0" y="0"/>
              <a:ext cx="1874365" cy="2250956"/>
            </a:xfrm>
            <a:custGeom>
              <a:avLst/>
              <a:gdLst/>
              <a:ahLst/>
              <a:cxnLst/>
              <a:rect l="l" t="t" r="r" b="b"/>
              <a:pathLst>
                <a:path w="1874365" h="2250956">
                  <a:moveTo>
                    <a:pt x="1874365" y="0"/>
                  </a:moveTo>
                  <a:lnTo>
                    <a:pt x="0" y="0"/>
                  </a:lnTo>
                  <a:lnTo>
                    <a:pt x="0" y="2250956"/>
                  </a:lnTo>
                  <a:lnTo>
                    <a:pt x="1874365" y="2250956"/>
                  </a:lnTo>
                  <a:close/>
                </a:path>
              </a:pathLst>
            </a:custGeom>
            <a:blipFill>
              <a:blip r:embed="rId2"/>
              <a:stretch>
                <a:fillRect l="-33715" r="-75878" b="-162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428EEC82-927C-4696-0146-6EDAB0D0293B}"/>
              </a:ext>
            </a:extLst>
          </p:cNvPr>
          <p:cNvSpPr/>
          <p:nvPr/>
        </p:nvSpPr>
        <p:spPr>
          <a:xfrm rot="5400000" flipV="1">
            <a:off x="7274575" y="4205000"/>
            <a:ext cx="709900" cy="709900"/>
          </a:xfrm>
          <a:custGeom>
            <a:avLst/>
            <a:gdLst/>
            <a:ahLst/>
            <a:cxnLst/>
            <a:rect l="l" t="t" r="r" b="b"/>
            <a:pathLst>
              <a:path w="709900" h="709900">
                <a:moveTo>
                  <a:pt x="0" y="709900"/>
                </a:moveTo>
                <a:lnTo>
                  <a:pt x="709900" y="709900"/>
                </a:lnTo>
                <a:lnTo>
                  <a:pt x="709900" y="0"/>
                </a:lnTo>
                <a:lnTo>
                  <a:pt x="0" y="0"/>
                </a:lnTo>
                <a:lnTo>
                  <a:pt x="0" y="7099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2B3E14-B977-630A-D939-63AC472D95C3}"/>
              </a:ext>
            </a:extLst>
          </p:cNvPr>
          <p:cNvSpPr txBox="1"/>
          <p:nvPr/>
        </p:nvSpPr>
        <p:spPr>
          <a:xfrm>
            <a:off x="187368" y="5286679"/>
            <a:ext cx="10861632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60"/>
              </a:lnSpc>
            </a:pP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Serangkaian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kegiatan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menghimpun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mengelola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data,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keterangan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, dan/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atau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bukti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dilaksanakan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secara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objektif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dan professional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berdasarkan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suatu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standard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pemeriksaan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menguji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kepatuhan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pemenuhan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kewajiban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perpajakan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dan/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atau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tujuan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lain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dalam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rangka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melaksanakan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ketentuan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peraturan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perundang-perundangan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dibidang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D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perpajakan</a:t>
            </a:r>
            <a:r>
              <a:rPr lang="en-ID" sz="2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2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Garet"/>
              <a:sym typeface="Garet"/>
            </a:endParaRPr>
          </a:p>
        </p:txBody>
      </p:sp>
    </p:spTree>
    <p:extLst>
      <p:ext uri="{BB962C8B-B14F-4D97-AF65-F5344CB8AC3E}">
        <p14:creationId xmlns:p14="http://schemas.microsoft.com/office/powerpoint/2010/main" val="3230932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930745" y="8510640"/>
            <a:ext cx="20149490" cy="2467388"/>
            <a:chOff x="0" y="0"/>
            <a:chExt cx="7433477" cy="9102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433477" cy="910260"/>
            </a:xfrm>
            <a:custGeom>
              <a:avLst/>
              <a:gdLst/>
              <a:ahLst/>
              <a:cxnLst/>
              <a:rect l="l" t="t" r="r" b="b"/>
              <a:pathLst>
                <a:path w="7433477" h="910260">
                  <a:moveTo>
                    <a:pt x="0" y="0"/>
                  </a:moveTo>
                  <a:lnTo>
                    <a:pt x="7433477" y="0"/>
                  </a:lnTo>
                  <a:lnTo>
                    <a:pt x="7433477" y="910260"/>
                  </a:lnTo>
                  <a:lnTo>
                    <a:pt x="0" y="910260"/>
                  </a:lnTo>
                  <a:close/>
                </a:path>
              </a:pathLst>
            </a:custGeom>
            <a:solidFill>
              <a:srgbClr val="092423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7433477" cy="881685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295061"/>
            <a:ext cx="6639700" cy="13907271"/>
            <a:chOff x="0" y="0"/>
            <a:chExt cx="2449494" cy="51306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49494" cy="5130621"/>
            </a:xfrm>
            <a:custGeom>
              <a:avLst/>
              <a:gdLst/>
              <a:ahLst/>
              <a:cxnLst/>
              <a:rect l="l" t="t" r="r" b="b"/>
              <a:pathLst>
                <a:path w="2449494" h="5130621">
                  <a:moveTo>
                    <a:pt x="0" y="0"/>
                  </a:moveTo>
                  <a:lnTo>
                    <a:pt x="2449494" y="0"/>
                  </a:lnTo>
                  <a:lnTo>
                    <a:pt x="2449494" y="5130621"/>
                  </a:lnTo>
                  <a:lnTo>
                    <a:pt x="0" y="5130621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2449494" cy="5102046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84417" y="285750"/>
            <a:ext cx="6070865" cy="9715500"/>
            <a:chOff x="0" y="0"/>
            <a:chExt cx="8094487" cy="1295400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8094487" cy="12954000"/>
              <a:chOff x="0" y="0"/>
              <a:chExt cx="2117289" cy="3388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117289" cy="3388400"/>
              </a:xfrm>
              <a:custGeom>
                <a:avLst/>
                <a:gdLst/>
                <a:ahLst/>
                <a:cxnLst/>
                <a:rect l="l" t="t" r="r" b="b"/>
                <a:pathLst>
                  <a:path w="2117289" h="3388400">
                    <a:moveTo>
                      <a:pt x="0" y="0"/>
                    </a:moveTo>
                    <a:lnTo>
                      <a:pt x="2117289" y="0"/>
                    </a:lnTo>
                    <a:lnTo>
                      <a:pt x="2117289" y="3388400"/>
                    </a:lnTo>
                    <a:lnTo>
                      <a:pt x="0" y="3388400"/>
                    </a:lnTo>
                    <a:close/>
                  </a:path>
                </a:pathLst>
              </a:custGeom>
              <a:solidFill>
                <a:srgbClr val="FDB03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28575"/>
                <a:ext cx="2117289" cy="3359825"/>
              </a:xfrm>
              <a:prstGeom prst="rect">
                <a:avLst/>
              </a:prstGeom>
            </p:spPr>
            <p:txBody>
              <a:bodyPr lIns="54004" tIns="54004" rIns="54004" bIns="54004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54000" y="254000"/>
              <a:ext cx="7586487" cy="12446000"/>
              <a:chOff x="0" y="0"/>
              <a:chExt cx="1002810" cy="164515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002810" cy="1645158"/>
              </a:xfrm>
              <a:custGeom>
                <a:avLst/>
                <a:gdLst/>
                <a:ahLst/>
                <a:cxnLst/>
                <a:rect l="l" t="t" r="r" b="b"/>
                <a:pathLst>
                  <a:path w="1002810" h="1645158">
                    <a:moveTo>
                      <a:pt x="0" y="0"/>
                    </a:moveTo>
                    <a:lnTo>
                      <a:pt x="1002810" y="0"/>
                    </a:lnTo>
                    <a:lnTo>
                      <a:pt x="1002810" y="1645158"/>
                    </a:lnTo>
                    <a:lnTo>
                      <a:pt x="0" y="1645158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5054" t="-7507" r="-15110" b="-1158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5" name="Freeform 15"/>
          <p:cNvSpPr/>
          <p:nvPr/>
        </p:nvSpPr>
        <p:spPr>
          <a:xfrm rot="5400000" flipV="1">
            <a:off x="16590947" y="990520"/>
            <a:ext cx="1316053" cy="1316053"/>
          </a:xfrm>
          <a:custGeom>
            <a:avLst/>
            <a:gdLst/>
            <a:ahLst/>
            <a:cxnLst/>
            <a:rect l="l" t="t" r="r" b="b"/>
            <a:pathLst>
              <a:path w="1316053" h="1316053">
                <a:moveTo>
                  <a:pt x="0" y="1316053"/>
                </a:moveTo>
                <a:lnTo>
                  <a:pt x="1316053" y="1316053"/>
                </a:lnTo>
                <a:lnTo>
                  <a:pt x="1316053" y="0"/>
                </a:lnTo>
                <a:lnTo>
                  <a:pt x="0" y="0"/>
                </a:lnTo>
                <a:lnTo>
                  <a:pt x="0" y="13160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6903822" y="38100"/>
            <a:ext cx="8564507" cy="2434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9900"/>
              </a:lnSpc>
            </a:pPr>
            <a:r>
              <a:rPr lang="en-US" sz="8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Jenis – Jenis </a:t>
            </a:r>
            <a:r>
              <a:rPr lang="en-US" sz="8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Pemeriksaan</a:t>
            </a:r>
            <a:r>
              <a:rPr lang="en-US" sz="8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30200" y="2400300"/>
            <a:ext cx="10765768" cy="2548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00"/>
              </a:lnSpc>
            </a:pPr>
            <a:endParaRPr lang="en-US" sz="4000" b="1" dirty="0">
              <a:latin typeface="Verdana" panose="020B0604030504040204" pitchFamily="34" charset="0"/>
              <a:ea typeface="Verdana" panose="020B0604030504040204" pitchFamily="34" charset="0"/>
              <a:cs typeface="Raleway Bold"/>
              <a:sym typeface="Raleway Bold"/>
            </a:endParaRPr>
          </a:p>
          <a:p>
            <a:pPr lvl="0">
              <a:lnSpc>
                <a:spcPts val="3300"/>
              </a:lnSpc>
            </a:pPr>
            <a:r>
              <a:rPr lang="en-US" sz="40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Sesuai</a:t>
            </a: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PMK 15 Ps. 2(2) </a:t>
            </a:r>
            <a:r>
              <a:rPr lang="en-US" sz="40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huruf</a:t>
            </a: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a – c :</a:t>
            </a:r>
          </a:p>
          <a:p>
            <a:pPr lvl="0">
              <a:lnSpc>
                <a:spcPts val="3300"/>
              </a:lnSpc>
            </a:pPr>
            <a:endParaRPr lang="en-US" sz="4000" b="1" dirty="0">
              <a:latin typeface="Verdana" panose="020B0604030504040204" pitchFamily="34" charset="0"/>
              <a:ea typeface="Verdana" panose="020B0604030504040204" pitchFamily="34" charset="0"/>
              <a:cs typeface="Raleway Bold"/>
              <a:sym typeface="Raleway Bold"/>
            </a:endParaRPr>
          </a:p>
          <a:p>
            <a:pPr lvl="0">
              <a:lnSpc>
                <a:spcPts val="3300"/>
              </a:lnSpc>
            </a:pPr>
            <a:endParaRPr lang="en-US" sz="3000" b="1" dirty="0">
              <a:latin typeface="Verdana" panose="020B0604030504040204" pitchFamily="34" charset="0"/>
              <a:ea typeface="Verdana" panose="020B0604030504040204" pitchFamily="34" charset="0"/>
              <a:cs typeface="Raleway Bold"/>
              <a:sym typeface="Raleway Bold"/>
            </a:endParaRPr>
          </a:p>
          <a:p>
            <a:pPr lvl="0">
              <a:lnSpc>
                <a:spcPts val="3300"/>
              </a:lnSpc>
            </a:pPr>
            <a:endParaRPr lang="en-US" sz="3000" b="1" dirty="0">
              <a:latin typeface="Verdana" panose="020B0604030504040204" pitchFamily="34" charset="0"/>
              <a:ea typeface="Verdana" panose="020B0604030504040204" pitchFamily="34" charset="0"/>
              <a:cs typeface="Raleway Bold"/>
              <a:sym typeface="Raleway Bold"/>
            </a:endParaRPr>
          </a:p>
          <a:p>
            <a:pPr lvl="0">
              <a:lnSpc>
                <a:spcPts val="3300"/>
              </a:lnSpc>
            </a:pPr>
            <a:endParaRPr lang="en-US" sz="3000" b="1" dirty="0">
              <a:latin typeface="Verdana" panose="020B0604030504040204" pitchFamily="34" charset="0"/>
              <a:ea typeface="Verdana" panose="020B0604030504040204" pitchFamily="34" charset="0"/>
              <a:cs typeface="Raleway Bold"/>
              <a:sym typeface="Raleway Bold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84B7FD-C97C-B40A-D9BB-34FFB1BC3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200" y="3457794"/>
            <a:ext cx="11305400" cy="329184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82189A7-BEF1-1B88-3FD8-3AD98FF4A973}"/>
              </a:ext>
            </a:extLst>
          </p:cNvPr>
          <p:cNvSpPr/>
          <p:nvPr/>
        </p:nvSpPr>
        <p:spPr>
          <a:xfrm>
            <a:off x="6830200" y="6876458"/>
            <a:ext cx="11305400" cy="3220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ID" sz="30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Penjelasan</a:t>
            </a:r>
            <a:r>
              <a:rPr lang="en-ID" sz="3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Jangka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waktu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pengujian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dihitung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sejak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Surat </a:t>
            </a:r>
            <a:r>
              <a:rPr lang="en-US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Pemberitahuan</a:t>
            </a: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Pemeriksaan</a:t>
            </a: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(SPP)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disampaikan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sampai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Surat </a:t>
            </a:r>
            <a:r>
              <a:rPr lang="en-US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Pemberitahuan</a:t>
            </a: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Hasil </a:t>
            </a:r>
            <a:r>
              <a:rPr lang="en-US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Pemeriksaan</a:t>
            </a: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(SPHP)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disampaikan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pembahasan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akhir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hasil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pemeriksaan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pelaporan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setelah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SPHP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disampaikan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jangka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waktu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umum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paling lama 30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hari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kerja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pemeriksaan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spesifik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data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konkret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pembahasan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akhir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pelaporan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paling lama 10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hari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kerja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Meski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ada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ketentuan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perpanjangan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4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bulan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tidak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ada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bagian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menyebut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“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berapa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kali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diperpanjang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secara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spesifik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dalam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PMK 15/2025 —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hanya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disebut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“paling lama 4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bulan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”.</a:t>
            </a:r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51C26-BD14-A7CE-B795-FFF7A2AF2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73CC553A-DCAE-3182-C26D-6897F8A434F7}"/>
              </a:ext>
            </a:extLst>
          </p:cNvPr>
          <p:cNvGrpSpPr/>
          <p:nvPr/>
        </p:nvGrpSpPr>
        <p:grpSpPr>
          <a:xfrm>
            <a:off x="-930745" y="8510640"/>
            <a:ext cx="20149490" cy="2467388"/>
            <a:chOff x="0" y="0"/>
            <a:chExt cx="7433477" cy="91026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98C228C-6F6A-66B4-8A69-6124923C622D}"/>
                </a:ext>
              </a:extLst>
            </p:cNvPr>
            <p:cNvSpPr/>
            <p:nvPr/>
          </p:nvSpPr>
          <p:spPr>
            <a:xfrm>
              <a:off x="0" y="0"/>
              <a:ext cx="7433477" cy="910260"/>
            </a:xfrm>
            <a:custGeom>
              <a:avLst/>
              <a:gdLst/>
              <a:ahLst/>
              <a:cxnLst/>
              <a:rect l="l" t="t" r="r" b="b"/>
              <a:pathLst>
                <a:path w="7433477" h="910260">
                  <a:moveTo>
                    <a:pt x="0" y="0"/>
                  </a:moveTo>
                  <a:lnTo>
                    <a:pt x="7433477" y="0"/>
                  </a:lnTo>
                  <a:lnTo>
                    <a:pt x="7433477" y="910260"/>
                  </a:lnTo>
                  <a:lnTo>
                    <a:pt x="0" y="910260"/>
                  </a:lnTo>
                  <a:close/>
                </a:path>
              </a:pathLst>
            </a:custGeom>
            <a:solidFill>
              <a:srgbClr val="092423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C437ADF-8ED1-3DA8-CD05-3EFE8805EA79}"/>
                </a:ext>
              </a:extLst>
            </p:cNvPr>
            <p:cNvSpPr txBox="1"/>
            <p:nvPr/>
          </p:nvSpPr>
          <p:spPr>
            <a:xfrm>
              <a:off x="0" y="28575"/>
              <a:ext cx="7433477" cy="881685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D66FA06E-9F28-CC3E-3730-B595E55BEDD9}"/>
              </a:ext>
            </a:extLst>
          </p:cNvPr>
          <p:cNvGrpSpPr/>
          <p:nvPr/>
        </p:nvGrpSpPr>
        <p:grpSpPr>
          <a:xfrm>
            <a:off x="0" y="-1295061"/>
            <a:ext cx="6639700" cy="13907271"/>
            <a:chOff x="0" y="0"/>
            <a:chExt cx="2449494" cy="513062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B9D8B69-5FD2-4842-F4E8-6D86F570F75D}"/>
                </a:ext>
              </a:extLst>
            </p:cNvPr>
            <p:cNvSpPr/>
            <p:nvPr/>
          </p:nvSpPr>
          <p:spPr>
            <a:xfrm>
              <a:off x="0" y="0"/>
              <a:ext cx="2106126" cy="5130621"/>
            </a:xfrm>
            <a:custGeom>
              <a:avLst/>
              <a:gdLst/>
              <a:ahLst/>
              <a:cxnLst/>
              <a:rect l="l" t="t" r="r" b="b"/>
              <a:pathLst>
                <a:path w="2449494" h="5130621">
                  <a:moveTo>
                    <a:pt x="0" y="0"/>
                  </a:moveTo>
                  <a:lnTo>
                    <a:pt x="2449494" y="0"/>
                  </a:lnTo>
                  <a:lnTo>
                    <a:pt x="2449494" y="5130621"/>
                  </a:lnTo>
                  <a:lnTo>
                    <a:pt x="0" y="5130621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pPr algn="just"/>
              <a:endPara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EE407CA-8C2D-4240-1072-EA1C5177B110}"/>
                </a:ext>
              </a:extLst>
            </p:cNvPr>
            <p:cNvSpPr txBox="1"/>
            <p:nvPr/>
          </p:nvSpPr>
          <p:spPr>
            <a:xfrm>
              <a:off x="0" y="28575"/>
              <a:ext cx="2449494" cy="5102046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F3DDB97-58DF-CE8F-ACCB-3646BFD5F23C}"/>
              </a:ext>
            </a:extLst>
          </p:cNvPr>
          <p:cNvSpPr txBox="1"/>
          <p:nvPr/>
        </p:nvSpPr>
        <p:spPr>
          <a:xfrm>
            <a:off x="5775733" y="961506"/>
            <a:ext cx="120955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5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Jenis – Jenis Pajak yang </a:t>
            </a:r>
            <a:r>
              <a:rPr lang="en-US" sz="45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dilakukan</a:t>
            </a:r>
            <a:r>
              <a:rPr lang="en-US" sz="45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</a:t>
            </a:r>
            <a:r>
              <a:rPr lang="en-US" sz="45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Pemeriksaan</a:t>
            </a:r>
            <a:endParaRPr lang="en-US" sz="4500" b="1" dirty="0">
              <a:latin typeface="Verdana" panose="020B0604030504040204" pitchFamily="34" charset="0"/>
              <a:ea typeface="Verdana" panose="020B0604030504040204" pitchFamily="34" charset="0"/>
              <a:cs typeface="Raleway Bold"/>
              <a:sym typeface="Raleway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95CE80-5510-0BAB-6A64-B6635E80A204}"/>
              </a:ext>
            </a:extLst>
          </p:cNvPr>
          <p:cNvSpPr txBox="1"/>
          <p:nvPr/>
        </p:nvSpPr>
        <p:spPr>
          <a:xfrm>
            <a:off x="5708952" y="2400300"/>
            <a:ext cx="110794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Sesuai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PMK 15 Ps. 3(2) :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F7A80D93-CDF9-22A9-A925-FA4086EAE1DB}"/>
              </a:ext>
            </a:extLst>
          </p:cNvPr>
          <p:cNvGrpSpPr/>
          <p:nvPr/>
        </p:nvGrpSpPr>
        <p:grpSpPr>
          <a:xfrm>
            <a:off x="253484" y="1208747"/>
            <a:ext cx="5201983" cy="7301893"/>
            <a:chOff x="0" y="0"/>
            <a:chExt cx="8094487" cy="12954000"/>
          </a:xfrm>
        </p:grpSpPr>
        <p:grpSp>
          <p:nvGrpSpPr>
            <p:cNvPr id="12" name="Group 10">
              <a:extLst>
                <a:ext uri="{FF2B5EF4-FFF2-40B4-BE49-F238E27FC236}">
                  <a16:creationId xmlns:a16="http://schemas.microsoft.com/office/drawing/2014/main" id="{C364ECBA-C135-8E07-F112-B0AB9A22D83F}"/>
                </a:ext>
              </a:extLst>
            </p:cNvPr>
            <p:cNvGrpSpPr/>
            <p:nvPr/>
          </p:nvGrpSpPr>
          <p:grpSpPr>
            <a:xfrm>
              <a:off x="0" y="0"/>
              <a:ext cx="8094487" cy="12954000"/>
              <a:chOff x="0" y="0"/>
              <a:chExt cx="2117289" cy="338840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FD5FEF6D-D806-1659-6096-B71E683DD00C}"/>
                  </a:ext>
                </a:extLst>
              </p:cNvPr>
              <p:cNvSpPr/>
              <p:nvPr/>
            </p:nvSpPr>
            <p:spPr>
              <a:xfrm>
                <a:off x="0" y="0"/>
                <a:ext cx="2117289" cy="3388400"/>
              </a:xfrm>
              <a:custGeom>
                <a:avLst/>
                <a:gdLst/>
                <a:ahLst/>
                <a:cxnLst/>
                <a:rect l="l" t="t" r="r" b="b"/>
                <a:pathLst>
                  <a:path w="2117289" h="3388400">
                    <a:moveTo>
                      <a:pt x="0" y="0"/>
                    </a:moveTo>
                    <a:lnTo>
                      <a:pt x="2117289" y="0"/>
                    </a:lnTo>
                    <a:lnTo>
                      <a:pt x="2117289" y="3388400"/>
                    </a:lnTo>
                    <a:lnTo>
                      <a:pt x="0" y="3388400"/>
                    </a:lnTo>
                    <a:close/>
                  </a:path>
                </a:pathLst>
              </a:custGeom>
              <a:solidFill>
                <a:srgbClr val="FDB03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2">
                <a:extLst>
                  <a:ext uri="{FF2B5EF4-FFF2-40B4-BE49-F238E27FC236}">
                    <a16:creationId xmlns:a16="http://schemas.microsoft.com/office/drawing/2014/main" id="{B8FA32CD-27F2-7D3E-85F9-B4AFA69AF71E}"/>
                  </a:ext>
                </a:extLst>
              </p:cNvPr>
              <p:cNvSpPr txBox="1"/>
              <p:nvPr/>
            </p:nvSpPr>
            <p:spPr>
              <a:xfrm>
                <a:off x="0" y="28575"/>
                <a:ext cx="2117289" cy="3359825"/>
              </a:xfrm>
              <a:prstGeom prst="rect">
                <a:avLst/>
              </a:prstGeom>
            </p:spPr>
            <p:txBody>
              <a:bodyPr lIns="54004" tIns="54004" rIns="54004" bIns="54004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97E106A7-6930-4BF9-D12B-8B3029C8EDC9}"/>
                </a:ext>
              </a:extLst>
            </p:cNvPr>
            <p:cNvGrpSpPr/>
            <p:nvPr/>
          </p:nvGrpSpPr>
          <p:grpSpPr>
            <a:xfrm>
              <a:off x="254000" y="254000"/>
              <a:ext cx="7586487" cy="12446000"/>
              <a:chOff x="0" y="0"/>
              <a:chExt cx="1002810" cy="1645158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5AB3F6ED-96FB-12AC-1115-7D19F10EFD2D}"/>
                  </a:ext>
                </a:extLst>
              </p:cNvPr>
              <p:cNvSpPr/>
              <p:nvPr/>
            </p:nvSpPr>
            <p:spPr>
              <a:xfrm>
                <a:off x="0" y="0"/>
                <a:ext cx="1002810" cy="1645158"/>
              </a:xfrm>
              <a:custGeom>
                <a:avLst/>
                <a:gdLst/>
                <a:ahLst/>
                <a:cxnLst/>
                <a:rect l="l" t="t" r="r" b="b"/>
                <a:pathLst>
                  <a:path w="1002810" h="1645158">
                    <a:moveTo>
                      <a:pt x="0" y="0"/>
                    </a:moveTo>
                    <a:lnTo>
                      <a:pt x="1002810" y="0"/>
                    </a:lnTo>
                    <a:lnTo>
                      <a:pt x="1002810" y="1645158"/>
                    </a:lnTo>
                    <a:lnTo>
                      <a:pt x="0" y="1645158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5054" t="-7507" r="-15110" b="-1158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3DE0A7B-FE2C-1365-09CE-DC9E91836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732" y="3031755"/>
            <a:ext cx="12359867" cy="653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32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FAD41-3E46-9A28-50E9-BE0C1C1EF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ACD81C6-51FC-8652-A711-438DB7D5BC22}"/>
              </a:ext>
            </a:extLst>
          </p:cNvPr>
          <p:cNvGrpSpPr/>
          <p:nvPr/>
        </p:nvGrpSpPr>
        <p:grpSpPr>
          <a:xfrm>
            <a:off x="-268572" y="-2558595"/>
            <a:ext cx="18825144" cy="4577895"/>
            <a:chOff x="0" y="0"/>
            <a:chExt cx="6944904" cy="18000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C46A80E-EC0B-4063-B1C7-B48D4D717E53}"/>
                </a:ext>
              </a:extLst>
            </p:cNvPr>
            <p:cNvSpPr/>
            <p:nvPr/>
          </p:nvSpPr>
          <p:spPr>
            <a:xfrm>
              <a:off x="0" y="0"/>
              <a:ext cx="6944905" cy="1800007"/>
            </a:xfrm>
            <a:custGeom>
              <a:avLst/>
              <a:gdLst/>
              <a:ahLst/>
              <a:cxnLst/>
              <a:rect l="l" t="t" r="r" b="b"/>
              <a:pathLst>
                <a:path w="6944905" h="1800007">
                  <a:moveTo>
                    <a:pt x="0" y="0"/>
                  </a:moveTo>
                  <a:lnTo>
                    <a:pt x="6944905" y="0"/>
                  </a:lnTo>
                  <a:lnTo>
                    <a:pt x="6944905" y="1800007"/>
                  </a:lnTo>
                  <a:lnTo>
                    <a:pt x="0" y="1800007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F92A439-5256-DB49-8C8E-35C5031A95CB}"/>
                </a:ext>
              </a:extLst>
            </p:cNvPr>
            <p:cNvSpPr txBox="1"/>
            <p:nvPr/>
          </p:nvSpPr>
          <p:spPr>
            <a:xfrm>
              <a:off x="0" y="28575"/>
              <a:ext cx="6944904" cy="1771432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8D5EF342-D2A3-9576-91D9-F02F9CC0203E}"/>
              </a:ext>
            </a:extLst>
          </p:cNvPr>
          <p:cNvSpPr txBox="1"/>
          <p:nvPr/>
        </p:nvSpPr>
        <p:spPr>
          <a:xfrm>
            <a:off x="1028699" y="722313"/>
            <a:ext cx="12077701" cy="1006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8000" spc="-225" dirty="0" err="1">
                <a:solidFill>
                  <a:srgbClr val="F5F6F5"/>
                </a:solidFill>
                <a:latin typeface="Archivo Black"/>
                <a:ea typeface="Archivo Black"/>
                <a:cs typeface="Archivo Black"/>
                <a:sym typeface="Archivo Black"/>
              </a:rPr>
              <a:t>Kriteria</a:t>
            </a:r>
            <a:r>
              <a:rPr lang="en-US" sz="8000" spc="-225" dirty="0">
                <a:solidFill>
                  <a:srgbClr val="F5F6F5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8000" spc="-225" dirty="0" err="1">
                <a:solidFill>
                  <a:srgbClr val="F5F6F5"/>
                </a:solidFill>
                <a:latin typeface="Archivo Black"/>
                <a:ea typeface="Archivo Black"/>
                <a:cs typeface="Archivo Black"/>
                <a:sym typeface="Archivo Black"/>
              </a:rPr>
              <a:t>Pemeriksaan</a:t>
            </a:r>
            <a:endParaRPr lang="en-US" sz="8000" spc="-225" dirty="0">
              <a:solidFill>
                <a:srgbClr val="F5F6F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D4663ABC-D99F-F8D7-4AB4-3624AAAD858C}"/>
              </a:ext>
            </a:extLst>
          </p:cNvPr>
          <p:cNvGrpSpPr/>
          <p:nvPr/>
        </p:nvGrpSpPr>
        <p:grpSpPr>
          <a:xfrm>
            <a:off x="762000" y="2324100"/>
            <a:ext cx="5372100" cy="6206716"/>
            <a:chOff x="0" y="0"/>
            <a:chExt cx="1782958" cy="168669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E5AEB9E1-8020-EEAD-6C1F-55BDBE8FD236}"/>
                </a:ext>
              </a:extLst>
            </p:cNvPr>
            <p:cNvSpPr/>
            <p:nvPr/>
          </p:nvSpPr>
          <p:spPr>
            <a:xfrm>
              <a:off x="0" y="0"/>
              <a:ext cx="1782958" cy="1686696"/>
            </a:xfrm>
            <a:custGeom>
              <a:avLst/>
              <a:gdLst/>
              <a:ahLst/>
              <a:cxnLst/>
              <a:rect l="l" t="t" r="r" b="b"/>
              <a:pathLst>
                <a:path w="1782958" h="1686696">
                  <a:moveTo>
                    <a:pt x="0" y="0"/>
                  </a:moveTo>
                  <a:lnTo>
                    <a:pt x="1782958" y="0"/>
                  </a:lnTo>
                  <a:lnTo>
                    <a:pt x="1782958" y="1686696"/>
                  </a:lnTo>
                  <a:lnTo>
                    <a:pt x="0" y="1686696"/>
                  </a:lnTo>
                  <a:close/>
                </a:path>
              </a:pathLst>
            </a:custGeom>
            <a:solidFill>
              <a:srgbClr val="092423">
                <a:alpha val="666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9A7AFBE2-3371-0A60-B541-D269530CC486}"/>
                </a:ext>
              </a:extLst>
            </p:cNvPr>
            <p:cNvSpPr txBox="1"/>
            <p:nvPr/>
          </p:nvSpPr>
          <p:spPr>
            <a:xfrm>
              <a:off x="0" y="28575"/>
              <a:ext cx="1782958" cy="1658121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B9700313-8C03-87C4-AF24-79F94ED4330A}"/>
              </a:ext>
            </a:extLst>
          </p:cNvPr>
          <p:cNvSpPr txBox="1"/>
          <p:nvPr/>
        </p:nvSpPr>
        <p:spPr>
          <a:xfrm>
            <a:off x="1272985" y="2482679"/>
            <a:ext cx="4318625" cy="676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600" spc="-78" dirty="0">
                <a:solidFill>
                  <a:srgbClr val="092423"/>
                </a:solidFill>
                <a:latin typeface="Archivo Black"/>
                <a:ea typeface="Archivo Black"/>
                <a:cs typeface="Archivo Black"/>
                <a:sym typeface="Archivo Black"/>
              </a:rPr>
              <a:t>1. </a:t>
            </a:r>
            <a:r>
              <a:rPr lang="en-US" sz="2600" spc="-78" dirty="0" err="1">
                <a:solidFill>
                  <a:srgbClr val="092423"/>
                </a:solidFill>
                <a:latin typeface="Archivo Black"/>
                <a:ea typeface="Archivo Black"/>
                <a:cs typeface="Archivo Black"/>
                <a:sym typeface="Archivo Black"/>
              </a:rPr>
              <a:t>Pemeriksaan</a:t>
            </a:r>
            <a:r>
              <a:rPr lang="en-US" sz="2600" spc="-78" dirty="0">
                <a:solidFill>
                  <a:srgbClr val="09242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600" spc="-78" dirty="0" err="1">
                <a:solidFill>
                  <a:srgbClr val="092423"/>
                </a:solidFill>
                <a:latin typeface="Archivo Black"/>
                <a:ea typeface="Archivo Black"/>
                <a:cs typeface="Archivo Black"/>
                <a:sym typeface="Archivo Black"/>
              </a:rPr>
              <a:t>Untuk</a:t>
            </a:r>
            <a:r>
              <a:rPr lang="en-US" sz="2600" spc="-78" dirty="0">
                <a:solidFill>
                  <a:srgbClr val="09242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600" spc="-78" dirty="0" err="1">
                <a:solidFill>
                  <a:srgbClr val="092423"/>
                </a:solidFill>
                <a:latin typeface="Archivo Black"/>
                <a:ea typeface="Archivo Black"/>
                <a:cs typeface="Archivo Black"/>
                <a:sym typeface="Archivo Black"/>
              </a:rPr>
              <a:t>Kepatuhan</a:t>
            </a:r>
            <a:r>
              <a:rPr lang="en-US" sz="2600" spc="-78" dirty="0">
                <a:solidFill>
                  <a:srgbClr val="092423"/>
                </a:solidFill>
                <a:latin typeface="Archivo Black"/>
                <a:ea typeface="Archivo Black"/>
                <a:cs typeface="Archivo Black"/>
                <a:sym typeface="Archivo Black"/>
              </a:rPr>
              <a:t> Pajak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B5DB56E0-6183-845D-7A9F-664F1895DDF1}"/>
              </a:ext>
            </a:extLst>
          </p:cNvPr>
          <p:cNvSpPr txBox="1"/>
          <p:nvPr/>
        </p:nvSpPr>
        <p:spPr>
          <a:xfrm>
            <a:off x="914052" y="6863399"/>
            <a:ext cx="5076181" cy="959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PMK Pasal 3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ayat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 (1) :</a:t>
            </a:r>
          </a:p>
          <a:p>
            <a:pPr algn="ctr">
              <a:lnSpc>
                <a:spcPts val="256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Pemeriksaan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menguji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kepatuhan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meliputi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satu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beberapa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atau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seluruh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jenis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pajak</a:t>
            </a:r>
            <a:endParaRPr lang="en-US" sz="16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Garet"/>
              <a:sym typeface="Garet"/>
            </a:endParaRPr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314C87F3-B00C-30B4-0697-A17F66242E28}"/>
              </a:ext>
            </a:extLst>
          </p:cNvPr>
          <p:cNvGrpSpPr/>
          <p:nvPr/>
        </p:nvGrpSpPr>
        <p:grpSpPr>
          <a:xfrm>
            <a:off x="6445067" y="2373525"/>
            <a:ext cx="5372100" cy="6206716"/>
            <a:chOff x="0" y="0"/>
            <a:chExt cx="1782958" cy="1686696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388D678-5C25-C546-85B8-CDFF0172BCE9}"/>
                </a:ext>
              </a:extLst>
            </p:cNvPr>
            <p:cNvSpPr/>
            <p:nvPr/>
          </p:nvSpPr>
          <p:spPr>
            <a:xfrm>
              <a:off x="0" y="0"/>
              <a:ext cx="1782958" cy="1686696"/>
            </a:xfrm>
            <a:custGeom>
              <a:avLst/>
              <a:gdLst/>
              <a:ahLst/>
              <a:cxnLst/>
              <a:rect l="l" t="t" r="r" b="b"/>
              <a:pathLst>
                <a:path w="1782958" h="1686696">
                  <a:moveTo>
                    <a:pt x="0" y="0"/>
                  </a:moveTo>
                  <a:lnTo>
                    <a:pt x="1782958" y="0"/>
                  </a:lnTo>
                  <a:lnTo>
                    <a:pt x="1782958" y="1686696"/>
                  </a:lnTo>
                  <a:lnTo>
                    <a:pt x="0" y="1686696"/>
                  </a:lnTo>
                  <a:close/>
                </a:path>
              </a:pathLst>
            </a:custGeom>
            <a:solidFill>
              <a:srgbClr val="092423">
                <a:alpha val="666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59AE0191-9686-ED51-BB10-6AC65AE135D2}"/>
                </a:ext>
              </a:extLst>
            </p:cNvPr>
            <p:cNvSpPr txBox="1"/>
            <p:nvPr/>
          </p:nvSpPr>
          <p:spPr>
            <a:xfrm>
              <a:off x="0" y="28575"/>
              <a:ext cx="1782958" cy="1658121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23" name="TextBox 23">
            <a:extLst>
              <a:ext uri="{FF2B5EF4-FFF2-40B4-BE49-F238E27FC236}">
                <a16:creationId xmlns:a16="http://schemas.microsoft.com/office/drawing/2014/main" id="{A281DCD4-E571-48D9-3299-3EEAAEF8C7AF}"/>
              </a:ext>
            </a:extLst>
          </p:cNvPr>
          <p:cNvSpPr txBox="1"/>
          <p:nvPr/>
        </p:nvSpPr>
        <p:spPr>
          <a:xfrm>
            <a:off x="6572245" y="6696686"/>
            <a:ext cx="5076181" cy="1292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PMK 15 Ps. 4(1)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Huruf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 I :</a:t>
            </a:r>
          </a:p>
          <a:p>
            <a:pPr algn="ctr">
              <a:lnSpc>
                <a:spcPts val="2560"/>
              </a:lnSpc>
            </a:pP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pemeriksaan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dilakukan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karena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DJP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memiliki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data yang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bersifat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pasti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, valid,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spesifik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, dan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dapat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diuji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langsung</a:t>
            </a:r>
            <a:endParaRPr lang="en-US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Garet"/>
              <a:sym typeface="Garet"/>
            </a:endParaRPr>
          </a:p>
        </p:txBody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B58C6B81-3546-AEA7-C16A-7AA55AE27398}"/>
              </a:ext>
            </a:extLst>
          </p:cNvPr>
          <p:cNvGrpSpPr/>
          <p:nvPr/>
        </p:nvGrpSpPr>
        <p:grpSpPr>
          <a:xfrm>
            <a:off x="12159640" y="2324100"/>
            <a:ext cx="5372100" cy="6206716"/>
            <a:chOff x="0" y="0"/>
            <a:chExt cx="1782958" cy="1686696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A26FBBA2-728C-2FC6-5278-E7B2EB37A736}"/>
                </a:ext>
              </a:extLst>
            </p:cNvPr>
            <p:cNvSpPr/>
            <p:nvPr/>
          </p:nvSpPr>
          <p:spPr>
            <a:xfrm>
              <a:off x="0" y="0"/>
              <a:ext cx="1782958" cy="1686696"/>
            </a:xfrm>
            <a:custGeom>
              <a:avLst/>
              <a:gdLst/>
              <a:ahLst/>
              <a:cxnLst/>
              <a:rect l="l" t="t" r="r" b="b"/>
              <a:pathLst>
                <a:path w="1782958" h="1686696">
                  <a:moveTo>
                    <a:pt x="0" y="0"/>
                  </a:moveTo>
                  <a:lnTo>
                    <a:pt x="1782958" y="0"/>
                  </a:lnTo>
                  <a:lnTo>
                    <a:pt x="1782958" y="1686696"/>
                  </a:lnTo>
                  <a:lnTo>
                    <a:pt x="0" y="1686696"/>
                  </a:lnTo>
                  <a:close/>
                </a:path>
              </a:pathLst>
            </a:custGeom>
            <a:solidFill>
              <a:srgbClr val="092423">
                <a:alpha val="666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365CD4D7-8990-2724-3B21-E9CBD5BCD4AC}"/>
                </a:ext>
              </a:extLst>
            </p:cNvPr>
            <p:cNvSpPr txBox="1"/>
            <p:nvPr/>
          </p:nvSpPr>
          <p:spPr>
            <a:xfrm>
              <a:off x="0" y="28575"/>
              <a:ext cx="1782958" cy="1658121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064FC1BC-29ED-5B4A-6B2E-C91BB29D0127}"/>
              </a:ext>
            </a:extLst>
          </p:cNvPr>
          <p:cNvSpPr txBox="1"/>
          <p:nvPr/>
        </p:nvSpPr>
        <p:spPr>
          <a:xfrm>
            <a:off x="12307599" y="6363263"/>
            <a:ext cx="5076181" cy="1959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PMK 15 Ps. 3(1) &amp; Ps. 6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angka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 6 :</a:t>
            </a:r>
          </a:p>
          <a:p>
            <a:pPr algn="ctr">
              <a:lnSpc>
                <a:spcPts val="2560"/>
              </a:lnSpc>
            </a:pP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Pemeriksaan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bertujuan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lain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misalnya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pencocokan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data,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penentuan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status WP,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pengumpulan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informasi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kebijakan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atau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basis data,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pemenuhan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kewajiban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administrasi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verifikasi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fasilitas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perpajakan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, dan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lainnya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Garet"/>
              <a:sym typeface="Garet"/>
            </a:endParaRPr>
          </a:p>
        </p:txBody>
      </p:sp>
      <p:grpSp>
        <p:nvGrpSpPr>
          <p:cNvPr id="31" name="Group 31">
            <a:extLst>
              <a:ext uri="{FF2B5EF4-FFF2-40B4-BE49-F238E27FC236}">
                <a16:creationId xmlns:a16="http://schemas.microsoft.com/office/drawing/2014/main" id="{19C11D7F-3160-D30C-8CBB-C8E100A1D2FF}"/>
              </a:ext>
            </a:extLst>
          </p:cNvPr>
          <p:cNvGrpSpPr/>
          <p:nvPr/>
        </p:nvGrpSpPr>
        <p:grpSpPr>
          <a:xfrm>
            <a:off x="-351203" y="8883036"/>
            <a:ext cx="18990406" cy="1594464"/>
            <a:chOff x="0" y="0"/>
            <a:chExt cx="7005872" cy="783185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D9C08066-1189-4B1A-CBEB-5B02E9DF4D3A}"/>
                </a:ext>
              </a:extLst>
            </p:cNvPr>
            <p:cNvSpPr/>
            <p:nvPr/>
          </p:nvSpPr>
          <p:spPr>
            <a:xfrm>
              <a:off x="0" y="0"/>
              <a:ext cx="7005872" cy="783185"/>
            </a:xfrm>
            <a:custGeom>
              <a:avLst/>
              <a:gdLst/>
              <a:ahLst/>
              <a:cxnLst/>
              <a:rect l="l" t="t" r="r" b="b"/>
              <a:pathLst>
                <a:path w="7005872" h="783185">
                  <a:moveTo>
                    <a:pt x="0" y="0"/>
                  </a:moveTo>
                  <a:lnTo>
                    <a:pt x="7005872" y="0"/>
                  </a:lnTo>
                  <a:lnTo>
                    <a:pt x="7005872" y="783185"/>
                  </a:lnTo>
                  <a:lnTo>
                    <a:pt x="0" y="783185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C322D20B-5E3B-7269-57F7-E5056485C992}"/>
                </a:ext>
              </a:extLst>
            </p:cNvPr>
            <p:cNvSpPr txBox="1"/>
            <p:nvPr/>
          </p:nvSpPr>
          <p:spPr>
            <a:xfrm>
              <a:off x="0" y="28575"/>
              <a:ext cx="7005872" cy="754610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7" name="Freeform 37">
            <a:extLst>
              <a:ext uri="{FF2B5EF4-FFF2-40B4-BE49-F238E27FC236}">
                <a16:creationId xmlns:a16="http://schemas.microsoft.com/office/drawing/2014/main" id="{251A0C02-CF23-688A-C646-186292B61851}"/>
              </a:ext>
            </a:extLst>
          </p:cNvPr>
          <p:cNvSpPr/>
          <p:nvPr/>
        </p:nvSpPr>
        <p:spPr>
          <a:xfrm flipV="1">
            <a:off x="16388081" y="734381"/>
            <a:ext cx="871219" cy="871219"/>
          </a:xfrm>
          <a:custGeom>
            <a:avLst/>
            <a:gdLst/>
            <a:ahLst/>
            <a:cxnLst/>
            <a:rect l="l" t="t" r="r" b="b"/>
            <a:pathLst>
              <a:path w="871219" h="871219">
                <a:moveTo>
                  <a:pt x="0" y="871218"/>
                </a:moveTo>
                <a:lnTo>
                  <a:pt x="871219" y="871218"/>
                </a:lnTo>
                <a:lnTo>
                  <a:pt x="871219" y="0"/>
                </a:lnTo>
                <a:lnTo>
                  <a:pt x="0" y="0"/>
                </a:lnTo>
                <a:lnTo>
                  <a:pt x="0" y="87121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15">
            <a:extLst>
              <a:ext uri="{FF2B5EF4-FFF2-40B4-BE49-F238E27FC236}">
                <a16:creationId xmlns:a16="http://schemas.microsoft.com/office/drawing/2014/main" id="{F35C79D0-8FD0-6035-C363-BBDB86F350DF}"/>
              </a:ext>
            </a:extLst>
          </p:cNvPr>
          <p:cNvSpPr txBox="1"/>
          <p:nvPr/>
        </p:nvSpPr>
        <p:spPr>
          <a:xfrm>
            <a:off x="6951022" y="2634550"/>
            <a:ext cx="4318625" cy="342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600" spc="-78" dirty="0">
                <a:solidFill>
                  <a:srgbClr val="092423"/>
                </a:solidFill>
                <a:latin typeface="Archivo Black"/>
                <a:ea typeface="Archivo Black"/>
                <a:cs typeface="Archivo Black"/>
                <a:sym typeface="Archivo Black"/>
              </a:rPr>
              <a:t>2. Data </a:t>
            </a:r>
            <a:r>
              <a:rPr lang="en-US" sz="2600" spc="-78" dirty="0" err="1">
                <a:solidFill>
                  <a:srgbClr val="092423"/>
                </a:solidFill>
                <a:latin typeface="Archivo Black"/>
                <a:ea typeface="Archivo Black"/>
                <a:cs typeface="Archivo Black"/>
                <a:sym typeface="Archivo Black"/>
              </a:rPr>
              <a:t>Kongkrit</a:t>
            </a:r>
            <a:endParaRPr lang="en-US" sz="2600" spc="-78" dirty="0">
              <a:solidFill>
                <a:srgbClr val="092423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39" name="TextBox 15">
            <a:extLst>
              <a:ext uri="{FF2B5EF4-FFF2-40B4-BE49-F238E27FC236}">
                <a16:creationId xmlns:a16="http://schemas.microsoft.com/office/drawing/2014/main" id="{98828DCD-F951-61E5-8B2E-6BB334CE4F3B}"/>
              </a:ext>
            </a:extLst>
          </p:cNvPr>
          <p:cNvSpPr txBox="1"/>
          <p:nvPr/>
        </p:nvSpPr>
        <p:spPr>
          <a:xfrm>
            <a:off x="12640958" y="2482679"/>
            <a:ext cx="4318625" cy="676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600" spc="-78" dirty="0">
                <a:solidFill>
                  <a:srgbClr val="092423"/>
                </a:solidFill>
                <a:latin typeface="Archivo Black"/>
                <a:ea typeface="Archivo Black"/>
                <a:cs typeface="Archivo Black"/>
                <a:sym typeface="Archivo Black"/>
              </a:rPr>
              <a:t>3. </a:t>
            </a:r>
            <a:r>
              <a:rPr lang="en-US" sz="2600" spc="-78" dirty="0" err="1">
                <a:solidFill>
                  <a:srgbClr val="092423"/>
                </a:solidFill>
                <a:latin typeface="Archivo Black"/>
                <a:ea typeface="Archivo Black"/>
                <a:cs typeface="Archivo Black"/>
                <a:sym typeface="Archivo Black"/>
              </a:rPr>
              <a:t>Pemeriksaan</a:t>
            </a:r>
            <a:r>
              <a:rPr lang="en-US" sz="2600" spc="-78" dirty="0">
                <a:solidFill>
                  <a:srgbClr val="09242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600" spc="-78" dirty="0" err="1">
                <a:solidFill>
                  <a:srgbClr val="092423"/>
                </a:solidFill>
                <a:latin typeface="Archivo Black"/>
                <a:ea typeface="Archivo Black"/>
                <a:cs typeface="Archivo Black"/>
                <a:sym typeface="Archivo Black"/>
              </a:rPr>
              <a:t>Untuk</a:t>
            </a:r>
            <a:r>
              <a:rPr lang="en-US" sz="2600" spc="-78" dirty="0">
                <a:solidFill>
                  <a:srgbClr val="092423"/>
                </a:solidFill>
                <a:latin typeface="Archivo Black"/>
                <a:ea typeface="Archivo Black"/>
                <a:cs typeface="Archivo Black"/>
                <a:sym typeface="Archivo Black"/>
              </a:rPr>
              <a:t> Tujuan Lain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6C09639-E270-E5D8-FA1F-2772BAB53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515" y="3314429"/>
            <a:ext cx="4498213" cy="304883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5115C2-5906-F91D-4785-14B7A82DB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291" y="3201209"/>
            <a:ext cx="4552357" cy="309733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8AA8A81-3113-034C-4C28-F34E040F7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3224" y="3264642"/>
            <a:ext cx="4687976" cy="301499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grpSp>
        <p:nvGrpSpPr>
          <p:cNvPr id="46" name="Group 2">
            <a:extLst>
              <a:ext uri="{FF2B5EF4-FFF2-40B4-BE49-F238E27FC236}">
                <a16:creationId xmlns:a16="http://schemas.microsoft.com/office/drawing/2014/main" id="{62755E17-F116-0C68-5BFB-8541BD528015}"/>
              </a:ext>
            </a:extLst>
          </p:cNvPr>
          <p:cNvGrpSpPr/>
          <p:nvPr/>
        </p:nvGrpSpPr>
        <p:grpSpPr>
          <a:xfrm rot="5400000">
            <a:off x="-1857664" y="6691510"/>
            <a:ext cx="3492908" cy="1006494"/>
            <a:chOff x="0" y="0"/>
            <a:chExt cx="6944904" cy="1800007"/>
          </a:xfrm>
        </p:grpSpPr>
        <p:sp>
          <p:nvSpPr>
            <p:cNvPr id="47" name="Freeform 3">
              <a:extLst>
                <a:ext uri="{FF2B5EF4-FFF2-40B4-BE49-F238E27FC236}">
                  <a16:creationId xmlns:a16="http://schemas.microsoft.com/office/drawing/2014/main" id="{A7964290-847D-80E8-40AA-C1A702BB7507}"/>
                </a:ext>
              </a:extLst>
            </p:cNvPr>
            <p:cNvSpPr/>
            <p:nvPr/>
          </p:nvSpPr>
          <p:spPr>
            <a:xfrm>
              <a:off x="0" y="0"/>
              <a:ext cx="6944905" cy="1800007"/>
            </a:xfrm>
            <a:custGeom>
              <a:avLst/>
              <a:gdLst/>
              <a:ahLst/>
              <a:cxnLst/>
              <a:rect l="l" t="t" r="r" b="b"/>
              <a:pathLst>
                <a:path w="6944905" h="1800007">
                  <a:moveTo>
                    <a:pt x="0" y="0"/>
                  </a:moveTo>
                  <a:lnTo>
                    <a:pt x="6944905" y="0"/>
                  </a:lnTo>
                  <a:lnTo>
                    <a:pt x="6944905" y="1800007"/>
                  </a:lnTo>
                  <a:lnTo>
                    <a:pt x="0" y="1800007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">
              <a:extLst>
                <a:ext uri="{FF2B5EF4-FFF2-40B4-BE49-F238E27FC236}">
                  <a16:creationId xmlns:a16="http://schemas.microsoft.com/office/drawing/2014/main" id="{EDCAAABE-3C74-51C7-71BF-2CFD13769834}"/>
                </a:ext>
              </a:extLst>
            </p:cNvPr>
            <p:cNvSpPr txBox="1"/>
            <p:nvPr/>
          </p:nvSpPr>
          <p:spPr>
            <a:xfrm>
              <a:off x="0" y="28575"/>
              <a:ext cx="6944904" cy="1771432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9" name="Group 31">
            <a:extLst>
              <a:ext uri="{FF2B5EF4-FFF2-40B4-BE49-F238E27FC236}">
                <a16:creationId xmlns:a16="http://schemas.microsoft.com/office/drawing/2014/main" id="{013F4616-BCA4-A30A-8AA1-7EBE366DE0C8}"/>
              </a:ext>
            </a:extLst>
          </p:cNvPr>
          <p:cNvGrpSpPr/>
          <p:nvPr/>
        </p:nvGrpSpPr>
        <p:grpSpPr>
          <a:xfrm rot="5400000">
            <a:off x="-1820532" y="3222209"/>
            <a:ext cx="3445692" cy="1006494"/>
            <a:chOff x="0" y="0"/>
            <a:chExt cx="7005872" cy="783185"/>
          </a:xfrm>
        </p:grpSpPr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8023974B-9A2F-94B2-95E3-4405A2CF53E9}"/>
                </a:ext>
              </a:extLst>
            </p:cNvPr>
            <p:cNvSpPr/>
            <p:nvPr/>
          </p:nvSpPr>
          <p:spPr>
            <a:xfrm>
              <a:off x="0" y="0"/>
              <a:ext cx="7005872" cy="783185"/>
            </a:xfrm>
            <a:custGeom>
              <a:avLst/>
              <a:gdLst/>
              <a:ahLst/>
              <a:cxnLst/>
              <a:rect l="l" t="t" r="r" b="b"/>
              <a:pathLst>
                <a:path w="7005872" h="783185">
                  <a:moveTo>
                    <a:pt x="0" y="0"/>
                  </a:moveTo>
                  <a:lnTo>
                    <a:pt x="7005872" y="0"/>
                  </a:lnTo>
                  <a:lnTo>
                    <a:pt x="7005872" y="783185"/>
                  </a:lnTo>
                  <a:lnTo>
                    <a:pt x="0" y="783185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799C197C-2EDF-A75B-D6FD-781E3FD045DC}"/>
                </a:ext>
              </a:extLst>
            </p:cNvPr>
            <p:cNvSpPr txBox="1"/>
            <p:nvPr/>
          </p:nvSpPr>
          <p:spPr>
            <a:xfrm>
              <a:off x="0" y="28575"/>
              <a:ext cx="7005872" cy="754610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2" name="Group 2">
            <a:extLst>
              <a:ext uri="{FF2B5EF4-FFF2-40B4-BE49-F238E27FC236}">
                <a16:creationId xmlns:a16="http://schemas.microsoft.com/office/drawing/2014/main" id="{C6B8E0CF-A573-B25E-7174-7F772E2990B3}"/>
              </a:ext>
            </a:extLst>
          </p:cNvPr>
          <p:cNvGrpSpPr/>
          <p:nvPr/>
        </p:nvGrpSpPr>
        <p:grpSpPr>
          <a:xfrm rot="5400000">
            <a:off x="16657940" y="6665288"/>
            <a:ext cx="3429004" cy="1006495"/>
            <a:chOff x="0" y="0"/>
            <a:chExt cx="6944904" cy="1800007"/>
          </a:xfrm>
        </p:grpSpPr>
        <p:sp>
          <p:nvSpPr>
            <p:cNvPr id="53" name="Freeform 3">
              <a:extLst>
                <a:ext uri="{FF2B5EF4-FFF2-40B4-BE49-F238E27FC236}">
                  <a16:creationId xmlns:a16="http://schemas.microsoft.com/office/drawing/2014/main" id="{467E8EEE-F60B-3B87-5600-66FE7153551C}"/>
                </a:ext>
              </a:extLst>
            </p:cNvPr>
            <p:cNvSpPr/>
            <p:nvPr/>
          </p:nvSpPr>
          <p:spPr>
            <a:xfrm>
              <a:off x="0" y="0"/>
              <a:ext cx="6944905" cy="1800007"/>
            </a:xfrm>
            <a:custGeom>
              <a:avLst/>
              <a:gdLst/>
              <a:ahLst/>
              <a:cxnLst/>
              <a:rect l="l" t="t" r="r" b="b"/>
              <a:pathLst>
                <a:path w="6944905" h="1800007">
                  <a:moveTo>
                    <a:pt x="0" y="0"/>
                  </a:moveTo>
                  <a:lnTo>
                    <a:pt x="6944905" y="0"/>
                  </a:lnTo>
                  <a:lnTo>
                    <a:pt x="6944905" y="1800007"/>
                  </a:lnTo>
                  <a:lnTo>
                    <a:pt x="0" y="1800007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4">
              <a:extLst>
                <a:ext uri="{FF2B5EF4-FFF2-40B4-BE49-F238E27FC236}">
                  <a16:creationId xmlns:a16="http://schemas.microsoft.com/office/drawing/2014/main" id="{908D1CA6-BEDE-12EB-D32B-9D44E23716DA}"/>
                </a:ext>
              </a:extLst>
            </p:cNvPr>
            <p:cNvSpPr txBox="1"/>
            <p:nvPr/>
          </p:nvSpPr>
          <p:spPr>
            <a:xfrm>
              <a:off x="0" y="28575"/>
              <a:ext cx="6944904" cy="1771432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5" name="Group 31">
            <a:extLst>
              <a:ext uri="{FF2B5EF4-FFF2-40B4-BE49-F238E27FC236}">
                <a16:creationId xmlns:a16="http://schemas.microsoft.com/office/drawing/2014/main" id="{FA42F6AB-98B0-BC5F-FBE7-D3F699DF74E8}"/>
              </a:ext>
            </a:extLst>
          </p:cNvPr>
          <p:cNvGrpSpPr/>
          <p:nvPr/>
        </p:nvGrpSpPr>
        <p:grpSpPr>
          <a:xfrm rot="5400000">
            <a:off x="16663120" y="3227940"/>
            <a:ext cx="3445692" cy="1006494"/>
            <a:chOff x="0" y="0"/>
            <a:chExt cx="7005872" cy="783185"/>
          </a:xfrm>
        </p:grpSpPr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DE616178-E8A6-B7C4-9A4C-65477A59DB56}"/>
                </a:ext>
              </a:extLst>
            </p:cNvPr>
            <p:cNvSpPr/>
            <p:nvPr/>
          </p:nvSpPr>
          <p:spPr>
            <a:xfrm>
              <a:off x="0" y="0"/>
              <a:ext cx="7005872" cy="783185"/>
            </a:xfrm>
            <a:custGeom>
              <a:avLst/>
              <a:gdLst/>
              <a:ahLst/>
              <a:cxnLst/>
              <a:rect l="l" t="t" r="r" b="b"/>
              <a:pathLst>
                <a:path w="7005872" h="783185">
                  <a:moveTo>
                    <a:pt x="0" y="0"/>
                  </a:moveTo>
                  <a:lnTo>
                    <a:pt x="7005872" y="0"/>
                  </a:lnTo>
                  <a:lnTo>
                    <a:pt x="7005872" y="783185"/>
                  </a:lnTo>
                  <a:lnTo>
                    <a:pt x="0" y="783185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33">
              <a:extLst>
                <a:ext uri="{FF2B5EF4-FFF2-40B4-BE49-F238E27FC236}">
                  <a16:creationId xmlns:a16="http://schemas.microsoft.com/office/drawing/2014/main" id="{B3E8B122-B406-138C-7F00-62D534079D1F}"/>
                </a:ext>
              </a:extLst>
            </p:cNvPr>
            <p:cNvSpPr txBox="1"/>
            <p:nvPr/>
          </p:nvSpPr>
          <p:spPr>
            <a:xfrm>
              <a:off x="0" y="28575"/>
              <a:ext cx="7005872" cy="754610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91622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0D80D-1F62-44AB-0EB9-00783891F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B0E334DD-D61F-289C-607B-9099C8D4C41A}"/>
              </a:ext>
            </a:extLst>
          </p:cNvPr>
          <p:cNvGrpSpPr/>
          <p:nvPr/>
        </p:nvGrpSpPr>
        <p:grpSpPr>
          <a:xfrm>
            <a:off x="-930745" y="8510640"/>
            <a:ext cx="20149490" cy="2467388"/>
            <a:chOff x="0" y="0"/>
            <a:chExt cx="7433477" cy="91026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2283C7C-8C62-70B0-1CF3-4B6694FABB1F}"/>
                </a:ext>
              </a:extLst>
            </p:cNvPr>
            <p:cNvSpPr/>
            <p:nvPr/>
          </p:nvSpPr>
          <p:spPr>
            <a:xfrm>
              <a:off x="0" y="0"/>
              <a:ext cx="7433477" cy="910260"/>
            </a:xfrm>
            <a:custGeom>
              <a:avLst/>
              <a:gdLst/>
              <a:ahLst/>
              <a:cxnLst/>
              <a:rect l="l" t="t" r="r" b="b"/>
              <a:pathLst>
                <a:path w="7433477" h="910260">
                  <a:moveTo>
                    <a:pt x="0" y="0"/>
                  </a:moveTo>
                  <a:lnTo>
                    <a:pt x="7433477" y="0"/>
                  </a:lnTo>
                  <a:lnTo>
                    <a:pt x="7433477" y="910260"/>
                  </a:lnTo>
                  <a:lnTo>
                    <a:pt x="0" y="910260"/>
                  </a:lnTo>
                  <a:close/>
                </a:path>
              </a:pathLst>
            </a:custGeom>
            <a:solidFill>
              <a:srgbClr val="092423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B770340-C3FE-9A88-6A63-F709DEE5A42D}"/>
                </a:ext>
              </a:extLst>
            </p:cNvPr>
            <p:cNvSpPr txBox="1"/>
            <p:nvPr/>
          </p:nvSpPr>
          <p:spPr>
            <a:xfrm>
              <a:off x="0" y="28575"/>
              <a:ext cx="7433477" cy="881685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75EE4EA3-1103-FB17-ABF6-C5EE6B6FF687}"/>
              </a:ext>
            </a:extLst>
          </p:cNvPr>
          <p:cNvSpPr txBox="1"/>
          <p:nvPr/>
        </p:nvSpPr>
        <p:spPr>
          <a:xfrm>
            <a:off x="304800" y="571500"/>
            <a:ext cx="16184880" cy="1085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9900"/>
              </a:lnSpc>
            </a:pP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Pemeriksaan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Atas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Pengujian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Kepatuhan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: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B5BDB359-64D3-7A0A-3767-74E35CFCEA5D}"/>
              </a:ext>
            </a:extLst>
          </p:cNvPr>
          <p:cNvSpPr txBox="1"/>
          <p:nvPr/>
        </p:nvSpPr>
        <p:spPr>
          <a:xfrm>
            <a:off x="283232" y="1672307"/>
            <a:ext cx="10765768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00"/>
              </a:lnSpc>
            </a:pP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Sesuai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PMK 15 Ps. 4(1) </a:t>
            </a: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huruf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a – n 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9C29F1-2B92-C472-8539-67BD25C9B1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7368"/>
          <a:stretch>
            <a:fillRect/>
          </a:stretch>
        </p:blipFill>
        <p:spPr>
          <a:xfrm>
            <a:off x="304800" y="2324100"/>
            <a:ext cx="17602200" cy="6705599"/>
          </a:xfrm>
          <a:prstGeom prst="rect">
            <a:avLst/>
          </a:prstGeom>
        </p:spPr>
      </p:pic>
      <p:grpSp>
        <p:nvGrpSpPr>
          <p:cNvPr id="20" name="Group 2">
            <a:extLst>
              <a:ext uri="{FF2B5EF4-FFF2-40B4-BE49-F238E27FC236}">
                <a16:creationId xmlns:a16="http://schemas.microsoft.com/office/drawing/2014/main" id="{86278E50-9D3B-F90C-76D4-2FF42FF816E8}"/>
              </a:ext>
            </a:extLst>
          </p:cNvPr>
          <p:cNvGrpSpPr/>
          <p:nvPr/>
        </p:nvGrpSpPr>
        <p:grpSpPr>
          <a:xfrm rot="5400000">
            <a:off x="15415328" y="7085877"/>
            <a:ext cx="6262848" cy="1006495"/>
            <a:chOff x="0" y="0"/>
            <a:chExt cx="6944904" cy="1800007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311BD894-DFC6-0954-7D4A-971838E28217}"/>
                </a:ext>
              </a:extLst>
            </p:cNvPr>
            <p:cNvSpPr/>
            <p:nvPr/>
          </p:nvSpPr>
          <p:spPr>
            <a:xfrm>
              <a:off x="0" y="0"/>
              <a:ext cx="6944905" cy="1800007"/>
            </a:xfrm>
            <a:custGeom>
              <a:avLst/>
              <a:gdLst/>
              <a:ahLst/>
              <a:cxnLst/>
              <a:rect l="l" t="t" r="r" b="b"/>
              <a:pathLst>
                <a:path w="6944905" h="1800007">
                  <a:moveTo>
                    <a:pt x="0" y="0"/>
                  </a:moveTo>
                  <a:lnTo>
                    <a:pt x="6944905" y="0"/>
                  </a:lnTo>
                  <a:lnTo>
                    <a:pt x="6944905" y="1800007"/>
                  </a:lnTo>
                  <a:lnTo>
                    <a:pt x="0" y="1800007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05660259-0D50-0962-C8AA-18826512D7AD}"/>
                </a:ext>
              </a:extLst>
            </p:cNvPr>
            <p:cNvSpPr txBox="1"/>
            <p:nvPr/>
          </p:nvSpPr>
          <p:spPr>
            <a:xfrm>
              <a:off x="0" y="28575"/>
              <a:ext cx="6944904" cy="1771432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3" name="Group 31">
            <a:extLst>
              <a:ext uri="{FF2B5EF4-FFF2-40B4-BE49-F238E27FC236}">
                <a16:creationId xmlns:a16="http://schemas.microsoft.com/office/drawing/2014/main" id="{76236616-4603-54AD-7880-FFC6185CBBA2}"/>
              </a:ext>
            </a:extLst>
          </p:cNvPr>
          <p:cNvGrpSpPr/>
          <p:nvPr/>
        </p:nvGrpSpPr>
        <p:grpSpPr>
          <a:xfrm rot="5400000">
            <a:off x="15400087" y="1820853"/>
            <a:ext cx="6293331" cy="1006494"/>
            <a:chOff x="0" y="0"/>
            <a:chExt cx="7005872" cy="783185"/>
          </a:xfrm>
        </p:grpSpPr>
        <p:sp>
          <p:nvSpPr>
            <p:cNvPr id="24" name="Freeform 32">
              <a:extLst>
                <a:ext uri="{FF2B5EF4-FFF2-40B4-BE49-F238E27FC236}">
                  <a16:creationId xmlns:a16="http://schemas.microsoft.com/office/drawing/2014/main" id="{D1C8E3E8-5B6F-5233-D820-C3B16090F5FB}"/>
                </a:ext>
              </a:extLst>
            </p:cNvPr>
            <p:cNvSpPr/>
            <p:nvPr/>
          </p:nvSpPr>
          <p:spPr>
            <a:xfrm>
              <a:off x="0" y="0"/>
              <a:ext cx="7005872" cy="783185"/>
            </a:xfrm>
            <a:custGeom>
              <a:avLst/>
              <a:gdLst/>
              <a:ahLst/>
              <a:cxnLst/>
              <a:rect l="l" t="t" r="r" b="b"/>
              <a:pathLst>
                <a:path w="7005872" h="783185">
                  <a:moveTo>
                    <a:pt x="0" y="0"/>
                  </a:moveTo>
                  <a:lnTo>
                    <a:pt x="7005872" y="0"/>
                  </a:lnTo>
                  <a:lnTo>
                    <a:pt x="7005872" y="783185"/>
                  </a:lnTo>
                  <a:lnTo>
                    <a:pt x="0" y="783185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33">
              <a:extLst>
                <a:ext uri="{FF2B5EF4-FFF2-40B4-BE49-F238E27FC236}">
                  <a16:creationId xmlns:a16="http://schemas.microsoft.com/office/drawing/2014/main" id="{49A3A40B-D811-1F79-21A7-0C9D6E5ADD5B}"/>
                </a:ext>
              </a:extLst>
            </p:cNvPr>
            <p:cNvSpPr txBox="1"/>
            <p:nvPr/>
          </p:nvSpPr>
          <p:spPr>
            <a:xfrm>
              <a:off x="0" y="28575"/>
              <a:ext cx="7005872" cy="754610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6" name="Group 2">
            <a:extLst>
              <a:ext uri="{FF2B5EF4-FFF2-40B4-BE49-F238E27FC236}">
                <a16:creationId xmlns:a16="http://schemas.microsoft.com/office/drawing/2014/main" id="{16881628-929E-AEC3-4563-E8B001BC3943}"/>
              </a:ext>
            </a:extLst>
          </p:cNvPr>
          <p:cNvGrpSpPr/>
          <p:nvPr/>
        </p:nvGrpSpPr>
        <p:grpSpPr>
          <a:xfrm rot="5400000">
            <a:off x="-3444396" y="7064984"/>
            <a:ext cx="6262848" cy="1006495"/>
            <a:chOff x="0" y="0"/>
            <a:chExt cx="6944904" cy="1800007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B1478CBE-883F-C29E-B490-592426C1C55F}"/>
                </a:ext>
              </a:extLst>
            </p:cNvPr>
            <p:cNvSpPr/>
            <p:nvPr/>
          </p:nvSpPr>
          <p:spPr>
            <a:xfrm>
              <a:off x="0" y="0"/>
              <a:ext cx="6944905" cy="1800007"/>
            </a:xfrm>
            <a:custGeom>
              <a:avLst/>
              <a:gdLst/>
              <a:ahLst/>
              <a:cxnLst/>
              <a:rect l="l" t="t" r="r" b="b"/>
              <a:pathLst>
                <a:path w="6944905" h="1800007">
                  <a:moveTo>
                    <a:pt x="0" y="0"/>
                  </a:moveTo>
                  <a:lnTo>
                    <a:pt x="6944905" y="0"/>
                  </a:lnTo>
                  <a:lnTo>
                    <a:pt x="6944905" y="1800007"/>
                  </a:lnTo>
                  <a:lnTo>
                    <a:pt x="0" y="1800007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4">
              <a:extLst>
                <a:ext uri="{FF2B5EF4-FFF2-40B4-BE49-F238E27FC236}">
                  <a16:creationId xmlns:a16="http://schemas.microsoft.com/office/drawing/2014/main" id="{59643887-9DE9-D8C8-E161-96245F614B87}"/>
                </a:ext>
              </a:extLst>
            </p:cNvPr>
            <p:cNvSpPr txBox="1"/>
            <p:nvPr/>
          </p:nvSpPr>
          <p:spPr>
            <a:xfrm>
              <a:off x="0" y="28575"/>
              <a:ext cx="6944904" cy="1771432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4F28A130-34EF-B5D8-446C-7FABF2905842}"/>
              </a:ext>
            </a:extLst>
          </p:cNvPr>
          <p:cNvGrpSpPr/>
          <p:nvPr/>
        </p:nvGrpSpPr>
        <p:grpSpPr>
          <a:xfrm rot="5400000">
            <a:off x="-3459637" y="1799960"/>
            <a:ext cx="6293331" cy="1006494"/>
            <a:chOff x="0" y="0"/>
            <a:chExt cx="7005872" cy="783185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5BE48414-595A-A0C4-365F-08F243D37AA0}"/>
                </a:ext>
              </a:extLst>
            </p:cNvPr>
            <p:cNvSpPr/>
            <p:nvPr/>
          </p:nvSpPr>
          <p:spPr>
            <a:xfrm>
              <a:off x="0" y="0"/>
              <a:ext cx="7005872" cy="783185"/>
            </a:xfrm>
            <a:custGeom>
              <a:avLst/>
              <a:gdLst/>
              <a:ahLst/>
              <a:cxnLst/>
              <a:rect l="l" t="t" r="r" b="b"/>
              <a:pathLst>
                <a:path w="7005872" h="783185">
                  <a:moveTo>
                    <a:pt x="0" y="0"/>
                  </a:moveTo>
                  <a:lnTo>
                    <a:pt x="7005872" y="0"/>
                  </a:lnTo>
                  <a:lnTo>
                    <a:pt x="7005872" y="783185"/>
                  </a:lnTo>
                  <a:lnTo>
                    <a:pt x="0" y="783185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CF9BACFB-89AD-9A47-6813-FBDEA634042E}"/>
                </a:ext>
              </a:extLst>
            </p:cNvPr>
            <p:cNvSpPr txBox="1"/>
            <p:nvPr/>
          </p:nvSpPr>
          <p:spPr>
            <a:xfrm>
              <a:off x="0" y="28575"/>
              <a:ext cx="7005872" cy="754610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16368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FEECF-B548-64B9-F3ED-E7D01378E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E95AD888-3ED1-4A04-754C-9523EEFBD3B8}"/>
              </a:ext>
            </a:extLst>
          </p:cNvPr>
          <p:cNvGrpSpPr/>
          <p:nvPr/>
        </p:nvGrpSpPr>
        <p:grpSpPr>
          <a:xfrm>
            <a:off x="-930745" y="8510640"/>
            <a:ext cx="20149490" cy="2467388"/>
            <a:chOff x="0" y="0"/>
            <a:chExt cx="7433477" cy="91026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5BA6800-2C61-E82E-B568-7867E06E1D7C}"/>
                </a:ext>
              </a:extLst>
            </p:cNvPr>
            <p:cNvSpPr/>
            <p:nvPr/>
          </p:nvSpPr>
          <p:spPr>
            <a:xfrm>
              <a:off x="0" y="0"/>
              <a:ext cx="7433477" cy="910260"/>
            </a:xfrm>
            <a:custGeom>
              <a:avLst/>
              <a:gdLst/>
              <a:ahLst/>
              <a:cxnLst/>
              <a:rect l="l" t="t" r="r" b="b"/>
              <a:pathLst>
                <a:path w="7433477" h="910260">
                  <a:moveTo>
                    <a:pt x="0" y="0"/>
                  </a:moveTo>
                  <a:lnTo>
                    <a:pt x="7433477" y="0"/>
                  </a:lnTo>
                  <a:lnTo>
                    <a:pt x="7433477" y="910260"/>
                  </a:lnTo>
                  <a:lnTo>
                    <a:pt x="0" y="910260"/>
                  </a:lnTo>
                  <a:close/>
                </a:path>
              </a:pathLst>
            </a:custGeom>
            <a:solidFill>
              <a:srgbClr val="092423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0463C02-530B-4AE7-2004-C07DCD4333CA}"/>
                </a:ext>
              </a:extLst>
            </p:cNvPr>
            <p:cNvSpPr txBox="1"/>
            <p:nvPr/>
          </p:nvSpPr>
          <p:spPr>
            <a:xfrm>
              <a:off x="0" y="28575"/>
              <a:ext cx="7433477" cy="881685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995C76C7-BD1C-253F-6DE9-E304E9E7323A}"/>
              </a:ext>
            </a:extLst>
          </p:cNvPr>
          <p:cNvSpPr txBox="1"/>
          <p:nvPr/>
        </p:nvSpPr>
        <p:spPr>
          <a:xfrm>
            <a:off x="304800" y="800100"/>
            <a:ext cx="16184880" cy="1085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9900"/>
              </a:lnSpc>
            </a:pP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Pemeriksaan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Atas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Pengujian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Kepatuhan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: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70988461-ABBD-BE90-8014-6E161290FFA5}"/>
              </a:ext>
            </a:extLst>
          </p:cNvPr>
          <p:cNvSpPr txBox="1"/>
          <p:nvPr/>
        </p:nvSpPr>
        <p:spPr>
          <a:xfrm>
            <a:off x="283232" y="1900907"/>
            <a:ext cx="10765768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00"/>
              </a:lnSpc>
            </a:pP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Sesuai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PMK 15 Ps. 4(1) </a:t>
            </a: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huruf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a – n 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DC49B0-3057-E118-39F2-C81058B4BB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5128"/>
          <a:stretch>
            <a:fillRect/>
          </a:stretch>
        </p:blipFill>
        <p:spPr>
          <a:xfrm>
            <a:off x="304800" y="2520056"/>
            <a:ext cx="17602200" cy="611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A506EA-B8BF-6BD3-B8D4-B512EC8839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724"/>
          <a:stretch>
            <a:fillRect/>
          </a:stretch>
        </p:blipFill>
        <p:spPr>
          <a:xfrm>
            <a:off x="304800" y="2943249"/>
            <a:ext cx="17602200" cy="6162651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C251F24B-6A4C-77C4-53B0-DFB80694830D}"/>
              </a:ext>
            </a:extLst>
          </p:cNvPr>
          <p:cNvGrpSpPr/>
          <p:nvPr/>
        </p:nvGrpSpPr>
        <p:grpSpPr>
          <a:xfrm rot="5400000">
            <a:off x="15415328" y="7085877"/>
            <a:ext cx="6262848" cy="1006495"/>
            <a:chOff x="0" y="0"/>
            <a:chExt cx="6944904" cy="180000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75A18C96-2C95-D7D9-3E34-FB5D6371DA1E}"/>
                </a:ext>
              </a:extLst>
            </p:cNvPr>
            <p:cNvSpPr/>
            <p:nvPr/>
          </p:nvSpPr>
          <p:spPr>
            <a:xfrm>
              <a:off x="0" y="0"/>
              <a:ext cx="6944905" cy="1800007"/>
            </a:xfrm>
            <a:custGeom>
              <a:avLst/>
              <a:gdLst/>
              <a:ahLst/>
              <a:cxnLst/>
              <a:rect l="l" t="t" r="r" b="b"/>
              <a:pathLst>
                <a:path w="6944905" h="1800007">
                  <a:moveTo>
                    <a:pt x="0" y="0"/>
                  </a:moveTo>
                  <a:lnTo>
                    <a:pt x="6944905" y="0"/>
                  </a:lnTo>
                  <a:lnTo>
                    <a:pt x="6944905" y="1800007"/>
                  </a:lnTo>
                  <a:lnTo>
                    <a:pt x="0" y="1800007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E2B9550F-1499-38E7-CC17-8F20CBDDE852}"/>
                </a:ext>
              </a:extLst>
            </p:cNvPr>
            <p:cNvSpPr txBox="1"/>
            <p:nvPr/>
          </p:nvSpPr>
          <p:spPr>
            <a:xfrm>
              <a:off x="0" y="28575"/>
              <a:ext cx="6944904" cy="1771432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1" name="Group 31">
            <a:extLst>
              <a:ext uri="{FF2B5EF4-FFF2-40B4-BE49-F238E27FC236}">
                <a16:creationId xmlns:a16="http://schemas.microsoft.com/office/drawing/2014/main" id="{E50013CD-A971-C742-5319-17E255AEA1EF}"/>
              </a:ext>
            </a:extLst>
          </p:cNvPr>
          <p:cNvGrpSpPr/>
          <p:nvPr/>
        </p:nvGrpSpPr>
        <p:grpSpPr>
          <a:xfrm rot="5400000">
            <a:off x="15400087" y="1820853"/>
            <a:ext cx="6293331" cy="1006494"/>
            <a:chOff x="0" y="0"/>
            <a:chExt cx="7005872" cy="783185"/>
          </a:xfrm>
        </p:grpSpPr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id="{5E59BAE2-B8A4-578E-8BC8-24A7CDEB23D1}"/>
                </a:ext>
              </a:extLst>
            </p:cNvPr>
            <p:cNvSpPr/>
            <p:nvPr/>
          </p:nvSpPr>
          <p:spPr>
            <a:xfrm>
              <a:off x="0" y="0"/>
              <a:ext cx="7005872" cy="783185"/>
            </a:xfrm>
            <a:custGeom>
              <a:avLst/>
              <a:gdLst/>
              <a:ahLst/>
              <a:cxnLst/>
              <a:rect l="l" t="t" r="r" b="b"/>
              <a:pathLst>
                <a:path w="7005872" h="783185">
                  <a:moveTo>
                    <a:pt x="0" y="0"/>
                  </a:moveTo>
                  <a:lnTo>
                    <a:pt x="7005872" y="0"/>
                  </a:lnTo>
                  <a:lnTo>
                    <a:pt x="7005872" y="783185"/>
                  </a:lnTo>
                  <a:lnTo>
                    <a:pt x="0" y="783185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33">
              <a:extLst>
                <a:ext uri="{FF2B5EF4-FFF2-40B4-BE49-F238E27FC236}">
                  <a16:creationId xmlns:a16="http://schemas.microsoft.com/office/drawing/2014/main" id="{B169FBE8-C18F-4272-1EA2-16EFE21C8EF8}"/>
                </a:ext>
              </a:extLst>
            </p:cNvPr>
            <p:cNvSpPr txBox="1"/>
            <p:nvPr/>
          </p:nvSpPr>
          <p:spPr>
            <a:xfrm>
              <a:off x="0" y="28575"/>
              <a:ext cx="7005872" cy="754610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3DC11641-FC64-F032-66A4-B499E0C8901C}"/>
              </a:ext>
            </a:extLst>
          </p:cNvPr>
          <p:cNvGrpSpPr/>
          <p:nvPr/>
        </p:nvGrpSpPr>
        <p:grpSpPr>
          <a:xfrm rot="5400000">
            <a:off x="-3444396" y="7064984"/>
            <a:ext cx="6262848" cy="1006495"/>
            <a:chOff x="0" y="0"/>
            <a:chExt cx="6944904" cy="1800007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0805B22B-79D7-2D0E-19C1-393487567BB4}"/>
                </a:ext>
              </a:extLst>
            </p:cNvPr>
            <p:cNvSpPr/>
            <p:nvPr/>
          </p:nvSpPr>
          <p:spPr>
            <a:xfrm>
              <a:off x="0" y="0"/>
              <a:ext cx="6944905" cy="1800007"/>
            </a:xfrm>
            <a:custGeom>
              <a:avLst/>
              <a:gdLst/>
              <a:ahLst/>
              <a:cxnLst/>
              <a:rect l="l" t="t" r="r" b="b"/>
              <a:pathLst>
                <a:path w="6944905" h="1800007">
                  <a:moveTo>
                    <a:pt x="0" y="0"/>
                  </a:moveTo>
                  <a:lnTo>
                    <a:pt x="6944905" y="0"/>
                  </a:lnTo>
                  <a:lnTo>
                    <a:pt x="6944905" y="1800007"/>
                  </a:lnTo>
                  <a:lnTo>
                    <a:pt x="0" y="1800007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B3069C9C-3038-8A53-891C-9BD2ADD0EA0B}"/>
                </a:ext>
              </a:extLst>
            </p:cNvPr>
            <p:cNvSpPr txBox="1"/>
            <p:nvPr/>
          </p:nvSpPr>
          <p:spPr>
            <a:xfrm>
              <a:off x="0" y="28575"/>
              <a:ext cx="6944904" cy="1771432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31">
            <a:extLst>
              <a:ext uri="{FF2B5EF4-FFF2-40B4-BE49-F238E27FC236}">
                <a16:creationId xmlns:a16="http://schemas.microsoft.com/office/drawing/2014/main" id="{ED4060D1-FA1D-7D9D-02E5-1331DE995665}"/>
              </a:ext>
            </a:extLst>
          </p:cNvPr>
          <p:cNvGrpSpPr/>
          <p:nvPr/>
        </p:nvGrpSpPr>
        <p:grpSpPr>
          <a:xfrm rot="5400000">
            <a:off x="-3459637" y="1799960"/>
            <a:ext cx="6293331" cy="1006494"/>
            <a:chOff x="0" y="0"/>
            <a:chExt cx="7005872" cy="783185"/>
          </a:xfrm>
        </p:grpSpPr>
        <p:sp>
          <p:nvSpPr>
            <p:cNvPr id="21" name="Freeform 32">
              <a:extLst>
                <a:ext uri="{FF2B5EF4-FFF2-40B4-BE49-F238E27FC236}">
                  <a16:creationId xmlns:a16="http://schemas.microsoft.com/office/drawing/2014/main" id="{25449740-28E2-810D-01D9-107A08BECAA1}"/>
                </a:ext>
              </a:extLst>
            </p:cNvPr>
            <p:cNvSpPr/>
            <p:nvPr/>
          </p:nvSpPr>
          <p:spPr>
            <a:xfrm>
              <a:off x="0" y="0"/>
              <a:ext cx="7005872" cy="783185"/>
            </a:xfrm>
            <a:custGeom>
              <a:avLst/>
              <a:gdLst/>
              <a:ahLst/>
              <a:cxnLst/>
              <a:rect l="l" t="t" r="r" b="b"/>
              <a:pathLst>
                <a:path w="7005872" h="783185">
                  <a:moveTo>
                    <a:pt x="0" y="0"/>
                  </a:moveTo>
                  <a:lnTo>
                    <a:pt x="7005872" y="0"/>
                  </a:lnTo>
                  <a:lnTo>
                    <a:pt x="7005872" y="783185"/>
                  </a:lnTo>
                  <a:lnTo>
                    <a:pt x="0" y="783185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33">
              <a:extLst>
                <a:ext uri="{FF2B5EF4-FFF2-40B4-BE49-F238E27FC236}">
                  <a16:creationId xmlns:a16="http://schemas.microsoft.com/office/drawing/2014/main" id="{22E6C28A-2B42-80A6-57A5-ADC476E1DDC8}"/>
                </a:ext>
              </a:extLst>
            </p:cNvPr>
            <p:cNvSpPr txBox="1"/>
            <p:nvPr/>
          </p:nvSpPr>
          <p:spPr>
            <a:xfrm>
              <a:off x="0" y="28575"/>
              <a:ext cx="7005872" cy="754610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11967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E2006-1658-91E2-BCB9-020FDCDA0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12F25479-3327-8B81-4901-2B03C039E41F}"/>
              </a:ext>
            </a:extLst>
          </p:cNvPr>
          <p:cNvGrpSpPr/>
          <p:nvPr/>
        </p:nvGrpSpPr>
        <p:grpSpPr>
          <a:xfrm>
            <a:off x="-930745" y="8772112"/>
            <a:ext cx="20149490" cy="2467388"/>
            <a:chOff x="0" y="0"/>
            <a:chExt cx="7433477" cy="91026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FB67C2A-D3AE-A8EB-0321-71CD4D7B29C2}"/>
                </a:ext>
              </a:extLst>
            </p:cNvPr>
            <p:cNvSpPr/>
            <p:nvPr/>
          </p:nvSpPr>
          <p:spPr>
            <a:xfrm>
              <a:off x="0" y="0"/>
              <a:ext cx="7433477" cy="910260"/>
            </a:xfrm>
            <a:custGeom>
              <a:avLst/>
              <a:gdLst/>
              <a:ahLst/>
              <a:cxnLst/>
              <a:rect l="l" t="t" r="r" b="b"/>
              <a:pathLst>
                <a:path w="7433477" h="910260">
                  <a:moveTo>
                    <a:pt x="0" y="0"/>
                  </a:moveTo>
                  <a:lnTo>
                    <a:pt x="7433477" y="0"/>
                  </a:lnTo>
                  <a:lnTo>
                    <a:pt x="7433477" y="910260"/>
                  </a:lnTo>
                  <a:lnTo>
                    <a:pt x="0" y="910260"/>
                  </a:lnTo>
                  <a:close/>
                </a:path>
              </a:pathLst>
            </a:custGeom>
            <a:solidFill>
              <a:srgbClr val="092423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F50EB83-72DC-E123-5E5B-FC08E78801A4}"/>
                </a:ext>
              </a:extLst>
            </p:cNvPr>
            <p:cNvSpPr txBox="1"/>
            <p:nvPr/>
          </p:nvSpPr>
          <p:spPr>
            <a:xfrm>
              <a:off x="0" y="28575"/>
              <a:ext cx="7433477" cy="881685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E983E344-74DA-2755-74B7-E7996171444B}"/>
              </a:ext>
            </a:extLst>
          </p:cNvPr>
          <p:cNvSpPr txBox="1"/>
          <p:nvPr/>
        </p:nvSpPr>
        <p:spPr>
          <a:xfrm>
            <a:off x="304800" y="-5228"/>
            <a:ext cx="16184880" cy="1085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9900"/>
              </a:lnSpc>
            </a:pP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Pemeriksaan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 Atas Data </a:t>
            </a:r>
            <a:r>
              <a:rPr lang="en-US" sz="5000" b="1" dirty="0" err="1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Kongkrit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  <a:cs typeface="Raleway"/>
                <a:sym typeface="Raleway"/>
              </a:rPr>
              <a:t>: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0025C866-0755-E129-9675-FEC4ABE2BFE8}"/>
              </a:ext>
            </a:extLst>
          </p:cNvPr>
          <p:cNvSpPr txBox="1"/>
          <p:nvPr/>
        </p:nvSpPr>
        <p:spPr>
          <a:xfrm>
            <a:off x="283232" y="1095579"/>
            <a:ext cx="10765768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00"/>
              </a:lnSpc>
            </a:pP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Sesuai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PMK 15 Ps. 4(2) </a:t>
            </a: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huruf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Raleway Bold"/>
                <a:sym typeface="Raleway Bold"/>
              </a:rPr>
              <a:t> a – c 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5C1F3-D721-767C-052C-F6EC02827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47371"/>
            <a:ext cx="17678400" cy="7966993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03CD2823-353F-CAA3-FAB2-6046F189111E}"/>
              </a:ext>
            </a:extLst>
          </p:cNvPr>
          <p:cNvGrpSpPr/>
          <p:nvPr/>
        </p:nvGrpSpPr>
        <p:grpSpPr>
          <a:xfrm rot="5400000">
            <a:off x="15415328" y="7085877"/>
            <a:ext cx="6262848" cy="1006495"/>
            <a:chOff x="0" y="0"/>
            <a:chExt cx="6944904" cy="1800007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3020BDE6-9335-D0B6-9E0E-64771CDF6F12}"/>
                </a:ext>
              </a:extLst>
            </p:cNvPr>
            <p:cNvSpPr/>
            <p:nvPr/>
          </p:nvSpPr>
          <p:spPr>
            <a:xfrm>
              <a:off x="0" y="0"/>
              <a:ext cx="6944905" cy="1800007"/>
            </a:xfrm>
            <a:custGeom>
              <a:avLst/>
              <a:gdLst/>
              <a:ahLst/>
              <a:cxnLst/>
              <a:rect l="l" t="t" r="r" b="b"/>
              <a:pathLst>
                <a:path w="6944905" h="1800007">
                  <a:moveTo>
                    <a:pt x="0" y="0"/>
                  </a:moveTo>
                  <a:lnTo>
                    <a:pt x="6944905" y="0"/>
                  </a:lnTo>
                  <a:lnTo>
                    <a:pt x="6944905" y="1800007"/>
                  </a:lnTo>
                  <a:lnTo>
                    <a:pt x="0" y="1800007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10347752-EB55-1A0A-E597-695228841B5B}"/>
                </a:ext>
              </a:extLst>
            </p:cNvPr>
            <p:cNvSpPr txBox="1"/>
            <p:nvPr/>
          </p:nvSpPr>
          <p:spPr>
            <a:xfrm>
              <a:off x="0" y="28575"/>
              <a:ext cx="6944904" cy="1771432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0" name="Group 31">
            <a:extLst>
              <a:ext uri="{FF2B5EF4-FFF2-40B4-BE49-F238E27FC236}">
                <a16:creationId xmlns:a16="http://schemas.microsoft.com/office/drawing/2014/main" id="{B3CFA2C0-D8AD-069C-B594-39B8415D10F0}"/>
              </a:ext>
            </a:extLst>
          </p:cNvPr>
          <p:cNvGrpSpPr/>
          <p:nvPr/>
        </p:nvGrpSpPr>
        <p:grpSpPr>
          <a:xfrm rot="5400000">
            <a:off x="15400087" y="1820853"/>
            <a:ext cx="6293331" cy="1006494"/>
            <a:chOff x="0" y="0"/>
            <a:chExt cx="7005872" cy="783185"/>
          </a:xfrm>
        </p:grpSpPr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1C5C1194-313C-6474-E702-252EBFB40B2D}"/>
                </a:ext>
              </a:extLst>
            </p:cNvPr>
            <p:cNvSpPr/>
            <p:nvPr/>
          </p:nvSpPr>
          <p:spPr>
            <a:xfrm>
              <a:off x="0" y="0"/>
              <a:ext cx="7005872" cy="783185"/>
            </a:xfrm>
            <a:custGeom>
              <a:avLst/>
              <a:gdLst/>
              <a:ahLst/>
              <a:cxnLst/>
              <a:rect l="l" t="t" r="r" b="b"/>
              <a:pathLst>
                <a:path w="7005872" h="783185">
                  <a:moveTo>
                    <a:pt x="0" y="0"/>
                  </a:moveTo>
                  <a:lnTo>
                    <a:pt x="7005872" y="0"/>
                  </a:lnTo>
                  <a:lnTo>
                    <a:pt x="7005872" y="783185"/>
                  </a:lnTo>
                  <a:lnTo>
                    <a:pt x="0" y="783185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33">
              <a:extLst>
                <a:ext uri="{FF2B5EF4-FFF2-40B4-BE49-F238E27FC236}">
                  <a16:creationId xmlns:a16="http://schemas.microsoft.com/office/drawing/2014/main" id="{C2258274-07A5-5128-417B-07C3B3E88DF6}"/>
                </a:ext>
              </a:extLst>
            </p:cNvPr>
            <p:cNvSpPr txBox="1"/>
            <p:nvPr/>
          </p:nvSpPr>
          <p:spPr>
            <a:xfrm>
              <a:off x="0" y="28575"/>
              <a:ext cx="7005872" cy="754610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FBD19E02-6450-F6F3-FC4D-09FE8E46F80E}"/>
              </a:ext>
            </a:extLst>
          </p:cNvPr>
          <p:cNvGrpSpPr/>
          <p:nvPr/>
        </p:nvGrpSpPr>
        <p:grpSpPr>
          <a:xfrm rot="5400000">
            <a:off x="-3444396" y="7064984"/>
            <a:ext cx="6262848" cy="1006495"/>
            <a:chOff x="0" y="0"/>
            <a:chExt cx="6944904" cy="1800007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ADE455F2-C918-7056-4BF4-DC19B1496E01}"/>
                </a:ext>
              </a:extLst>
            </p:cNvPr>
            <p:cNvSpPr/>
            <p:nvPr/>
          </p:nvSpPr>
          <p:spPr>
            <a:xfrm>
              <a:off x="0" y="0"/>
              <a:ext cx="6944905" cy="1800007"/>
            </a:xfrm>
            <a:custGeom>
              <a:avLst/>
              <a:gdLst/>
              <a:ahLst/>
              <a:cxnLst/>
              <a:rect l="l" t="t" r="r" b="b"/>
              <a:pathLst>
                <a:path w="6944905" h="1800007">
                  <a:moveTo>
                    <a:pt x="0" y="0"/>
                  </a:moveTo>
                  <a:lnTo>
                    <a:pt x="6944905" y="0"/>
                  </a:lnTo>
                  <a:lnTo>
                    <a:pt x="6944905" y="1800007"/>
                  </a:lnTo>
                  <a:lnTo>
                    <a:pt x="0" y="1800007"/>
                  </a:lnTo>
                  <a:close/>
                </a:path>
              </a:pathLst>
            </a:custGeom>
            <a:solidFill>
              <a:srgbClr val="0924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E2C49BF5-AADD-03A1-7159-724512D023B0}"/>
                </a:ext>
              </a:extLst>
            </p:cNvPr>
            <p:cNvSpPr txBox="1"/>
            <p:nvPr/>
          </p:nvSpPr>
          <p:spPr>
            <a:xfrm>
              <a:off x="0" y="28575"/>
              <a:ext cx="6944904" cy="1771432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31">
            <a:extLst>
              <a:ext uri="{FF2B5EF4-FFF2-40B4-BE49-F238E27FC236}">
                <a16:creationId xmlns:a16="http://schemas.microsoft.com/office/drawing/2014/main" id="{ED07F7B1-60F7-B161-0359-8CCD19317F59}"/>
              </a:ext>
            </a:extLst>
          </p:cNvPr>
          <p:cNvGrpSpPr/>
          <p:nvPr/>
        </p:nvGrpSpPr>
        <p:grpSpPr>
          <a:xfrm rot="5400000">
            <a:off x="-3459637" y="1799960"/>
            <a:ext cx="6293331" cy="1006494"/>
            <a:chOff x="0" y="0"/>
            <a:chExt cx="7005872" cy="783185"/>
          </a:xfrm>
        </p:grpSpPr>
        <p:sp>
          <p:nvSpPr>
            <p:cNvPr id="20" name="Freeform 32">
              <a:extLst>
                <a:ext uri="{FF2B5EF4-FFF2-40B4-BE49-F238E27FC236}">
                  <a16:creationId xmlns:a16="http://schemas.microsoft.com/office/drawing/2014/main" id="{F26BBC93-F73B-F7DD-2A64-DBE3195BF078}"/>
                </a:ext>
              </a:extLst>
            </p:cNvPr>
            <p:cNvSpPr/>
            <p:nvPr/>
          </p:nvSpPr>
          <p:spPr>
            <a:xfrm>
              <a:off x="0" y="0"/>
              <a:ext cx="7005872" cy="783185"/>
            </a:xfrm>
            <a:custGeom>
              <a:avLst/>
              <a:gdLst/>
              <a:ahLst/>
              <a:cxnLst/>
              <a:rect l="l" t="t" r="r" b="b"/>
              <a:pathLst>
                <a:path w="7005872" h="783185">
                  <a:moveTo>
                    <a:pt x="0" y="0"/>
                  </a:moveTo>
                  <a:lnTo>
                    <a:pt x="7005872" y="0"/>
                  </a:lnTo>
                  <a:lnTo>
                    <a:pt x="7005872" y="783185"/>
                  </a:lnTo>
                  <a:lnTo>
                    <a:pt x="0" y="783185"/>
                  </a:ln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33">
              <a:extLst>
                <a:ext uri="{FF2B5EF4-FFF2-40B4-BE49-F238E27FC236}">
                  <a16:creationId xmlns:a16="http://schemas.microsoft.com/office/drawing/2014/main" id="{89CF8FB8-4732-EBAB-1C55-26BEB317D31F}"/>
                </a:ext>
              </a:extLst>
            </p:cNvPr>
            <p:cNvSpPr txBox="1"/>
            <p:nvPr/>
          </p:nvSpPr>
          <p:spPr>
            <a:xfrm>
              <a:off x="0" y="28575"/>
              <a:ext cx="7005872" cy="754610"/>
            </a:xfrm>
            <a:prstGeom prst="rect">
              <a:avLst/>
            </a:prstGeom>
          </p:spPr>
          <p:txBody>
            <a:bodyPr lIns="54004" tIns="54004" rIns="54004" bIns="54004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30301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1066</Words>
  <Application>Microsoft Office PowerPoint</Application>
  <PresentationFormat>Custom</PresentationFormat>
  <Paragraphs>102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Garet Bold</vt:lpstr>
      <vt:lpstr>Calibri</vt:lpstr>
      <vt:lpstr>Verdana</vt:lpstr>
      <vt:lpstr>Arial</vt:lpstr>
      <vt:lpstr>Garet</vt:lpstr>
      <vt:lpstr>Raleway</vt:lpstr>
      <vt:lpstr>Archivo Black</vt:lpstr>
      <vt:lpstr>Wingdings</vt:lpstr>
      <vt:lpstr>Raleway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Modern Brand Promotion Strategy Presentation Template</dc:title>
  <dc:creator>Asus</dc:creator>
  <cp:lastModifiedBy>hunuhlp017@outlook.com</cp:lastModifiedBy>
  <cp:revision>8</cp:revision>
  <dcterms:created xsi:type="dcterms:W3CDTF">2006-08-16T00:00:00Z</dcterms:created>
  <dcterms:modified xsi:type="dcterms:W3CDTF">2025-11-20T18:04:38Z</dcterms:modified>
  <dc:identifier>DAG3CpCUeBI</dc:identifier>
</cp:coreProperties>
</file>