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100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36937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949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9732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16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109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4557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47705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9075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3542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01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FB2E817-7449-4422-B69B-4596954BFD9B}" type="datetimeFigureOut">
              <a:rPr lang="en-ID" smtClean="0"/>
              <a:t>08/04/2021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96D32E4-7564-42B7-9EB8-010FD4C3A1DD}" type="slidenum">
              <a:rPr lang="en-ID" smtClean="0"/>
              <a:t>‹#›</a:t>
            </a:fld>
            <a:endParaRPr lang="en-ID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49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A75072-4A77-4F09-B39D-66BEB65BB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0600" y="4733698"/>
            <a:ext cx="3200400" cy="393741"/>
          </a:xfrm>
        </p:spPr>
        <p:txBody>
          <a:bodyPr/>
          <a:lstStyle/>
          <a:p>
            <a:r>
              <a:rPr lang="en-US" dirty="0"/>
              <a:t>WEBMINAR SUPPORT BY 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92D3E8-6400-44C1-89E9-B5BD6AFE3451}"/>
              </a:ext>
            </a:extLst>
          </p:cNvPr>
          <p:cNvSpPr/>
          <p:nvPr/>
        </p:nvSpPr>
        <p:spPr>
          <a:xfrm>
            <a:off x="267285" y="4960136"/>
            <a:ext cx="7882801" cy="1463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24BD8B-AC9F-4149-A1E5-824A3A1C88CE}"/>
              </a:ext>
            </a:extLst>
          </p:cNvPr>
          <p:cNvSpPr/>
          <p:nvPr/>
        </p:nvSpPr>
        <p:spPr>
          <a:xfrm>
            <a:off x="516835" y="5127439"/>
            <a:ext cx="73947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SPT </a:t>
            </a:r>
            <a:r>
              <a:rPr lang="en-US" sz="3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PPh</a:t>
            </a:r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BADAN</a:t>
            </a:r>
          </a:p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SECARA </a:t>
            </a:r>
            <a:r>
              <a:rPr lang="en-US" sz="3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PERHITUNGAN</a:t>
            </a:r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TARIF PAJAK</a:t>
            </a:r>
            <a:endParaRPr lang="en-US" sz="3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9F0C3F-62DF-44D1-BA19-4537E65EC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005" y="5109424"/>
            <a:ext cx="1002355" cy="9409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11107D-45FD-46D4-B9C8-B07E95DF9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6155760"/>
            <a:ext cx="3200400" cy="571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A0ECB32-933F-49A8-8732-35D5F7FBC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088" y="5109424"/>
            <a:ext cx="2218912" cy="9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67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BA01B-E083-4BFB-B09E-B1DD9738A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227407"/>
            <a:ext cx="9720072" cy="846019"/>
          </a:xfrm>
        </p:spPr>
        <p:txBody>
          <a:bodyPr/>
          <a:lstStyle/>
          <a:p>
            <a:r>
              <a:rPr lang="en-US" dirty="0"/>
              <a:t>CURRICULUM VITAE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0FDF9-7BBD-40E1-ADB5-CE4B4D675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7" y="887896"/>
            <a:ext cx="9720073" cy="5742697"/>
          </a:xfrm>
        </p:spPr>
        <p:txBody>
          <a:bodyPr>
            <a:normAutofit/>
          </a:bodyPr>
          <a:lstStyle/>
          <a:p>
            <a:r>
              <a:rPr lang="en-US" dirty="0"/>
              <a:t>NAMA 		: STEPHEN TIODO BANARDIYO</a:t>
            </a:r>
          </a:p>
          <a:p>
            <a:r>
              <a:rPr lang="en-US" dirty="0"/>
              <a:t>TTL		: JAKARTA, 29 APRIL 1993</a:t>
            </a:r>
          </a:p>
          <a:p>
            <a:r>
              <a:rPr lang="en-US" dirty="0"/>
              <a:t>ALAMAT	: JL. NAROGONG ASRI VIII BA 5 NO 2, BEKASI TIMUR, 17115</a:t>
            </a:r>
          </a:p>
          <a:p>
            <a:r>
              <a:rPr lang="en-US" dirty="0"/>
              <a:t>STATUS	: BELUM MENIKAH </a:t>
            </a:r>
          </a:p>
          <a:p>
            <a:r>
              <a:rPr lang="en-US" sz="1800" dirty="0"/>
              <a:t>PENDIDIKAN TERAKHIR : S1 TRISAKTI SCHOOL OF MANAGEMENT ( STIE TRISAKTI) LULUS TAHUN 2015</a:t>
            </a:r>
          </a:p>
          <a:p>
            <a:r>
              <a:rPr lang="en-US" sz="1800" b="1" dirty="0"/>
              <a:t>PENGALAMAN KERJA   :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/>
              <a:t> MAGANG DI PT. HESINDO UTAMA ( INDOOR ELECTRICAL SYSTEM )</a:t>
            </a:r>
            <a:br>
              <a:rPr lang="en-US" sz="1800" dirty="0"/>
            </a:br>
            <a:r>
              <a:rPr lang="en-US" sz="1800" dirty="0"/>
              <a:t>2013 - 2015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/>
              <a:t> CV. FOCUS ETHANIA ZASHIKA JABATAN TERAKHIR SUPERVISOR ( MANAGEMENT CONSULTANT ) 2015 – 2018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/>
              <a:t> PT. JIOR TARUNA JABATAN  TERAKHIR ASISTEN DIREKTUR ( OUTDOOR ELECTRICAL SYSTEM )</a:t>
            </a:r>
            <a:br>
              <a:rPr lang="en-US" sz="1800" dirty="0"/>
            </a:br>
            <a:r>
              <a:rPr lang="en-US" sz="1800" dirty="0"/>
              <a:t> 2018 – 2019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/>
              <a:t> PT. HUNU OSIAS PADMADA EARA JABATAN SAMPAI DENGAN SAAT INI SUPERVISOR ( FINANCIAL SERVICES ) 2019 – SAAT INI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41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2EF9D-4B08-4C17-8CE1-74B37C849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1247824"/>
            <a:ext cx="9720072" cy="713497"/>
          </a:xfrm>
        </p:spPr>
        <p:txBody>
          <a:bodyPr>
            <a:normAutofit fontScale="90000"/>
          </a:bodyPr>
          <a:lstStyle/>
          <a:p>
            <a:r>
              <a:rPr lang="en-US" dirty="0"/>
              <a:t>PENGERTIAN DARI PAJAK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67369-A671-4E22-A0DC-C9C0802AE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7" y="1961321"/>
            <a:ext cx="9720073" cy="1499616"/>
          </a:xfrm>
        </p:spPr>
        <p:txBody>
          <a:bodyPr/>
          <a:lstStyle/>
          <a:p>
            <a:pPr algn="just"/>
            <a:r>
              <a:rPr lang="en-ID" dirty="0" err="1"/>
              <a:t>kontribusi</a:t>
            </a:r>
            <a:r>
              <a:rPr lang="en-ID" dirty="0"/>
              <a:t> </a:t>
            </a:r>
            <a:r>
              <a:rPr lang="en-ID" dirty="0" err="1"/>
              <a:t>wajib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negara yang </a:t>
            </a:r>
            <a:r>
              <a:rPr lang="en-ID" dirty="0" err="1"/>
              <a:t>terutang</a:t>
            </a:r>
            <a:r>
              <a:rPr lang="en-ID" dirty="0"/>
              <a:t> oleh orang </a:t>
            </a:r>
            <a:r>
              <a:rPr lang="en-ID" dirty="0" err="1"/>
              <a:t>pribadi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badan yang </a:t>
            </a:r>
            <a:r>
              <a:rPr lang="en-ID" dirty="0" err="1"/>
              <a:t>bersifat</a:t>
            </a:r>
            <a:r>
              <a:rPr lang="en-ID" dirty="0"/>
              <a:t> </a:t>
            </a:r>
            <a:r>
              <a:rPr lang="en-ID" dirty="0" err="1"/>
              <a:t>memaksa</a:t>
            </a:r>
            <a:r>
              <a:rPr lang="en-ID" dirty="0"/>
              <a:t> </a:t>
            </a:r>
            <a:r>
              <a:rPr lang="en-ID" dirty="0" err="1"/>
              <a:t>berdasarkan</a:t>
            </a:r>
            <a:r>
              <a:rPr lang="en-ID" dirty="0"/>
              <a:t> </a:t>
            </a:r>
            <a:r>
              <a:rPr lang="en-ID" dirty="0" err="1"/>
              <a:t>Undang-Undang</a:t>
            </a:r>
            <a:r>
              <a:rPr lang="en-ID" dirty="0"/>
              <a:t>,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tidak</a:t>
            </a:r>
            <a:r>
              <a:rPr lang="en-ID" dirty="0"/>
              <a:t> </a:t>
            </a:r>
            <a:r>
              <a:rPr lang="en-ID" dirty="0" err="1"/>
              <a:t>mendapatkan</a:t>
            </a:r>
            <a:r>
              <a:rPr lang="en-ID" dirty="0"/>
              <a:t> </a:t>
            </a:r>
            <a:r>
              <a:rPr lang="en-ID" dirty="0" err="1"/>
              <a:t>imbalan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</a:t>
            </a:r>
            <a:r>
              <a:rPr lang="en-ID" dirty="0" err="1"/>
              <a:t>langsung</a:t>
            </a:r>
            <a:r>
              <a:rPr lang="en-ID" dirty="0"/>
              <a:t> dan </a:t>
            </a:r>
            <a:r>
              <a:rPr lang="en-ID" dirty="0" err="1"/>
              <a:t>digunakan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keperluan</a:t>
            </a:r>
            <a:r>
              <a:rPr lang="en-ID" dirty="0"/>
              <a:t> negara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sebesarbesarnya</a:t>
            </a:r>
            <a:r>
              <a:rPr lang="en-ID" dirty="0"/>
              <a:t> </a:t>
            </a:r>
            <a:r>
              <a:rPr lang="en-ID" dirty="0" err="1"/>
              <a:t>kemakmuran</a:t>
            </a:r>
            <a:r>
              <a:rPr lang="en-ID" dirty="0"/>
              <a:t> </a:t>
            </a:r>
            <a:r>
              <a:rPr lang="en-ID" dirty="0" err="1"/>
              <a:t>rakyat</a:t>
            </a:r>
            <a:r>
              <a:rPr lang="en-ID" dirty="0"/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23A286-7987-4C8E-9289-959250E0B468}"/>
              </a:ext>
            </a:extLst>
          </p:cNvPr>
          <p:cNvSpPr txBox="1">
            <a:spLocks/>
          </p:cNvSpPr>
          <p:nvPr/>
        </p:nvSpPr>
        <p:spPr>
          <a:xfrm>
            <a:off x="1024126" y="3782302"/>
            <a:ext cx="9720072" cy="713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JENIS – JENIS PAJAK</a:t>
            </a:r>
            <a:endParaRPr lang="en-ID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A68A843-1590-4469-AEEF-CA49CA4A5D4B}"/>
              </a:ext>
            </a:extLst>
          </p:cNvPr>
          <p:cNvSpPr txBox="1">
            <a:spLocks/>
          </p:cNvSpPr>
          <p:nvPr/>
        </p:nvSpPr>
        <p:spPr>
          <a:xfrm>
            <a:off x="1024126" y="4694581"/>
            <a:ext cx="9720073" cy="149961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q"/>
            </a:pPr>
            <a:r>
              <a:rPr lang="en-ID" b="1" dirty="0"/>
              <a:t> </a:t>
            </a:r>
            <a:r>
              <a:rPr lang="en-ID" dirty="0" err="1"/>
              <a:t>Pajak</a:t>
            </a:r>
            <a:r>
              <a:rPr lang="en-ID" dirty="0"/>
              <a:t> Pusat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ID" dirty="0"/>
              <a:t> </a:t>
            </a:r>
            <a:r>
              <a:rPr lang="en-ID" dirty="0" err="1"/>
              <a:t>Pajak</a:t>
            </a:r>
            <a:r>
              <a:rPr lang="en-ID" dirty="0"/>
              <a:t> Daerah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08F5B4C-24ED-4FFF-A342-43267BAAC8A8}"/>
              </a:ext>
            </a:extLst>
          </p:cNvPr>
          <p:cNvSpPr txBox="1">
            <a:spLocks/>
          </p:cNvSpPr>
          <p:nvPr/>
        </p:nvSpPr>
        <p:spPr>
          <a:xfrm>
            <a:off x="8991600" y="5203191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/>
              <a:t>WEBMINAR SUPPORT BY 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769D81-B636-4417-B2E7-41683BE2B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11" y="5702619"/>
            <a:ext cx="668236" cy="6484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20816-DE2D-43C4-A79C-CEE376CD1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757" y="6402928"/>
            <a:ext cx="2133598" cy="39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86C4C0-C08C-4898-98F6-8F9856275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993" y="5702619"/>
            <a:ext cx="1479273" cy="64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59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29D5-FC01-413B-A9A2-6444557AE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623" y="1287580"/>
            <a:ext cx="9720072" cy="647236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Pajak</a:t>
            </a:r>
            <a:r>
              <a:rPr lang="en-US" dirty="0"/>
              <a:t> </a:t>
            </a:r>
            <a:r>
              <a:rPr lang="en-US" dirty="0" err="1"/>
              <a:t>pusat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6132A-D7FE-4C56-85CF-51D632CED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622" y="2062833"/>
            <a:ext cx="9720073" cy="921026"/>
          </a:xfrm>
        </p:spPr>
        <p:txBody>
          <a:bodyPr>
            <a:normAutofit lnSpcReduction="10000"/>
          </a:bodyPr>
          <a:lstStyle/>
          <a:p>
            <a:r>
              <a:rPr lang="en-ID" dirty="0" err="1"/>
              <a:t>pajak-pajak</a:t>
            </a:r>
            <a:r>
              <a:rPr lang="en-ID" dirty="0"/>
              <a:t> yang </a:t>
            </a:r>
            <a:r>
              <a:rPr lang="en-ID" dirty="0" err="1"/>
              <a:t>dikelola</a:t>
            </a:r>
            <a:r>
              <a:rPr lang="en-ID" dirty="0"/>
              <a:t> oleh </a:t>
            </a:r>
            <a:r>
              <a:rPr lang="en-ID" dirty="0" err="1"/>
              <a:t>Pemerintah</a:t>
            </a:r>
            <a:r>
              <a:rPr lang="en-ID" dirty="0"/>
              <a:t> Pusat yang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hal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</a:t>
            </a:r>
            <a:r>
              <a:rPr lang="en-ID" dirty="0" err="1"/>
              <a:t>sebagian</a:t>
            </a:r>
            <a:r>
              <a:rPr lang="en-ID" dirty="0"/>
              <a:t> </a:t>
            </a:r>
            <a:r>
              <a:rPr lang="en-ID" dirty="0" err="1"/>
              <a:t>besar</a:t>
            </a:r>
            <a:r>
              <a:rPr lang="en-ID" dirty="0"/>
              <a:t> </a:t>
            </a:r>
            <a:r>
              <a:rPr lang="en-ID" dirty="0" err="1"/>
              <a:t>dikelola</a:t>
            </a:r>
            <a:r>
              <a:rPr lang="en-ID" dirty="0"/>
              <a:t> oleh </a:t>
            </a:r>
            <a:r>
              <a:rPr lang="en-ID" dirty="0" err="1"/>
              <a:t>Direktorat</a:t>
            </a:r>
            <a:r>
              <a:rPr lang="en-ID" dirty="0"/>
              <a:t> </a:t>
            </a:r>
            <a:r>
              <a:rPr lang="en-ID" dirty="0" err="1"/>
              <a:t>Jenderal</a:t>
            </a:r>
            <a:r>
              <a:rPr lang="en-ID" dirty="0"/>
              <a:t> </a:t>
            </a:r>
            <a:r>
              <a:rPr lang="en-ID" dirty="0" err="1"/>
              <a:t>Pajak</a:t>
            </a:r>
            <a:r>
              <a:rPr lang="en-ID" dirty="0"/>
              <a:t> - Kementerian </a:t>
            </a:r>
            <a:r>
              <a:rPr lang="en-ID" dirty="0" err="1"/>
              <a:t>keuangan</a:t>
            </a:r>
            <a:r>
              <a:rPr lang="en-ID" dirty="0"/>
              <a:t>. Co : PPN, </a:t>
            </a:r>
            <a:r>
              <a:rPr lang="en-ID" dirty="0" err="1"/>
              <a:t>PPh</a:t>
            </a:r>
            <a:r>
              <a:rPr lang="en-ID" dirty="0"/>
              <a:t> 21,PPh 22, </a:t>
            </a:r>
            <a:r>
              <a:rPr lang="en-ID" dirty="0" err="1"/>
              <a:t>PPh</a:t>
            </a:r>
            <a:r>
              <a:rPr lang="en-ID" dirty="0"/>
              <a:t> 23, </a:t>
            </a:r>
            <a:r>
              <a:rPr lang="en-ID" dirty="0" err="1"/>
              <a:t>PPh</a:t>
            </a:r>
            <a:r>
              <a:rPr lang="en-ID" dirty="0"/>
              <a:t> 24, </a:t>
            </a:r>
            <a:r>
              <a:rPr lang="en-ID" dirty="0" err="1"/>
              <a:t>PPh</a:t>
            </a:r>
            <a:r>
              <a:rPr lang="en-ID" dirty="0"/>
              <a:t> 25/29, </a:t>
            </a:r>
            <a:r>
              <a:rPr lang="en-ID" dirty="0" err="1"/>
              <a:t>dll</a:t>
            </a:r>
            <a:r>
              <a:rPr lang="en-ID" dirty="0"/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994EBD-1D54-4059-911F-7CDB923DFFE6}"/>
              </a:ext>
            </a:extLst>
          </p:cNvPr>
          <p:cNvSpPr txBox="1">
            <a:spLocks/>
          </p:cNvSpPr>
          <p:nvPr/>
        </p:nvSpPr>
        <p:spPr>
          <a:xfrm>
            <a:off x="997623" y="3486514"/>
            <a:ext cx="9720072" cy="647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Pajak</a:t>
            </a:r>
            <a:r>
              <a:rPr lang="en-US" dirty="0"/>
              <a:t> Daerah</a:t>
            </a:r>
            <a:endParaRPr lang="en-ID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04A7F0-45D7-43F9-8DA8-318448C82C92}"/>
              </a:ext>
            </a:extLst>
          </p:cNvPr>
          <p:cNvSpPr txBox="1">
            <a:spLocks/>
          </p:cNvSpPr>
          <p:nvPr/>
        </p:nvSpPr>
        <p:spPr>
          <a:xfrm>
            <a:off x="997622" y="4261767"/>
            <a:ext cx="9720073" cy="92102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 dirty="0" err="1"/>
              <a:t>pajak-pajak</a:t>
            </a:r>
            <a:r>
              <a:rPr lang="en-ID" dirty="0"/>
              <a:t> yang </a:t>
            </a:r>
            <a:r>
              <a:rPr lang="en-ID" dirty="0" err="1"/>
              <a:t>dikelola</a:t>
            </a:r>
            <a:r>
              <a:rPr lang="en-ID" dirty="0"/>
              <a:t> oleh </a:t>
            </a:r>
            <a:r>
              <a:rPr lang="en-ID" dirty="0" err="1"/>
              <a:t>Pemerintah</a:t>
            </a:r>
            <a:r>
              <a:rPr lang="en-ID" dirty="0"/>
              <a:t> Daerah </a:t>
            </a:r>
            <a:r>
              <a:rPr lang="en-ID" dirty="0" err="1"/>
              <a:t>baik</a:t>
            </a:r>
            <a:r>
              <a:rPr lang="en-ID" dirty="0"/>
              <a:t> di </a:t>
            </a:r>
            <a:r>
              <a:rPr lang="en-ID" dirty="0" err="1"/>
              <a:t>tingkat</a:t>
            </a:r>
            <a:r>
              <a:rPr lang="en-ID" dirty="0"/>
              <a:t> </a:t>
            </a:r>
            <a:r>
              <a:rPr lang="en-ID" dirty="0" err="1"/>
              <a:t>Propinsi</a:t>
            </a:r>
            <a:r>
              <a:rPr lang="en-ID" dirty="0"/>
              <a:t> </a:t>
            </a:r>
            <a:r>
              <a:rPr lang="en-ID" dirty="0" err="1"/>
              <a:t>maupun</a:t>
            </a:r>
            <a:r>
              <a:rPr lang="en-ID" dirty="0"/>
              <a:t> </a:t>
            </a:r>
            <a:r>
              <a:rPr lang="en-ID" dirty="0" err="1"/>
              <a:t>Kabupaten</a:t>
            </a:r>
            <a:r>
              <a:rPr lang="en-ID" dirty="0"/>
              <a:t>/Kota. Co: BPHTB, PBB, </a:t>
            </a:r>
            <a:r>
              <a:rPr lang="en-ID" dirty="0" err="1"/>
              <a:t>dll</a:t>
            </a:r>
            <a:endParaRPr lang="en-ID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E320FA-BA8F-4823-9530-36BC1259A576}"/>
              </a:ext>
            </a:extLst>
          </p:cNvPr>
          <p:cNvSpPr txBox="1">
            <a:spLocks/>
          </p:cNvSpPr>
          <p:nvPr/>
        </p:nvSpPr>
        <p:spPr>
          <a:xfrm>
            <a:off x="8991600" y="5203191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/>
              <a:t>WEBMINAR SUPPORT BY :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140B1C-3DC7-4AA3-8EEC-65A7E2009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11" y="5702619"/>
            <a:ext cx="668236" cy="648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2C6E9A-AF40-4FE9-ADF4-6A30A5246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757" y="6402928"/>
            <a:ext cx="2133598" cy="3937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57891D-C064-4323-AB33-53E55E90A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993" y="5702619"/>
            <a:ext cx="1479273" cy="64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31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83813475-9E57-4DC7-A96F-0E5BFE65211C}"/>
              </a:ext>
            </a:extLst>
          </p:cNvPr>
          <p:cNvSpPr/>
          <p:nvPr/>
        </p:nvSpPr>
        <p:spPr>
          <a:xfrm>
            <a:off x="2350627" y="146107"/>
            <a:ext cx="5515822" cy="130661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 err="1"/>
              <a:t>Apa</a:t>
            </a:r>
            <a:r>
              <a:rPr lang="en-US" sz="2500" b="1" dirty="0"/>
              <a:t> </a:t>
            </a:r>
            <a:r>
              <a:rPr lang="en-US" sz="2500" b="1" dirty="0" err="1"/>
              <a:t>itu</a:t>
            </a:r>
            <a:r>
              <a:rPr lang="en-US" sz="2500" b="1" dirty="0"/>
              <a:t> </a:t>
            </a:r>
            <a:r>
              <a:rPr lang="en-US" sz="2500" b="1" dirty="0" err="1"/>
              <a:t>Subjek</a:t>
            </a:r>
            <a:r>
              <a:rPr lang="en-US" sz="2500" b="1" dirty="0"/>
              <a:t> dan </a:t>
            </a:r>
            <a:r>
              <a:rPr lang="en-US" sz="2500" b="1" dirty="0" err="1"/>
              <a:t>Objek</a:t>
            </a:r>
            <a:r>
              <a:rPr lang="en-US" sz="2500" b="1" dirty="0"/>
              <a:t> </a:t>
            </a:r>
            <a:r>
              <a:rPr lang="en-US" sz="2500" b="1" dirty="0" err="1"/>
              <a:t>Pajak</a:t>
            </a:r>
            <a:endParaRPr lang="en-ID" sz="2500" b="1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C4C58B01-5AA8-406A-A1B3-A7E2A320301C}"/>
              </a:ext>
            </a:extLst>
          </p:cNvPr>
          <p:cNvSpPr/>
          <p:nvPr/>
        </p:nvSpPr>
        <p:spPr>
          <a:xfrm rot="2196721">
            <a:off x="3387136" y="1751412"/>
            <a:ext cx="1235912" cy="103367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E6ED16FD-175E-420E-9C80-07E30F04C0A2}"/>
              </a:ext>
            </a:extLst>
          </p:cNvPr>
          <p:cNvSpPr/>
          <p:nvPr/>
        </p:nvSpPr>
        <p:spPr>
          <a:xfrm rot="18906824">
            <a:off x="5717080" y="1738160"/>
            <a:ext cx="1235911" cy="103367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28663B7-9546-4954-91A5-C3E78D71F768}"/>
              </a:ext>
            </a:extLst>
          </p:cNvPr>
          <p:cNvSpPr/>
          <p:nvPr/>
        </p:nvSpPr>
        <p:spPr>
          <a:xfrm>
            <a:off x="5532477" y="2889473"/>
            <a:ext cx="3089775" cy="984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/>
              <a:t>BADAN</a:t>
            </a:r>
            <a:endParaRPr lang="en-ID" sz="2500" b="1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3159463-1E1B-40F8-8EF2-880B9CA4899E}"/>
              </a:ext>
            </a:extLst>
          </p:cNvPr>
          <p:cNvSpPr/>
          <p:nvPr/>
        </p:nvSpPr>
        <p:spPr>
          <a:xfrm>
            <a:off x="2039350" y="2889473"/>
            <a:ext cx="3089775" cy="98482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/>
              <a:t>OP</a:t>
            </a:r>
            <a:endParaRPr lang="en-ID" sz="25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780800-442E-4284-B64A-7CC3AC10C9F4}"/>
              </a:ext>
            </a:extLst>
          </p:cNvPr>
          <p:cNvSpPr/>
          <p:nvPr/>
        </p:nvSpPr>
        <p:spPr>
          <a:xfrm>
            <a:off x="2039350" y="4670659"/>
            <a:ext cx="3089775" cy="2014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21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23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Final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25/29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Dll</a:t>
            </a:r>
            <a:endParaRPr lang="en-US" sz="25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8AF29E-E3D1-48D8-9055-50D44FB8F703}"/>
              </a:ext>
            </a:extLst>
          </p:cNvPr>
          <p:cNvSpPr/>
          <p:nvPr/>
        </p:nvSpPr>
        <p:spPr>
          <a:xfrm>
            <a:off x="5692343" y="4670659"/>
            <a:ext cx="3089775" cy="2014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23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Final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PPh</a:t>
            </a:r>
            <a:r>
              <a:rPr lang="en-US" sz="2500" dirty="0"/>
              <a:t> 25/29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500" dirty="0" err="1"/>
              <a:t>Dll</a:t>
            </a:r>
            <a:endParaRPr lang="en-US" sz="2500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CE8F8E0E-3EE3-42CE-B92C-3F7EB1CFD538}"/>
              </a:ext>
            </a:extLst>
          </p:cNvPr>
          <p:cNvSpPr/>
          <p:nvPr/>
        </p:nvSpPr>
        <p:spPr>
          <a:xfrm>
            <a:off x="3021021" y="4087822"/>
            <a:ext cx="1115694" cy="471157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5A8517BA-37BB-4E09-A0B0-FF6E12B030F9}"/>
              </a:ext>
            </a:extLst>
          </p:cNvPr>
          <p:cNvSpPr/>
          <p:nvPr/>
        </p:nvSpPr>
        <p:spPr>
          <a:xfrm>
            <a:off x="6679383" y="4087822"/>
            <a:ext cx="1115694" cy="471157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60185918-F2D3-4C8F-8612-182811E607DF}"/>
              </a:ext>
            </a:extLst>
          </p:cNvPr>
          <p:cNvSpPr txBox="1">
            <a:spLocks/>
          </p:cNvSpPr>
          <p:nvPr/>
        </p:nvSpPr>
        <p:spPr>
          <a:xfrm>
            <a:off x="8991600" y="5203191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/>
              <a:t>WEBMINAR SUPPORT BY :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EFCF316-33A9-4CFD-9FB1-A85ED90E7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11" y="5702619"/>
            <a:ext cx="668236" cy="64843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1918FF9-05DF-4BCF-9805-7C3E44F83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757" y="6402928"/>
            <a:ext cx="2133598" cy="3937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7848531-B489-4AFE-B2B4-6B069695A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993" y="5702619"/>
            <a:ext cx="1479273" cy="64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35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7BF738-07BE-4A93-89B7-7F141566B234}"/>
              </a:ext>
            </a:extLst>
          </p:cNvPr>
          <p:cNvSpPr/>
          <p:nvPr/>
        </p:nvSpPr>
        <p:spPr>
          <a:xfrm>
            <a:off x="649187" y="174389"/>
            <a:ext cx="8401878" cy="10866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APAKAH SETELAH OMSET MELEBIHI 4,8 M DALAM PERIODE 1 TAHUN BARU MENGGUNAKAN PERHITUNGAN PAJAK TARIF ??</a:t>
            </a:r>
            <a:endParaRPr lang="en-ID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010E6154-3E02-4EC3-B017-88B046F0292A}"/>
              </a:ext>
            </a:extLst>
          </p:cNvPr>
          <p:cNvSpPr/>
          <p:nvPr/>
        </p:nvSpPr>
        <p:spPr>
          <a:xfrm>
            <a:off x="4392926" y="1433346"/>
            <a:ext cx="914400" cy="10866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830D5A-E571-4B84-83E6-C7AE9C5A4BEC}"/>
              </a:ext>
            </a:extLst>
          </p:cNvPr>
          <p:cNvSpPr/>
          <p:nvPr/>
        </p:nvSpPr>
        <p:spPr>
          <a:xfrm>
            <a:off x="649187" y="2692303"/>
            <a:ext cx="8401878" cy="2491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ID" dirty="0" err="1"/>
              <a:t>penghasilan</a:t>
            </a:r>
            <a:r>
              <a:rPr lang="en-ID" dirty="0"/>
              <a:t> yang </a:t>
            </a:r>
            <a:r>
              <a:rPr lang="en-ID" dirty="0" err="1"/>
              <a:t>diterima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diperoleh</a:t>
            </a:r>
            <a:r>
              <a:rPr lang="en-ID" dirty="0"/>
              <a:t> di </a:t>
            </a:r>
            <a:r>
              <a:rPr lang="en-ID" dirty="0" err="1"/>
              <a:t>luar</a:t>
            </a:r>
            <a:r>
              <a:rPr lang="en-ID" dirty="0"/>
              <a:t> negeri yang </a:t>
            </a:r>
            <a:r>
              <a:rPr lang="en-ID" dirty="0" err="1"/>
              <a:t>pajaknya</a:t>
            </a:r>
            <a:r>
              <a:rPr lang="en-ID" dirty="0"/>
              <a:t> </a:t>
            </a:r>
            <a:r>
              <a:rPr lang="en-ID" dirty="0" err="1"/>
              <a:t>terutang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telah</a:t>
            </a:r>
            <a:r>
              <a:rPr lang="en-ID" dirty="0"/>
              <a:t> </a:t>
            </a:r>
            <a:r>
              <a:rPr lang="en-ID" dirty="0" err="1"/>
              <a:t>dibayar</a:t>
            </a:r>
            <a:r>
              <a:rPr lang="en-ID" dirty="0"/>
              <a:t> di </a:t>
            </a:r>
            <a:r>
              <a:rPr lang="en-ID" dirty="0" err="1"/>
              <a:t>luar</a:t>
            </a:r>
            <a:r>
              <a:rPr lang="en-ID" dirty="0"/>
              <a:t> negeri;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ID" dirty="0"/>
              <a:t>Badan Usaha yang </a:t>
            </a:r>
            <a:r>
              <a:rPr lang="en-ID" dirty="0" err="1"/>
              <a:t>menyediakan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pemain</a:t>
            </a:r>
            <a:r>
              <a:rPr lang="en-ID" dirty="0"/>
              <a:t> </a:t>
            </a:r>
            <a:r>
              <a:rPr lang="en-ID" dirty="0" err="1"/>
              <a:t>musik</a:t>
            </a:r>
            <a:r>
              <a:rPr lang="en-ID" dirty="0"/>
              <a:t>, </a:t>
            </a:r>
            <a:r>
              <a:rPr lang="en-ID" dirty="0" err="1"/>
              <a:t>pembawa</a:t>
            </a:r>
            <a:r>
              <a:rPr lang="en-ID" dirty="0"/>
              <a:t> acara, </a:t>
            </a:r>
            <a:r>
              <a:rPr lang="en-ID" dirty="0" err="1"/>
              <a:t>penyanyi</a:t>
            </a:r>
            <a:r>
              <a:rPr lang="en-ID" dirty="0"/>
              <a:t>, </a:t>
            </a:r>
            <a:r>
              <a:rPr lang="en-ID" dirty="0" err="1"/>
              <a:t>pelawak</a:t>
            </a:r>
            <a:r>
              <a:rPr lang="en-ID" dirty="0"/>
              <a:t>, </a:t>
            </a:r>
            <a:r>
              <a:rPr lang="en-ID" dirty="0" err="1"/>
              <a:t>bintang</a:t>
            </a:r>
            <a:r>
              <a:rPr lang="en-ID" dirty="0"/>
              <a:t> film, </a:t>
            </a:r>
            <a:r>
              <a:rPr lang="en-ID" dirty="0" err="1"/>
              <a:t>bintang</a:t>
            </a:r>
            <a:r>
              <a:rPr lang="en-ID" dirty="0"/>
              <a:t> </a:t>
            </a:r>
            <a:r>
              <a:rPr lang="en-ID" dirty="0" err="1"/>
              <a:t>sinetron</a:t>
            </a:r>
            <a:r>
              <a:rPr lang="en-ID" dirty="0"/>
              <a:t>, </a:t>
            </a:r>
            <a:r>
              <a:rPr lang="en-ID" dirty="0" err="1"/>
              <a:t>bintang</a:t>
            </a:r>
            <a:r>
              <a:rPr lang="en-ID" dirty="0"/>
              <a:t> </a:t>
            </a:r>
            <a:r>
              <a:rPr lang="en-ID" dirty="0" err="1"/>
              <a:t>iklan</a:t>
            </a:r>
            <a:r>
              <a:rPr lang="en-ID" dirty="0"/>
              <a:t>, </a:t>
            </a:r>
            <a:r>
              <a:rPr lang="en-ID" dirty="0" err="1"/>
              <a:t>sutradara</a:t>
            </a:r>
            <a:r>
              <a:rPr lang="en-ID" dirty="0"/>
              <a:t>, </a:t>
            </a:r>
            <a:r>
              <a:rPr lang="en-ID" dirty="0" err="1"/>
              <a:t>kru</a:t>
            </a:r>
            <a:r>
              <a:rPr lang="en-ID" dirty="0"/>
              <a:t> film, </a:t>
            </a:r>
            <a:r>
              <a:rPr lang="en-ID" dirty="0" err="1"/>
              <a:t>foto</a:t>
            </a:r>
            <a:r>
              <a:rPr lang="en-ID" dirty="0"/>
              <a:t> model, </a:t>
            </a:r>
            <a:r>
              <a:rPr lang="en-ID" dirty="0" err="1"/>
              <a:t>outsourching</a:t>
            </a:r>
            <a:r>
              <a:rPr lang="en-ID" dirty="0"/>
              <a:t>, </a:t>
            </a:r>
            <a:r>
              <a:rPr lang="en-ID" dirty="0" err="1"/>
              <a:t>pemain</a:t>
            </a:r>
            <a:r>
              <a:rPr lang="en-ID" dirty="0"/>
              <a:t> drama, dan </a:t>
            </a:r>
            <a:r>
              <a:rPr lang="en-ID" dirty="0" err="1"/>
              <a:t>penari</a:t>
            </a:r>
            <a:r>
              <a:rPr lang="en-ID" dirty="0"/>
              <a:t>,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ID" dirty="0"/>
              <a:t>Badan Usaha yang </a:t>
            </a:r>
            <a:r>
              <a:rPr lang="en-ID" dirty="0" err="1"/>
              <a:t>memberikan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penasihat</a:t>
            </a:r>
            <a:r>
              <a:rPr lang="en-ID" dirty="0"/>
              <a:t>, </a:t>
            </a:r>
            <a:r>
              <a:rPr lang="en-ID" dirty="0" err="1"/>
              <a:t>pengajar</a:t>
            </a:r>
            <a:r>
              <a:rPr lang="en-ID" dirty="0"/>
              <a:t>, </a:t>
            </a:r>
            <a:r>
              <a:rPr lang="en-ID" dirty="0" err="1"/>
              <a:t>pelatih</a:t>
            </a:r>
            <a:r>
              <a:rPr lang="en-ID" dirty="0"/>
              <a:t>, </a:t>
            </a:r>
            <a:r>
              <a:rPr lang="en-ID" dirty="0" err="1"/>
              <a:t>penceramah</a:t>
            </a:r>
            <a:r>
              <a:rPr lang="en-ID" dirty="0"/>
              <a:t>, </a:t>
            </a:r>
            <a:r>
              <a:rPr lang="en-ID" dirty="0" err="1"/>
              <a:t>penyuluh</a:t>
            </a:r>
            <a:r>
              <a:rPr lang="en-ID" dirty="0"/>
              <a:t>, dan moderator;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ID" dirty="0"/>
              <a:t>Badan Usaha yang </a:t>
            </a:r>
            <a:r>
              <a:rPr lang="en-ID" dirty="0" err="1"/>
              <a:t>memberikan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</a:t>
            </a:r>
            <a:r>
              <a:rPr lang="en-ID" dirty="0" err="1"/>
              <a:t>pengarang</a:t>
            </a:r>
            <a:r>
              <a:rPr lang="en-ID" dirty="0"/>
              <a:t>, </a:t>
            </a:r>
            <a:r>
              <a:rPr lang="en-ID" dirty="0" err="1"/>
              <a:t>peneliti</a:t>
            </a:r>
            <a:r>
              <a:rPr lang="en-ID" dirty="0"/>
              <a:t>, dan </a:t>
            </a:r>
            <a:r>
              <a:rPr lang="en-ID" dirty="0" err="1"/>
              <a:t>penerjemah</a:t>
            </a:r>
            <a:r>
              <a:rPr lang="en-ID" dirty="0"/>
              <a:t>; </a:t>
            </a:r>
            <a:r>
              <a:rPr lang="en-ID" dirty="0" err="1"/>
              <a:t>dll</a:t>
            </a:r>
            <a:endParaRPr lang="en-ID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5645A61-FF59-4024-997B-88F807326215}"/>
              </a:ext>
            </a:extLst>
          </p:cNvPr>
          <p:cNvSpPr/>
          <p:nvPr/>
        </p:nvSpPr>
        <p:spPr>
          <a:xfrm rot="16200000">
            <a:off x="4508054" y="5322750"/>
            <a:ext cx="815009" cy="7835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3A843D-AAAA-4CC4-9AC4-17060F3FFA7B}"/>
              </a:ext>
            </a:extLst>
          </p:cNvPr>
          <p:cNvSpPr/>
          <p:nvPr/>
        </p:nvSpPr>
        <p:spPr>
          <a:xfrm>
            <a:off x="886155" y="6170999"/>
            <a:ext cx="792794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USAHA TERSEBUT TIDAK DAPAT MENIKMATI PP 23</a:t>
            </a:r>
            <a:endParaRPr lang="en-US" sz="3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4627CBC-EE6F-4C98-8184-52BDAE2F3797}"/>
              </a:ext>
            </a:extLst>
          </p:cNvPr>
          <p:cNvSpPr txBox="1">
            <a:spLocks/>
          </p:cNvSpPr>
          <p:nvPr/>
        </p:nvSpPr>
        <p:spPr>
          <a:xfrm>
            <a:off x="8991600" y="5203191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/>
              <a:t>WEBMINAR SUPPORT BY :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83F2AC1-5653-4E16-9654-F55472DB7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11" y="5702619"/>
            <a:ext cx="668236" cy="64843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AF0ED06-6A24-4FA2-8C40-3DAF8C740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757" y="6402928"/>
            <a:ext cx="2133598" cy="3937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C7C373C-EDC6-4AE0-9606-54E9398D3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993" y="5702619"/>
            <a:ext cx="1479273" cy="64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F46C7C-9991-4BF8-9390-FC649AB36AE0}"/>
              </a:ext>
            </a:extLst>
          </p:cNvPr>
          <p:cNvSpPr/>
          <p:nvPr/>
        </p:nvSpPr>
        <p:spPr>
          <a:xfrm>
            <a:off x="1219200" y="795130"/>
            <a:ext cx="9859617" cy="11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/>
              <a:t>PERHITUNGAN PAJAK BADAN DENGAN MENGGUNAKAN TARIF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87A02B-473A-4DDD-BEAE-9693F3B1FF68}"/>
              </a:ext>
            </a:extLst>
          </p:cNvPr>
          <p:cNvSpPr/>
          <p:nvPr/>
        </p:nvSpPr>
        <p:spPr>
          <a:xfrm>
            <a:off x="1219200" y="2146852"/>
            <a:ext cx="9859617" cy="21998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aturan</a:t>
            </a:r>
            <a:r>
              <a:rPr lang="en-US" dirty="0"/>
              <a:t> UU No. 2 </a:t>
            </a:r>
            <a:r>
              <a:rPr lang="en-US" dirty="0" err="1"/>
              <a:t>Tahun</a:t>
            </a:r>
            <a:r>
              <a:rPr lang="en-US" dirty="0"/>
              <a:t> 2020 yang </a:t>
            </a:r>
            <a:r>
              <a:rPr lang="en-US" dirty="0" err="1"/>
              <a:t>berlaku</a:t>
            </a:r>
            <a:r>
              <a:rPr lang="en-US" dirty="0"/>
              <a:t> </a:t>
            </a:r>
            <a:r>
              <a:rPr lang="en-US" dirty="0" err="1"/>
              <a:t>sejak</a:t>
            </a:r>
            <a:r>
              <a:rPr lang="en-US" dirty="0"/>
              <a:t> 19 </a:t>
            </a:r>
            <a:r>
              <a:rPr lang="en-US" dirty="0" err="1"/>
              <a:t>Juni</a:t>
            </a:r>
            <a:r>
              <a:rPr lang="en-US" dirty="0"/>
              <a:t> 2020,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aturan</a:t>
            </a:r>
            <a:r>
              <a:rPr lang="en-US" dirty="0"/>
              <a:t> </a:t>
            </a:r>
            <a:r>
              <a:rPr lang="en-US" dirty="0" err="1"/>
              <a:t>turunan</a:t>
            </a:r>
            <a:r>
              <a:rPr lang="en-US" dirty="0"/>
              <a:t> PP No 30 </a:t>
            </a:r>
            <a:r>
              <a:rPr lang="en-US" dirty="0" err="1"/>
              <a:t>tahun</a:t>
            </a:r>
            <a:r>
              <a:rPr lang="en-US" dirty="0"/>
              <a:t> 2020 </a:t>
            </a:r>
            <a:r>
              <a:rPr lang="en-US" dirty="0" err="1"/>
              <a:t>pasal</a:t>
            </a:r>
            <a:r>
              <a:rPr lang="en-US" dirty="0"/>
              <a:t> 2 </a:t>
            </a:r>
            <a:r>
              <a:rPr lang="en-US" dirty="0" err="1"/>
              <a:t>huruf</a:t>
            </a:r>
            <a:r>
              <a:rPr lang="en-US" dirty="0"/>
              <a:t> A dan B, </a:t>
            </a:r>
            <a:r>
              <a:rPr lang="en-US" dirty="0" err="1"/>
              <a:t>dimana</a:t>
            </a:r>
            <a:r>
              <a:rPr lang="en-US" dirty="0"/>
              <a:t> </a:t>
            </a:r>
            <a:r>
              <a:rPr lang="en-US" dirty="0" err="1"/>
              <a:t>menyatakan</a:t>
            </a:r>
            <a:r>
              <a:rPr lang="en-US" dirty="0"/>
              <a:t> :</a:t>
            </a:r>
          </a:p>
          <a:p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tahun</a:t>
            </a:r>
            <a:r>
              <a:rPr lang="en-ID" dirty="0"/>
              <a:t> 2020 </a:t>
            </a:r>
            <a:r>
              <a:rPr lang="en-ID" dirty="0" err="1"/>
              <a:t>sampai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tahun</a:t>
            </a:r>
            <a:r>
              <a:rPr lang="en-ID" dirty="0"/>
              <a:t> 2021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tarif</a:t>
            </a:r>
            <a:r>
              <a:rPr lang="en-ID" dirty="0"/>
              <a:t> 22%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ID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tahun</a:t>
            </a:r>
            <a:r>
              <a:rPr lang="en-ID" dirty="0"/>
              <a:t> 2022 </a:t>
            </a:r>
            <a:r>
              <a:rPr lang="en-ID" dirty="0" err="1"/>
              <a:t>menggunakan</a:t>
            </a:r>
            <a:r>
              <a:rPr lang="en-ID" dirty="0"/>
              <a:t> </a:t>
            </a:r>
            <a:r>
              <a:rPr lang="en-ID" dirty="0" err="1"/>
              <a:t>tarif</a:t>
            </a:r>
            <a:r>
              <a:rPr lang="en-ID" dirty="0"/>
              <a:t> 20%, </a:t>
            </a:r>
            <a:r>
              <a:rPr lang="en-ID" b="1" dirty="0" err="1"/>
              <a:t>untuk</a:t>
            </a:r>
            <a:r>
              <a:rPr lang="en-ID" b="1" dirty="0"/>
              <a:t> </a:t>
            </a:r>
            <a:r>
              <a:rPr lang="en-ID" b="1" dirty="0" err="1"/>
              <a:t>tahun</a:t>
            </a:r>
            <a:r>
              <a:rPr lang="en-ID" b="1" dirty="0"/>
              <a:t> 2023 </a:t>
            </a:r>
            <a:r>
              <a:rPr lang="en-ID" b="1" dirty="0" err="1"/>
              <a:t>sampai</a:t>
            </a:r>
            <a:r>
              <a:rPr lang="en-ID" b="1" dirty="0"/>
              <a:t> </a:t>
            </a:r>
            <a:r>
              <a:rPr lang="en-ID" b="1" dirty="0" err="1"/>
              <a:t>seterusnya</a:t>
            </a:r>
            <a:r>
              <a:rPr lang="en-ID" b="1" dirty="0"/>
              <a:t> </a:t>
            </a:r>
            <a:r>
              <a:rPr lang="en-ID" b="1" dirty="0" err="1"/>
              <a:t>jika</a:t>
            </a:r>
            <a:r>
              <a:rPr lang="en-ID" b="1" dirty="0"/>
              <a:t> </a:t>
            </a:r>
            <a:r>
              <a:rPr lang="en-ID" b="1" dirty="0" err="1"/>
              <a:t>tidak</a:t>
            </a:r>
            <a:r>
              <a:rPr lang="en-ID" b="1" dirty="0"/>
              <a:t> </a:t>
            </a:r>
            <a:r>
              <a:rPr lang="en-ID" b="1" dirty="0" err="1"/>
              <a:t>ada</a:t>
            </a:r>
            <a:r>
              <a:rPr lang="en-ID" b="1" dirty="0"/>
              <a:t> </a:t>
            </a:r>
            <a:r>
              <a:rPr lang="en-ID" b="1" dirty="0" err="1"/>
              <a:t>perubahan</a:t>
            </a:r>
            <a:r>
              <a:rPr lang="en-ID" b="1" dirty="0"/>
              <a:t> </a:t>
            </a:r>
            <a:r>
              <a:rPr lang="en-ID" b="1" dirty="0" err="1"/>
              <a:t>aturan</a:t>
            </a:r>
            <a:r>
              <a:rPr lang="en-ID" b="1" dirty="0"/>
              <a:t> </a:t>
            </a:r>
            <a:r>
              <a:rPr lang="en-ID" b="1" dirty="0" err="1"/>
              <a:t>lagi</a:t>
            </a:r>
            <a:r>
              <a:rPr lang="en-ID" b="1" dirty="0"/>
              <a:t> </a:t>
            </a:r>
            <a:r>
              <a:rPr lang="en-ID" b="1" dirty="0" err="1"/>
              <a:t>maka</a:t>
            </a:r>
            <a:r>
              <a:rPr lang="en-ID" b="1" dirty="0"/>
              <a:t> </a:t>
            </a:r>
            <a:r>
              <a:rPr lang="en-ID" b="1" dirty="0" err="1"/>
              <a:t>tarif</a:t>
            </a:r>
            <a:r>
              <a:rPr lang="en-ID" b="1" dirty="0"/>
              <a:t> </a:t>
            </a:r>
            <a:r>
              <a:rPr lang="en-ID" b="1" dirty="0" err="1"/>
              <a:t>akan</a:t>
            </a:r>
            <a:r>
              <a:rPr lang="en-ID" b="1" dirty="0"/>
              <a:t> </a:t>
            </a:r>
            <a:r>
              <a:rPr lang="en-ID" b="1" dirty="0" err="1"/>
              <a:t>tetap</a:t>
            </a:r>
            <a:r>
              <a:rPr lang="en-ID" b="1" dirty="0"/>
              <a:t> </a:t>
            </a:r>
            <a:r>
              <a:rPr lang="en-ID" b="1" dirty="0" err="1"/>
              <a:t>sama</a:t>
            </a:r>
            <a:r>
              <a:rPr lang="en-ID" b="1" dirty="0"/>
              <a:t> </a:t>
            </a:r>
            <a:r>
              <a:rPr lang="en-ID" b="1" dirty="0" err="1"/>
              <a:t>dengan</a:t>
            </a:r>
            <a:r>
              <a:rPr lang="en-ID" b="1" dirty="0"/>
              <a:t> </a:t>
            </a:r>
            <a:r>
              <a:rPr lang="en-ID" b="1" dirty="0" err="1"/>
              <a:t>tahun</a:t>
            </a:r>
            <a:r>
              <a:rPr lang="en-ID" b="1" dirty="0"/>
              <a:t> 2022.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ID" dirty="0"/>
          </a:p>
          <a:p>
            <a:pPr lvl="1"/>
            <a:endParaRPr lang="en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C65784-C6E7-4B02-95DD-6E78EC77C1BC}"/>
              </a:ext>
            </a:extLst>
          </p:cNvPr>
          <p:cNvSpPr/>
          <p:nvPr/>
        </p:nvSpPr>
        <p:spPr>
          <a:xfrm>
            <a:off x="1219200" y="4638261"/>
            <a:ext cx="9859617" cy="19878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ID" dirty="0"/>
              <a:t>Dasar </a:t>
            </a:r>
            <a:r>
              <a:rPr lang="en-ID" dirty="0" err="1"/>
              <a:t>terbentuk</a:t>
            </a:r>
            <a:r>
              <a:rPr lang="en-ID" dirty="0"/>
              <a:t> </a:t>
            </a:r>
            <a:r>
              <a:rPr lang="en-ID" dirty="0" err="1"/>
              <a:t>aturan</a:t>
            </a:r>
            <a:r>
              <a:rPr lang="en-ID" dirty="0"/>
              <a:t> </a:t>
            </a:r>
            <a:r>
              <a:rPr lang="en-ID" dirty="0" err="1"/>
              <a:t>ini</a:t>
            </a:r>
            <a:r>
              <a:rPr lang="en-ID" dirty="0"/>
              <a:t> : </a:t>
            </a:r>
            <a:r>
              <a:rPr lang="en-ID" dirty="0" err="1"/>
              <a:t>Bahwa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melaksanakan</a:t>
            </a:r>
            <a:r>
              <a:rPr lang="en-ID" dirty="0"/>
              <a:t> </a:t>
            </a:r>
            <a:r>
              <a:rPr lang="en-ID" dirty="0" err="1"/>
              <a:t>ketentuan</a:t>
            </a:r>
            <a:r>
              <a:rPr lang="en-ID" dirty="0"/>
              <a:t> </a:t>
            </a:r>
            <a:r>
              <a:rPr lang="en-ID" dirty="0" err="1"/>
              <a:t>Pasal</a:t>
            </a:r>
            <a:r>
              <a:rPr lang="en-ID" dirty="0"/>
              <a:t> 5 </a:t>
            </a:r>
            <a:r>
              <a:rPr lang="en-ID" dirty="0" err="1"/>
              <a:t>ayat</a:t>
            </a:r>
            <a:r>
              <a:rPr lang="en-ID" dirty="0"/>
              <a:t> (3) </a:t>
            </a:r>
            <a:r>
              <a:rPr lang="en-ID" dirty="0" err="1"/>
              <a:t>Undang-Undang</a:t>
            </a:r>
            <a:r>
              <a:rPr lang="en-ID" dirty="0"/>
              <a:t> </a:t>
            </a:r>
            <a:r>
              <a:rPr lang="en-ID" dirty="0" err="1"/>
              <a:t>Nomor</a:t>
            </a:r>
            <a:r>
              <a:rPr lang="en-ID" dirty="0"/>
              <a:t> 2 </a:t>
            </a:r>
            <a:r>
              <a:rPr lang="en-ID" dirty="0" err="1"/>
              <a:t>Tahun</a:t>
            </a:r>
            <a:r>
              <a:rPr lang="en-ID" dirty="0"/>
              <a:t> 2O2O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Penetapan</a:t>
            </a:r>
            <a:r>
              <a:rPr lang="en-ID" dirty="0"/>
              <a:t> </a:t>
            </a:r>
            <a:r>
              <a:rPr lang="en-ID" dirty="0" err="1"/>
              <a:t>Peraturan</a:t>
            </a:r>
            <a:r>
              <a:rPr lang="en-ID" dirty="0"/>
              <a:t> </a:t>
            </a:r>
            <a:r>
              <a:rPr lang="en-ID" dirty="0" err="1"/>
              <a:t>Pemerintah</a:t>
            </a:r>
            <a:r>
              <a:rPr lang="en-ID" dirty="0"/>
              <a:t> </a:t>
            </a:r>
            <a:r>
              <a:rPr lang="en-ID" dirty="0" err="1"/>
              <a:t>Pengganti</a:t>
            </a:r>
            <a:r>
              <a:rPr lang="en-ID" dirty="0"/>
              <a:t> </a:t>
            </a:r>
            <a:r>
              <a:rPr lang="en-ID" dirty="0" err="1"/>
              <a:t>Undang-Undang</a:t>
            </a:r>
            <a:r>
              <a:rPr lang="en-ID" dirty="0"/>
              <a:t> </a:t>
            </a:r>
            <a:r>
              <a:rPr lang="en-ID" dirty="0" err="1"/>
              <a:t>Nomor</a:t>
            </a:r>
            <a:r>
              <a:rPr lang="en-ID" dirty="0"/>
              <a:t> 1 </a:t>
            </a:r>
            <a:r>
              <a:rPr lang="en-ID" dirty="0" err="1"/>
              <a:t>Tahun</a:t>
            </a:r>
            <a:r>
              <a:rPr lang="en-ID" dirty="0"/>
              <a:t> 2O2O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Kebijakan</a:t>
            </a:r>
            <a:r>
              <a:rPr lang="en-ID" dirty="0"/>
              <a:t> </a:t>
            </a:r>
            <a:r>
              <a:rPr lang="en-ID" dirty="0" err="1"/>
              <a:t>Keuangan</a:t>
            </a:r>
            <a:r>
              <a:rPr lang="en-ID" dirty="0"/>
              <a:t> Negara dan </a:t>
            </a:r>
            <a:r>
              <a:rPr lang="en-ID" dirty="0" err="1"/>
              <a:t>Stabilitas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Keuangan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Penanganan</a:t>
            </a:r>
            <a:r>
              <a:rPr lang="en-ID" dirty="0"/>
              <a:t> </a:t>
            </a:r>
            <a:r>
              <a:rPr lang="en-ID" dirty="0" err="1"/>
              <a:t>Pandemi</a:t>
            </a:r>
            <a:r>
              <a:rPr lang="en-ID" dirty="0"/>
              <a:t> Corona Virus Disease 2019 (COVID-19) dan/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Rangka</a:t>
            </a:r>
            <a:r>
              <a:rPr lang="en-ID" dirty="0"/>
              <a:t> </a:t>
            </a:r>
            <a:r>
              <a:rPr lang="en-ID" dirty="0" err="1"/>
              <a:t>Menghadapi</a:t>
            </a:r>
            <a:r>
              <a:rPr lang="en-ID" dirty="0"/>
              <a:t> </a:t>
            </a:r>
            <a:r>
              <a:rPr lang="en-ID" dirty="0" err="1"/>
              <a:t>Ancaman</a:t>
            </a:r>
            <a:r>
              <a:rPr lang="en-ID" dirty="0"/>
              <a:t> yang </a:t>
            </a:r>
            <a:r>
              <a:rPr lang="en-ID" dirty="0" err="1"/>
              <a:t>Membahayakan</a:t>
            </a:r>
            <a:r>
              <a:rPr lang="en-ID" dirty="0"/>
              <a:t> </a:t>
            </a:r>
            <a:r>
              <a:rPr lang="en-ID" dirty="0" err="1"/>
              <a:t>Perekonomian</a:t>
            </a:r>
            <a:r>
              <a:rPr lang="en-ID" dirty="0"/>
              <a:t> </a:t>
            </a:r>
            <a:r>
              <a:rPr lang="en-ID" dirty="0" err="1"/>
              <a:t>Nasional</a:t>
            </a:r>
            <a:r>
              <a:rPr lang="en-ID" dirty="0"/>
              <a:t> dan/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Stabilitas</a:t>
            </a:r>
            <a:r>
              <a:rPr lang="en-ID" dirty="0"/>
              <a:t> </a:t>
            </a:r>
            <a:r>
              <a:rPr lang="en-ID" dirty="0" err="1"/>
              <a:t>Sistem</a:t>
            </a:r>
            <a:r>
              <a:rPr lang="en-ID" dirty="0"/>
              <a:t> </a:t>
            </a:r>
            <a:r>
              <a:rPr lang="en-ID" dirty="0" err="1"/>
              <a:t>Keuangan</a:t>
            </a:r>
            <a:r>
              <a:rPr lang="en-ID" dirty="0"/>
              <a:t> </a:t>
            </a:r>
            <a:r>
              <a:rPr lang="en-ID" dirty="0" err="1"/>
              <a:t>menjadi</a:t>
            </a:r>
            <a:r>
              <a:rPr lang="en-ID" dirty="0"/>
              <a:t> </a:t>
            </a:r>
            <a:r>
              <a:rPr lang="en-ID" dirty="0" err="1"/>
              <a:t>UndangUndang</a:t>
            </a:r>
            <a:r>
              <a:rPr lang="en-ID" dirty="0"/>
              <a:t>, </a:t>
            </a:r>
            <a:r>
              <a:rPr lang="en-ID" dirty="0" err="1"/>
              <a:t>perlu</a:t>
            </a:r>
            <a:r>
              <a:rPr lang="en-ID" dirty="0"/>
              <a:t> </a:t>
            </a:r>
            <a:r>
              <a:rPr lang="en-ID" dirty="0" err="1"/>
              <a:t>menetapkan</a:t>
            </a:r>
            <a:r>
              <a:rPr lang="en-ID" dirty="0"/>
              <a:t> </a:t>
            </a:r>
            <a:r>
              <a:rPr lang="en-ID" dirty="0" err="1"/>
              <a:t>Peraturan</a:t>
            </a:r>
            <a:r>
              <a:rPr lang="en-ID" dirty="0"/>
              <a:t> </a:t>
            </a:r>
            <a:r>
              <a:rPr lang="en-ID" dirty="0" err="1"/>
              <a:t>Pemerintah</a:t>
            </a:r>
            <a:r>
              <a:rPr lang="en-ID" dirty="0"/>
              <a:t> </a:t>
            </a:r>
            <a:r>
              <a:rPr lang="en-ID" dirty="0" err="1"/>
              <a:t>tentang</a:t>
            </a:r>
            <a:r>
              <a:rPr lang="en-ID" dirty="0"/>
              <a:t> </a:t>
            </a:r>
            <a:r>
              <a:rPr lang="en-ID" dirty="0" err="1"/>
              <a:t>Penurunan</a:t>
            </a:r>
            <a:r>
              <a:rPr lang="en-ID" dirty="0"/>
              <a:t> Tarif </a:t>
            </a:r>
            <a:r>
              <a:rPr lang="en-ID" dirty="0" err="1"/>
              <a:t>Pajak</a:t>
            </a:r>
            <a:r>
              <a:rPr lang="en-ID" dirty="0"/>
              <a:t> </a:t>
            </a:r>
            <a:r>
              <a:rPr lang="en-ID" dirty="0" err="1"/>
              <a:t>Penghasilan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Wajib</a:t>
            </a:r>
            <a:r>
              <a:rPr lang="en-ID" dirty="0"/>
              <a:t> </a:t>
            </a:r>
            <a:r>
              <a:rPr lang="en-ID" dirty="0" err="1"/>
              <a:t>Pajak</a:t>
            </a:r>
            <a:r>
              <a:rPr lang="en-ID" dirty="0"/>
              <a:t> Badan </a:t>
            </a:r>
            <a:r>
              <a:rPr lang="en-ID" dirty="0" err="1"/>
              <a:t>Dalam</a:t>
            </a:r>
            <a:r>
              <a:rPr lang="en-ID" dirty="0"/>
              <a:t> Negeri yang </a:t>
            </a:r>
            <a:r>
              <a:rPr lang="en-ID" dirty="0" err="1"/>
              <a:t>Berbentuk</a:t>
            </a:r>
            <a:r>
              <a:rPr lang="en-ID" dirty="0"/>
              <a:t> Perseroan Terbuka</a:t>
            </a:r>
          </a:p>
        </p:txBody>
      </p:sp>
    </p:spTree>
    <p:extLst>
      <p:ext uri="{BB962C8B-B14F-4D97-AF65-F5344CB8AC3E}">
        <p14:creationId xmlns:p14="http://schemas.microsoft.com/office/powerpoint/2010/main" val="53369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EAC14-9EB4-49A6-A65B-D1B3376B7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137" y="2792896"/>
            <a:ext cx="9720072" cy="1499616"/>
          </a:xfrm>
        </p:spPr>
        <p:txBody>
          <a:bodyPr/>
          <a:lstStyle/>
          <a:p>
            <a:pPr algn="ctr"/>
            <a:r>
              <a:rPr lang="en-US" dirty="0"/>
              <a:t>CONTOH PEMBUATAN SPT :</a:t>
            </a:r>
            <a:endParaRPr lang="en-ID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BE6A4-62BB-4F30-BBBC-03E77386B2ED}"/>
              </a:ext>
            </a:extLst>
          </p:cNvPr>
          <p:cNvSpPr txBox="1">
            <a:spLocks/>
          </p:cNvSpPr>
          <p:nvPr/>
        </p:nvSpPr>
        <p:spPr>
          <a:xfrm>
            <a:off x="8610600" y="4733698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WEBMINAR SUPPORT BY 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C4C588-50B2-4C79-AA3A-F2A75B11A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005" y="5109424"/>
            <a:ext cx="1002355" cy="940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22A30E-5AA7-45CD-BCB5-F75A13F91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6155760"/>
            <a:ext cx="3200400" cy="5713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8EBA9B-F9AF-461F-A2FD-54F42D33D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088" y="5109424"/>
            <a:ext cx="2218912" cy="9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31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6643F49-CACA-4719-AD65-C307C61F0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137" y="2792896"/>
            <a:ext cx="9720072" cy="1499616"/>
          </a:xfrm>
        </p:spPr>
        <p:txBody>
          <a:bodyPr/>
          <a:lstStyle/>
          <a:p>
            <a:pPr algn="ctr"/>
            <a:r>
              <a:rPr lang="en-US" dirty="0"/>
              <a:t>TERIMA KASIH</a:t>
            </a:r>
            <a:endParaRPr lang="en-ID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286476E-C375-4C20-8461-8FC25836045C}"/>
              </a:ext>
            </a:extLst>
          </p:cNvPr>
          <p:cNvSpPr txBox="1">
            <a:spLocks/>
          </p:cNvSpPr>
          <p:nvPr/>
        </p:nvSpPr>
        <p:spPr>
          <a:xfrm>
            <a:off x="8610600" y="4733698"/>
            <a:ext cx="3200400" cy="39374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WEBMINAR SUPPORT BY 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E8BAF-DE93-42F1-914A-474B675BC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005" y="5109424"/>
            <a:ext cx="1002355" cy="940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5A19BF-170C-4596-B8C9-7F88BD9F8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6155760"/>
            <a:ext cx="3200400" cy="5713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329A9C-FCE8-4707-9780-1519AF8C8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088" y="5109424"/>
            <a:ext cx="2218912" cy="9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214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1000</TotalTime>
  <Words>585</Words>
  <Application>Microsoft Office PowerPoint</Application>
  <PresentationFormat>Widescreen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Times New Roman</vt:lpstr>
      <vt:lpstr>Tw Cen MT</vt:lpstr>
      <vt:lpstr>Tw Cen MT Condensed</vt:lpstr>
      <vt:lpstr>Wingdings</vt:lpstr>
      <vt:lpstr>Wingdings 3</vt:lpstr>
      <vt:lpstr>Integral</vt:lpstr>
      <vt:lpstr>PowerPoint Presentation</vt:lpstr>
      <vt:lpstr>CURRICULUM VITAE</vt:lpstr>
      <vt:lpstr>PENGERTIAN DARI PAJAK</vt:lpstr>
      <vt:lpstr>Pajak pusat</vt:lpstr>
      <vt:lpstr>PowerPoint Presentation</vt:lpstr>
      <vt:lpstr>PowerPoint Presentation</vt:lpstr>
      <vt:lpstr>PowerPoint Presentation</vt:lpstr>
      <vt:lpstr>CONTOH PEMBUATAN SPT :</vt:lpstr>
      <vt:lpstr>TERIMA 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tiodo banardiyo</dc:creator>
  <cp:lastModifiedBy>stephen tiodo banardiyo</cp:lastModifiedBy>
  <cp:revision>15</cp:revision>
  <cp:lastPrinted>2021-04-08T12:05:38Z</cp:lastPrinted>
  <dcterms:created xsi:type="dcterms:W3CDTF">2021-04-08T01:58:26Z</dcterms:created>
  <dcterms:modified xsi:type="dcterms:W3CDTF">2021-04-08T18:38:59Z</dcterms:modified>
</cp:coreProperties>
</file>