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23"/>
  </p:notesMasterIdLst>
  <p:sldIdLst>
    <p:sldId id="256" r:id="rId2"/>
    <p:sldId id="265" r:id="rId3"/>
    <p:sldId id="262" r:id="rId4"/>
    <p:sldId id="263" r:id="rId5"/>
    <p:sldId id="324" r:id="rId6"/>
    <p:sldId id="260" r:id="rId7"/>
    <p:sldId id="327" r:id="rId8"/>
    <p:sldId id="328" r:id="rId9"/>
    <p:sldId id="264" r:id="rId10"/>
    <p:sldId id="283" r:id="rId11"/>
    <p:sldId id="261" r:id="rId12"/>
    <p:sldId id="304" r:id="rId13"/>
    <p:sldId id="325" r:id="rId14"/>
    <p:sldId id="311" r:id="rId15"/>
    <p:sldId id="282" r:id="rId16"/>
    <p:sldId id="297" r:id="rId17"/>
    <p:sldId id="326" r:id="rId18"/>
    <p:sldId id="295" r:id="rId19"/>
    <p:sldId id="288" r:id="rId20"/>
    <p:sldId id="287" r:id="rId21"/>
    <p:sldId id="296" r:id="rId22"/>
  </p:sldIdLst>
  <p:sldSz cx="9144000" cy="5143500" type="screen16x9"/>
  <p:notesSz cx="6858000" cy="9144000"/>
  <p:embeddedFontLst>
    <p:embeddedFont>
      <p:font typeface="Microsoft Tai Le" panose="020B0502040204020203" pitchFamily="34" charset="0"/>
      <p:regular r:id="rId24"/>
      <p:bold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B10AFD-4E64-4699-9C1D-F74AD6E62077}">
  <a:tblStyle styleId="{A8B10AFD-4E64-4699-9C1D-F74AD6E620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96" d="100"/>
          <a:sy n="96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83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5631c336f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5631c336f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5631c336f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5631c336f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60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5631c336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5631c336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5631c336f0_0_4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5631c336f0_0_4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8090ae5fda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8090ae5fda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5631c336f0_0_4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5631c336f0_0_4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5631c336f0_0_4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15631c336f0_0_4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5631c336f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15631c336f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5631c336f0_0_4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5631c336f0_0_4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34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7664a20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7664a208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49e8d50373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49e8d50373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5631c336f0_0_4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5631c336f0_0_4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49e8d5037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49e8d5037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>
            <a:off x="-1960125" y="2922700"/>
            <a:ext cx="4036500" cy="40365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031475" y="-1677875"/>
            <a:ext cx="4036500" cy="40365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>
            <a:off x="-154350" y="389075"/>
            <a:ext cx="9452700" cy="6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1"/>
          </p:nvPr>
        </p:nvSpPr>
        <p:spPr>
          <a:xfrm>
            <a:off x="2428850" y="1374038"/>
            <a:ext cx="41814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subTitle" idx="2"/>
          </p:nvPr>
        </p:nvSpPr>
        <p:spPr>
          <a:xfrm>
            <a:off x="2428850" y="1722435"/>
            <a:ext cx="41814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3"/>
          </p:nvPr>
        </p:nvSpPr>
        <p:spPr>
          <a:xfrm>
            <a:off x="4009438" y="3157637"/>
            <a:ext cx="41787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4"/>
          </p:nvPr>
        </p:nvSpPr>
        <p:spPr>
          <a:xfrm>
            <a:off x="4009438" y="3509501"/>
            <a:ext cx="4178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title"/>
          </p:nvPr>
        </p:nvSpPr>
        <p:spPr>
          <a:xfrm>
            <a:off x="1094125" y="4334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-469575" y="1310041"/>
            <a:ext cx="999900" cy="999900"/>
          </a:xfrm>
          <a:prstGeom prst="donut">
            <a:avLst>
              <a:gd name="adj" fmla="val 209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"/>
          <p:cNvSpPr>
            <a:spLocks noGrp="1"/>
          </p:cNvSpPr>
          <p:nvPr>
            <p:ph type="pic" idx="5"/>
          </p:nvPr>
        </p:nvSpPr>
        <p:spPr>
          <a:xfrm>
            <a:off x="824525" y="1306401"/>
            <a:ext cx="1335000" cy="13350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3"/>
          <p:cNvSpPr>
            <a:spLocks noGrp="1"/>
          </p:cNvSpPr>
          <p:nvPr>
            <p:ph type="pic" idx="6"/>
          </p:nvPr>
        </p:nvSpPr>
        <p:spPr>
          <a:xfrm>
            <a:off x="2401488" y="3079912"/>
            <a:ext cx="1335000" cy="133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9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>
            <a:spLocks noGrp="1"/>
          </p:cNvSpPr>
          <p:nvPr>
            <p:ph type="pic" idx="2"/>
          </p:nvPr>
        </p:nvSpPr>
        <p:spPr>
          <a:xfrm>
            <a:off x="1210725" y="1194875"/>
            <a:ext cx="2916900" cy="34107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34"/>
          <p:cNvSpPr/>
          <p:nvPr/>
        </p:nvSpPr>
        <p:spPr>
          <a:xfrm>
            <a:off x="-154350" y="389075"/>
            <a:ext cx="9452700" cy="6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1"/>
          </p:nvPr>
        </p:nvSpPr>
        <p:spPr>
          <a:xfrm>
            <a:off x="4639200" y="1194875"/>
            <a:ext cx="3305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subTitle" idx="3"/>
          </p:nvPr>
        </p:nvSpPr>
        <p:spPr>
          <a:xfrm>
            <a:off x="4639200" y="1572251"/>
            <a:ext cx="33051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4"/>
          </p:nvPr>
        </p:nvSpPr>
        <p:spPr>
          <a:xfrm>
            <a:off x="4639200" y="2318121"/>
            <a:ext cx="3305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5"/>
          </p:nvPr>
        </p:nvSpPr>
        <p:spPr>
          <a:xfrm>
            <a:off x="4639200" y="2695500"/>
            <a:ext cx="33051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1094125" y="4334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8430725" y="1259175"/>
            <a:ext cx="2196600" cy="2196600"/>
          </a:xfrm>
          <a:prstGeom prst="donut">
            <a:avLst>
              <a:gd name="adj" fmla="val 1185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-1108950" y="2085975"/>
            <a:ext cx="1806600" cy="1806600"/>
          </a:xfrm>
          <a:prstGeom prst="donut">
            <a:avLst>
              <a:gd name="adj" fmla="val 1444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9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/>
          <p:nvPr/>
        </p:nvSpPr>
        <p:spPr>
          <a:xfrm rot="10800000">
            <a:off x="-1180114" y="-1205300"/>
            <a:ext cx="2387700" cy="2387700"/>
          </a:xfrm>
          <a:prstGeom prst="blockArc">
            <a:avLst>
              <a:gd name="adj1" fmla="val 10779047"/>
              <a:gd name="adj2" fmla="val 16253876"/>
              <a:gd name="adj3" fmla="val 89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title"/>
          </p:nvPr>
        </p:nvSpPr>
        <p:spPr>
          <a:xfrm>
            <a:off x="5469575" y="562313"/>
            <a:ext cx="27288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35"/>
          <p:cNvSpPr txBox="1">
            <a:spLocks noGrp="1"/>
          </p:cNvSpPr>
          <p:nvPr>
            <p:ph type="subTitle" idx="1"/>
          </p:nvPr>
        </p:nvSpPr>
        <p:spPr>
          <a:xfrm>
            <a:off x="4644581" y="150691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2"/>
          </p:nvPr>
        </p:nvSpPr>
        <p:spPr>
          <a:xfrm>
            <a:off x="4639568" y="2245125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subTitle" idx="3"/>
          </p:nvPr>
        </p:nvSpPr>
        <p:spPr>
          <a:xfrm>
            <a:off x="4634550" y="303816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35"/>
          <p:cNvSpPr txBox="1">
            <a:spLocks noGrp="1"/>
          </p:cNvSpPr>
          <p:nvPr>
            <p:ph type="subTitle" idx="4"/>
          </p:nvPr>
        </p:nvSpPr>
        <p:spPr>
          <a:xfrm>
            <a:off x="4644581" y="3776474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2" name="Google Shape;362;p35"/>
          <p:cNvSpPr>
            <a:spLocks noGrp="1"/>
          </p:cNvSpPr>
          <p:nvPr>
            <p:ph type="pic" idx="5"/>
          </p:nvPr>
        </p:nvSpPr>
        <p:spPr>
          <a:xfrm>
            <a:off x="704350" y="939750"/>
            <a:ext cx="3542700" cy="32640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9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/>
          <p:nvPr/>
        </p:nvSpPr>
        <p:spPr>
          <a:xfrm>
            <a:off x="-1038700" y="-537150"/>
            <a:ext cx="2753100" cy="2753100"/>
          </a:xfrm>
          <a:prstGeom prst="donut">
            <a:avLst>
              <a:gd name="adj" fmla="val 118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-154350" y="389075"/>
            <a:ext cx="9452700" cy="6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>
            <a:off x="1094125" y="4334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1"/>
          </p:nvPr>
        </p:nvSpPr>
        <p:spPr>
          <a:xfrm>
            <a:off x="1827000" y="3612150"/>
            <a:ext cx="25563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2"/>
          </p:nvPr>
        </p:nvSpPr>
        <p:spPr>
          <a:xfrm>
            <a:off x="1827000" y="3988408"/>
            <a:ext cx="2556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3"/>
          </p:nvPr>
        </p:nvSpPr>
        <p:spPr>
          <a:xfrm>
            <a:off x="4760700" y="3612145"/>
            <a:ext cx="25563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4"/>
          </p:nvPr>
        </p:nvSpPr>
        <p:spPr>
          <a:xfrm>
            <a:off x="4760700" y="3988503"/>
            <a:ext cx="2556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6"/>
          <p:cNvSpPr/>
          <p:nvPr/>
        </p:nvSpPr>
        <p:spPr>
          <a:xfrm>
            <a:off x="7762400" y="3227550"/>
            <a:ext cx="2753100" cy="2753100"/>
          </a:xfrm>
          <a:prstGeom prst="donut">
            <a:avLst>
              <a:gd name="adj" fmla="val 1185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6"/>
          <p:cNvSpPr>
            <a:spLocks noGrp="1"/>
          </p:cNvSpPr>
          <p:nvPr>
            <p:ph type="pic" idx="5"/>
          </p:nvPr>
        </p:nvSpPr>
        <p:spPr>
          <a:xfrm>
            <a:off x="2209570" y="1247925"/>
            <a:ext cx="1792200" cy="224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36"/>
          <p:cNvSpPr>
            <a:spLocks noGrp="1"/>
          </p:cNvSpPr>
          <p:nvPr>
            <p:ph type="pic" idx="6"/>
          </p:nvPr>
        </p:nvSpPr>
        <p:spPr>
          <a:xfrm>
            <a:off x="5143270" y="1247925"/>
            <a:ext cx="1792200" cy="224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bg>
      <p:bgPr>
        <a:noFill/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>
            <a:spLocks noGrp="1"/>
          </p:cNvSpPr>
          <p:nvPr>
            <p:ph type="pic" idx="2"/>
          </p:nvPr>
        </p:nvSpPr>
        <p:spPr>
          <a:xfrm>
            <a:off x="-7975" y="0"/>
            <a:ext cx="5361900" cy="35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xfrm>
            <a:off x="4466225" y="1936500"/>
            <a:ext cx="34782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subTitle" idx="1"/>
          </p:nvPr>
        </p:nvSpPr>
        <p:spPr>
          <a:xfrm>
            <a:off x="4466225" y="3044700"/>
            <a:ext cx="3478200" cy="116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41"/>
          <p:cNvSpPr/>
          <p:nvPr/>
        </p:nvSpPr>
        <p:spPr>
          <a:xfrm>
            <a:off x="-1739434" y="30446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1"/>
          <p:cNvSpPr/>
          <p:nvPr/>
        </p:nvSpPr>
        <p:spPr>
          <a:xfrm rot="10800000">
            <a:off x="7200116" y="-1534853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_3">
    <p:bg>
      <p:bgPr>
        <a:noFill/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2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subTitle" idx="1"/>
          </p:nvPr>
        </p:nvSpPr>
        <p:spPr>
          <a:xfrm>
            <a:off x="938675" y="2535200"/>
            <a:ext cx="3613800" cy="127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42"/>
          <p:cNvSpPr>
            <a:spLocks noGrp="1"/>
          </p:cNvSpPr>
          <p:nvPr>
            <p:ph type="pic" idx="2"/>
          </p:nvPr>
        </p:nvSpPr>
        <p:spPr>
          <a:xfrm>
            <a:off x="5173175" y="725700"/>
            <a:ext cx="3153300" cy="36921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3_1">
    <p:bg>
      <p:bgPr>
        <a:noFill/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/>
          <p:nvPr/>
        </p:nvSpPr>
        <p:spPr>
          <a:xfrm>
            <a:off x="7088575" y="-748225"/>
            <a:ext cx="2753100" cy="2753100"/>
          </a:xfrm>
          <a:prstGeom prst="donut">
            <a:avLst>
              <a:gd name="adj" fmla="val 118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1348250" y="1032450"/>
            <a:ext cx="30849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3"/>
          <p:cNvSpPr txBox="1">
            <a:spLocks noGrp="1"/>
          </p:cNvSpPr>
          <p:nvPr>
            <p:ph type="subTitle" idx="1"/>
          </p:nvPr>
        </p:nvSpPr>
        <p:spPr>
          <a:xfrm>
            <a:off x="1348250" y="3064350"/>
            <a:ext cx="30849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3"/>
          <p:cNvSpPr>
            <a:spLocks noGrp="1"/>
          </p:cNvSpPr>
          <p:nvPr>
            <p:ph type="pic" idx="2"/>
          </p:nvPr>
        </p:nvSpPr>
        <p:spPr>
          <a:xfrm>
            <a:off x="5007000" y="400350"/>
            <a:ext cx="3429000" cy="43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>
            <a:spLocks noGrp="1"/>
          </p:cNvSpPr>
          <p:nvPr>
            <p:ph type="pic" idx="2"/>
          </p:nvPr>
        </p:nvSpPr>
        <p:spPr>
          <a:xfrm>
            <a:off x="-9525" y="-9525"/>
            <a:ext cx="9153600" cy="5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48"/>
          <p:cNvSpPr txBox="1">
            <a:spLocks noGrp="1"/>
          </p:cNvSpPr>
          <p:nvPr>
            <p:ph type="title"/>
          </p:nvPr>
        </p:nvSpPr>
        <p:spPr>
          <a:xfrm>
            <a:off x="713400" y="2941800"/>
            <a:ext cx="2372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"/>
          <p:cNvSpPr/>
          <p:nvPr/>
        </p:nvSpPr>
        <p:spPr>
          <a:xfrm>
            <a:off x="4131938" y="2768850"/>
            <a:ext cx="3974700" cy="3974700"/>
          </a:xfrm>
          <a:prstGeom prst="donut">
            <a:avLst>
              <a:gd name="adj" fmla="val 774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9"/>
          <p:cNvSpPr/>
          <p:nvPr/>
        </p:nvSpPr>
        <p:spPr>
          <a:xfrm>
            <a:off x="-9525" y="-9525"/>
            <a:ext cx="3571800" cy="515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9"/>
          <p:cNvSpPr txBox="1">
            <a:spLocks noGrp="1"/>
          </p:cNvSpPr>
          <p:nvPr>
            <p:ph type="title"/>
          </p:nvPr>
        </p:nvSpPr>
        <p:spPr>
          <a:xfrm>
            <a:off x="3121650" y="1101950"/>
            <a:ext cx="4642800" cy="26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6" name="Google Shape;446;p49"/>
          <p:cNvSpPr/>
          <p:nvPr/>
        </p:nvSpPr>
        <p:spPr>
          <a:xfrm>
            <a:off x="7362175" y="-723525"/>
            <a:ext cx="2357700" cy="2357700"/>
          </a:xfrm>
          <a:prstGeom prst="donut">
            <a:avLst>
              <a:gd name="adj" fmla="val 118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9"/>
          <p:cNvSpPr/>
          <p:nvPr/>
        </p:nvSpPr>
        <p:spPr>
          <a:xfrm>
            <a:off x="8676300" y="885450"/>
            <a:ext cx="3105000" cy="3067800"/>
          </a:xfrm>
          <a:prstGeom prst="round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_2">
    <p:bg>
      <p:bgPr>
        <a:solidFill>
          <a:schemeClr val="accent2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152050" y="1196700"/>
            <a:ext cx="48399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2152050" y="1843200"/>
            <a:ext cx="48399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503925" y="-748725"/>
            <a:ext cx="1996800" cy="1996800"/>
          </a:xfrm>
          <a:prstGeom prst="donut">
            <a:avLst>
              <a:gd name="adj" fmla="val 138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8605101">
            <a:off x="6426768" y="-465210"/>
            <a:ext cx="1705462" cy="1705462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167450" y="1168250"/>
            <a:ext cx="6809100" cy="26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 rot="-899996">
            <a:off x="-1303250" y="3960928"/>
            <a:ext cx="2504850" cy="2504850"/>
          </a:xfrm>
          <a:prstGeom prst="blockArc">
            <a:avLst>
              <a:gd name="adj1" fmla="val 17160890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-76800" y="-76500"/>
            <a:ext cx="4638900" cy="527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rot="10800000">
            <a:off x="735300" y="724075"/>
            <a:ext cx="3241500" cy="39459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5909000" y="5999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"/>
          </p:nvPr>
        </p:nvSpPr>
        <p:spPr>
          <a:xfrm>
            <a:off x="5909000" y="10353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5909000" y="202852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4"/>
          </p:nvPr>
        </p:nvSpPr>
        <p:spPr>
          <a:xfrm>
            <a:off x="5909000" y="24450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5909000" y="3457074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5909000" y="3854716"/>
            <a:ext cx="24480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1900" y="717175"/>
            <a:ext cx="3144900" cy="39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2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-154350" y="389075"/>
            <a:ext cx="9452700" cy="6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713400" y="1244400"/>
            <a:ext cx="7717200" cy="335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915200" y="1843360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2"/>
          </p:nvPr>
        </p:nvSpPr>
        <p:spPr>
          <a:xfrm>
            <a:off x="1915200" y="2181704"/>
            <a:ext cx="2448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1915200" y="3067959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1915200" y="3403861"/>
            <a:ext cx="2448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5556350" y="1843360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5556350" y="2181704"/>
            <a:ext cx="2448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13400" y="433475"/>
            <a:ext cx="771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7"/>
          </p:nvPr>
        </p:nvSpPr>
        <p:spPr>
          <a:xfrm>
            <a:off x="5556350" y="3067959"/>
            <a:ext cx="24480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8"/>
          </p:nvPr>
        </p:nvSpPr>
        <p:spPr>
          <a:xfrm>
            <a:off x="5556350" y="3403861"/>
            <a:ext cx="2448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9" hasCustomPrompt="1"/>
          </p:nvPr>
        </p:nvSpPr>
        <p:spPr>
          <a:xfrm>
            <a:off x="1139650" y="2103649"/>
            <a:ext cx="65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139650" y="3321374"/>
            <a:ext cx="6585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4" hasCustomPrompt="1"/>
          </p:nvPr>
        </p:nvSpPr>
        <p:spPr>
          <a:xfrm>
            <a:off x="4780800" y="2103649"/>
            <a:ext cx="65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5" hasCustomPrompt="1"/>
          </p:nvPr>
        </p:nvSpPr>
        <p:spPr>
          <a:xfrm>
            <a:off x="4780800" y="3325874"/>
            <a:ext cx="65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/>
          <p:nvPr/>
        </p:nvSpPr>
        <p:spPr>
          <a:xfrm>
            <a:off x="7859625" y="346550"/>
            <a:ext cx="1654200" cy="1654200"/>
          </a:xfrm>
          <a:prstGeom prst="donut">
            <a:avLst>
              <a:gd name="adj" fmla="val 1149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-414525" y="1648413"/>
            <a:ext cx="720300" cy="720300"/>
          </a:xfrm>
          <a:prstGeom prst="donut">
            <a:avLst>
              <a:gd name="adj" fmla="val 199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8793525" y="3265625"/>
            <a:ext cx="720300" cy="720300"/>
          </a:xfrm>
          <a:prstGeom prst="donut">
            <a:avLst>
              <a:gd name="adj" fmla="val 19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_2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/>
        </p:nvSpPr>
        <p:spPr>
          <a:xfrm>
            <a:off x="0" y="0"/>
            <a:ext cx="5000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 rot="10800000">
            <a:off x="879600" y="598800"/>
            <a:ext cx="3241500" cy="39459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943050" y="2017650"/>
            <a:ext cx="3114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1"/>
          </p:nvPr>
        </p:nvSpPr>
        <p:spPr>
          <a:xfrm>
            <a:off x="5703725" y="555674"/>
            <a:ext cx="27270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2"/>
          </p:nvPr>
        </p:nvSpPr>
        <p:spPr>
          <a:xfrm>
            <a:off x="5703725" y="863615"/>
            <a:ext cx="2727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3"/>
          </p:nvPr>
        </p:nvSpPr>
        <p:spPr>
          <a:xfrm>
            <a:off x="5703725" y="2624613"/>
            <a:ext cx="27270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4"/>
          </p:nvPr>
        </p:nvSpPr>
        <p:spPr>
          <a:xfrm>
            <a:off x="5703725" y="2932554"/>
            <a:ext cx="2727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5"/>
          </p:nvPr>
        </p:nvSpPr>
        <p:spPr>
          <a:xfrm>
            <a:off x="5703725" y="1591783"/>
            <a:ext cx="27270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6"/>
          </p:nvPr>
        </p:nvSpPr>
        <p:spPr>
          <a:xfrm>
            <a:off x="5703725" y="1899724"/>
            <a:ext cx="2727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ubTitle" idx="7"/>
          </p:nvPr>
        </p:nvSpPr>
        <p:spPr>
          <a:xfrm>
            <a:off x="5703725" y="3656804"/>
            <a:ext cx="27270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8"/>
          </p:nvPr>
        </p:nvSpPr>
        <p:spPr>
          <a:xfrm>
            <a:off x="5703725" y="3964745"/>
            <a:ext cx="2727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71" r:id="rId9"/>
    <p:sldLayoutId id="2147483679" r:id="rId10"/>
    <p:sldLayoutId id="2147483680" r:id="rId11"/>
    <p:sldLayoutId id="2147483681" r:id="rId12"/>
    <p:sldLayoutId id="2147483682" r:id="rId13"/>
    <p:sldLayoutId id="2147483687" r:id="rId14"/>
    <p:sldLayoutId id="2147483688" r:id="rId15"/>
    <p:sldLayoutId id="2147483689" r:id="rId16"/>
    <p:sldLayoutId id="2147483694" r:id="rId17"/>
    <p:sldLayoutId id="2147483695" r:id="rId18"/>
    <p:sldLayoutId id="214748369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7"/>
          <p:cNvSpPr txBox="1">
            <a:spLocks noGrp="1"/>
          </p:cNvSpPr>
          <p:nvPr>
            <p:ph type="subTitle" idx="1"/>
          </p:nvPr>
        </p:nvSpPr>
        <p:spPr>
          <a:xfrm>
            <a:off x="2649875" y="3356775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F</a:t>
            </a:r>
            <a:r>
              <a:rPr lang="id-ID" dirty="0"/>
              <a:t>OCUS TRAINING CENTER</a:t>
            </a:r>
            <a:endParaRPr dirty="0"/>
          </a:p>
        </p:txBody>
      </p:sp>
      <p:sp>
        <p:nvSpPr>
          <p:cNvPr id="473" name="Google Shape;473;p57"/>
          <p:cNvSpPr txBox="1">
            <a:spLocks noGrp="1"/>
          </p:cNvSpPr>
          <p:nvPr>
            <p:ph type="title"/>
          </p:nvPr>
        </p:nvSpPr>
        <p:spPr>
          <a:xfrm>
            <a:off x="1441200" y="1759679"/>
            <a:ext cx="6261600" cy="1600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B</a:t>
            </a:r>
            <a:r>
              <a:rPr lang="id-ID" dirty="0"/>
              <a:t>REVET PAJAK A-B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38A8B-432D-4B4B-9823-8D58F43120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85" y="536080"/>
            <a:ext cx="1412920" cy="536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8A81F-C9F3-43C3-AC19-E8B97644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443" y="404219"/>
            <a:ext cx="1132949" cy="75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4FC7C8-FDB7-47CB-A9C7-69C414F469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794" y="437518"/>
            <a:ext cx="712161" cy="718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235" r="7243"/>
          <a:stretch/>
        </p:blipFill>
        <p:spPr>
          <a:xfrm>
            <a:off x="1210725" y="1194875"/>
            <a:ext cx="2916900" cy="3410700"/>
          </a:xfrm>
          <a:prstGeom prst="rect">
            <a:avLst/>
          </a:prstGeom>
        </p:spPr>
      </p:pic>
      <p:sp>
        <p:nvSpPr>
          <p:cNvPr id="1212" name="Google Shape;1212;p84"/>
          <p:cNvSpPr txBox="1">
            <a:spLocks noGrp="1"/>
          </p:cNvSpPr>
          <p:nvPr>
            <p:ph type="title"/>
          </p:nvPr>
        </p:nvSpPr>
        <p:spPr>
          <a:xfrm>
            <a:off x="1094125" y="4334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MATERI PEMBELAJARAN BREVET</a:t>
            </a:r>
            <a:endParaRPr dirty="0"/>
          </a:p>
        </p:txBody>
      </p:sp>
      <p:sp>
        <p:nvSpPr>
          <p:cNvPr id="1216" name="Google Shape;1216;p84"/>
          <p:cNvSpPr txBox="1">
            <a:spLocks noGrp="1"/>
          </p:cNvSpPr>
          <p:nvPr>
            <p:ph type="subTitle" idx="5"/>
          </p:nvPr>
        </p:nvSpPr>
        <p:spPr>
          <a:xfrm>
            <a:off x="4127625" y="1397671"/>
            <a:ext cx="4504801" cy="2157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har char="●"/>
            </a:pPr>
            <a:r>
              <a:rPr lang="id-ID" dirty="0"/>
              <a:t>Ketentuan &amp; Tata Cara Perpajakan (KUP)</a:t>
            </a:r>
          </a:p>
          <a:p>
            <a:pPr lvl="0">
              <a:buChar char="●"/>
            </a:pPr>
            <a:r>
              <a:rPr lang="id-ID" dirty="0"/>
              <a:t>PPN &amp; PPnBm</a:t>
            </a:r>
          </a:p>
          <a:p>
            <a:pPr lvl="0">
              <a:buChar char="●"/>
            </a:pPr>
            <a:r>
              <a:rPr lang="id-ID" dirty="0"/>
              <a:t>PPh 21</a:t>
            </a:r>
          </a:p>
          <a:p>
            <a:pPr lvl="0">
              <a:buChar char="●"/>
            </a:pPr>
            <a:r>
              <a:rPr lang="id-ID" dirty="0"/>
              <a:t>PPh Badan</a:t>
            </a:r>
          </a:p>
          <a:p>
            <a:pPr lvl="0">
              <a:buChar char="●"/>
            </a:pPr>
            <a:r>
              <a:rPr lang="id-ID" dirty="0"/>
              <a:t>PPh Orang Pribadi</a:t>
            </a:r>
          </a:p>
          <a:p>
            <a:pPr lvl="0">
              <a:buChar char="●"/>
            </a:pPr>
            <a:r>
              <a:rPr lang="id-ID" dirty="0"/>
              <a:t>PPh pemotongan &amp; pemungutan (PPh 15, 21, 22, 23/26, 25, 4 (2))</a:t>
            </a:r>
          </a:p>
          <a:p>
            <a:pPr lvl="0">
              <a:buChar char="●"/>
            </a:pPr>
            <a:r>
              <a:rPr lang="id-ID" dirty="0"/>
              <a:t>Pajak Bumi dan Bangunan (PBB)</a:t>
            </a:r>
          </a:p>
          <a:p>
            <a:pPr lvl="0">
              <a:buChar char="●"/>
            </a:pPr>
            <a:r>
              <a:rPr lang="id-ID" dirty="0"/>
              <a:t>Akuntansi Pajak</a:t>
            </a:r>
          </a:p>
          <a:p>
            <a:pPr lvl="0">
              <a:buChar char="●"/>
            </a:pPr>
            <a:endParaRPr lang="id-ID" dirty="0"/>
          </a:p>
          <a:p>
            <a:pPr lvl="0">
              <a:buChar char="●"/>
            </a:pPr>
            <a:endParaRPr lang="id-ID" dirty="0"/>
          </a:p>
          <a:p>
            <a:pPr lvl="0">
              <a:buChar char="●"/>
            </a:pPr>
            <a:endParaRPr dirty="0"/>
          </a:p>
        </p:txBody>
      </p:sp>
      <p:sp>
        <p:nvSpPr>
          <p:cNvPr id="1217" name="Google Shape;1217;p84"/>
          <p:cNvSpPr/>
          <p:nvPr/>
        </p:nvSpPr>
        <p:spPr>
          <a:xfrm rot="10800000">
            <a:off x="1199700" y="1185350"/>
            <a:ext cx="653501" cy="653518"/>
          </a:xfrm>
          <a:custGeom>
            <a:avLst/>
            <a:gdLst/>
            <a:ahLst/>
            <a:cxnLst/>
            <a:rect l="l" t="t" r="r" b="b"/>
            <a:pathLst>
              <a:path w="37136" h="37137" extrusionOk="0">
                <a:moveTo>
                  <a:pt x="0" y="37136"/>
                </a:moveTo>
                <a:lnTo>
                  <a:pt x="119" y="37136"/>
                </a:lnTo>
                <a:cubicBezTo>
                  <a:pt x="20562" y="37065"/>
                  <a:pt x="37136" y="20455"/>
                  <a:pt x="37136" y="1"/>
                </a:cubicBezTo>
                <a:lnTo>
                  <a:pt x="37136" y="37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4"/>
          <p:cNvSpPr/>
          <p:nvPr/>
        </p:nvSpPr>
        <p:spPr>
          <a:xfrm>
            <a:off x="428150" y="3753450"/>
            <a:ext cx="2196600" cy="2196600"/>
          </a:xfrm>
          <a:prstGeom prst="donut">
            <a:avLst>
              <a:gd name="adj" fmla="val 118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24;p60">
            <a:extLst>
              <a:ext uri="{FF2B5EF4-FFF2-40B4-BE49-F238E27FC236}">
                <a16:creationId xmlns:a16="http://schemas.microsoft.com/office/drawing/2014/main" id="{CECE8B22-BF6D-4FEC-A5A3-0CA11CC56C0A}"/>
              </a:ext>
            </a:extLst>
          </p:cNvPr>
          <p:cNvSpPr txBox="1">
            <a:spLocks/>
          </p:cNvSpPr>
          <p:nvPr/>
        </p:nvSpPr>
        <p:spPr>
          <a:xfrm>
            <a:off x="4145477" y="1118509"/>
            <a:ext cx="2029292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rgbClr val="FFC000"/>
                </a:solidFill>
              </a:rPr>
              <a:t>MATERI POKOK :</a:t>
            </a:r>
            <a:endParaRPr lang="en-ID" sz="1600" b="1" dirty="0">
              <a:solidFill>
                <a:srgbClr val="FFC000"/>
              </a:solidFill>
            </a:endParaRPr>
          </a:p>
        </p:txBody>
      </p:sp>
      <p:sp>
        <p:nvSpPr>
          <p:cNvPr id="8" name="Google Shape;524;p60">
            <a:extLst>
              <a:ext uri="{FF2B5EF4-FFF2-40B4-BE49-F238E27FC236}">
                <a16:creationId xmlns:a16="http://schemas.microsoft.com/office/drawing/2014/main" id="{687E383F-3635-4825-A989-AACC57AEFF3B}"/>
              </a:ext>
            </a:extLst>
          </p:cNvPr>
          <p:cNvSpPr txBox="1">
            <a:spLocks/>
          </p:cNvSpPr>
          <p:nvPr/>
        </p:nvSpPr>
        <p:spPr>
          <a:xfrm>
            <a:off x="4127624" y="3555025"/>
            <a:ext cx="2391627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id-ID" sz="1600" b="1" dirty="0">
                <a:solidFill>
                  <a:srgbClr val="FFC000"/>
                </a:solidFill>
              </a:rPr>
              <a:t>MATERI TAMBAHAN :</a:t>
            </a:r>
            <a:endParaRPr lang="en-ID" sz="1600" b="1" dirty="0">
              <a:solidFill>
                <a:srgbClr val="FFC000"/>
              </a:solidFill>
            </a:endParaRPr>
          </a:p>
        </p:txBody>
      </p:sp>
      <p:sp>
        <p:nvSpPr>
          <p:cNvPr id="9" name="Google Shape;1216;p84">
            <a:extLst>
              <a:ext uri="{FF2B5EF4-FFF2-40B4-BE49-F238E27FC236}">
                <a16:creationId xmlns:a16="http://schemas.microsoft.com/office/drawing/2014/main" id="{1A1B569B-2020-4ED5-824F-12AD09F2E016}"/>
              </a:ext>
            </a:extLst>
          </p:cNvPr>
          <p:cNvSpPr txBox="1">
            <a:spLocks/>
          </p:cNvSpPr>
          <p:nvPr/>
        </p:nvSpPr>
        <p:spPr>
          <a:xfrm>
            <a:off x="4145477" y="3918394"/>
            <a:ext cx="4504801" cy="6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Montserrat"/>
              <a:buChar char="●"/>
            </a:pPr>
            <a:r>
              <a:rPr lang="id-ID" dirty="0"/>
              <a:t>Akuntansi Dasar</a:t>
            </a:r>
          </a:p>
          <a:p>
            <a:pPr>
              <a:buFont typeface="Montserrat"/>
              <a:buChar char="●"/>
            </a:pPr>
            <a:r>
              <a:rPr lang="id-ID" dirty="0"/>
              <a:t>Aplikasi Perpajakan</a:t>
            </a:r>
          </a:p>
          <a:p>
            <a:pPr>
              <a:buFont typeface="Montserrat"/>
              <a:buChar char="●"/>
            </a:pP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2"/>
          <p:cNvSpPr txBox="1">
            <a:spLocks noGrp="1"/>
          </p:cNvSpPr>
          <p:nvPr>
            <p:ph type="title"/>
          </p:nvPr>
        </p:nvSpPr>
        <p:spPr>
          <a:xfrm>
            <a:off x="713400" y="433475"/>
            <a:ext cx="7717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INSTRUKTUR</a:t>
            </a:r>
            <a:endParaRPr dirty="0"/>
          </a:p>
        </p:txBody>
      </p:sp>
      <p:sp>
        <p:nvSpPr>
          <p:cNvPr id="611" name="Google Shape;611;p62"/>
          <p:cNvSpPr txBox="1">
            <a:spLocks noGrp="1"/>
          </p:cNvSpPr>
          <p:nvPr>
            <p:ph type="subTitle" idx="8"/>
          </p:nvPr>
        </p:nvSpPr>
        <p:spPr>
          <a:xfrm>
            <a:off x="3657600" y="1356188"/>
            <a:ext cx="4346750" cy="3092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id-ID" dirty="0"/>
              <a:t>Indaryono, S.E., Ak.,</a:t>
            </a:r>
            <a:r>
              <a:rPr lang="en-US" dirty="0"/>
              <a:t> </a:t>
            </a:r>
            <a:r>
              <a:rPr lang="id-ID" dirty="0"/>
              <a:t>CA.,</a:t>
            </a:r>
            <a:r>
              <a:rPr lang="en-US" dirty="0"/>
              <a:t> </a:t>
            </a:r>
            <a:r>
              <a:rPr lang="id-ID" dirty="0"/>
              <a:t>M.Si.,</a:t>
            </a:r>
            <a:r>
              <a:rPr lang="en-US" dirty="0"/>
              <a:t> </a:t>
            </a:r>
            <a:r>
              <a:rPr lang="id-ID" dirty="0"/>
              <a:t>BKP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Ardhi</a:t>
            </a:r>
            <a:r>
              <a:rPr lang="en-US" dirty="0"/>
              <a:t> </a:t>
            </a:r>
            <a:r>
              <a:rPr lang="en-US" dirty="0" err="1"/>
              <a:t>Kusuma</a:t>
            </a:r>
            <a:r>
              <a:rPr lang="en-US" dirty="0"/>
              <a:t> Putra, S.E., </a:t>
            </a:r>
            <a:r>
              <a:rPr lang="en-US" dirty="0" err="1"/>
              <a:t>Ak</a:t>
            </a:r>
            <a:r>
              <a:rPr lang="en-US" dirty="0"/>
              <a:t>., CA., BKP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Rio Mandala Putra, S.E., BKP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Stephen </a:t>
            </a:r>
            <a:r>
              <a:rPr lang="en-US" dirty="0" err="1"/>
              <a:t>Tiodo</a:t>
            </a:r>
            <a:r>
              <a:rPr lang="en-US" dirty="0"/>
              <a:t> </a:t>
            </a:r>
            <a:r>
              <a:rPr lang="en-US" dirty="0" err="1"/>
              <a:t>Banardiyo</a:t>
            </a:r>
            <a:r>
              <a:rPr lang="en-US" dirty="0"/>
              <a:t>, S.E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Siti</a:t>
            </a:r>
            <a:r>
              <a:rPr lang="en-US" dirty="0"/>
              <a:t> </a:t>
            </a:r>
            <a:r>
              <a:rPr lang="en-US" dirty="0" err="1"/>
              <a:t>Jenab</a:t>
            </a:r>
            <a:r>
              <a:rPr lang="en-US" dirty="0"/>
              <a:t>, S.E., BKP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Fiona </a:t>
            </a:r>
            <a:r>
              <a:rPr lang="en-US" dirty="0" err="1"/>
              <a:t>Wiryawan</a:t>
            </a:r>
            <a:r>
              <a:rPr lang="en-US" dirty="0"/>
              <a:t>, </a:t>
            </a:r>
            <a:r>
              <a:rPr lang="en-US" dirty="0" err="1"/>
              <a:t>S.Ak</a:t>
            </a:r>
            <a:r>
              <a:rPr lang="en-US" dirty="0"/>
              <a:t>., AK., A-CPA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Josua</a:t>
            </a:r>
            <a:r>
              <a:rPr lang="en-US" dirty="0"/>
              <a:t> </a:t>
            </a:r>
            <a:r>
              <a:rPr lang="en-US" dirty="0" err="1"/>
              <a:t>Ferdinan</a:t>
            </a:r>
            <a:r>
              <a:rPr lang="en-US" dirty="0"/>
              <a:t>, S.E., AK., A-CPA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Dewi</a:t>
            </a:r>
            <a:r>
              <a:rPr lang="en-US" dirty="0"/>
              <a:t> </a:t>
            </a:r>
            <a:r>
              <a:rPr lang="en-US" dirty="0" err="1"/>
              <a:t>Rahayu</a:t>
            </a:r>
            <a:r>
              <a:rPr lang="en-US" dirty="0"/>
              <a:t>, </a:t>
            </a:r>
            <a:r>
              <a:rPr lang="en-US" dirty="0" err="1"/>
              <a:t>S.Ak</a:t>
            </a:r>
            <a:endParaRPr lang="en-US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Dadang</a:t>
            </a:r>
            <a:r>
              <a:rPr lang="en-US" dirty="0"/>
              <a:t> Abdul </a:t>
            </a:r>
            <a:r>
              <a:rPr lang="en-US" dirty="0" err="1"/>
              <a:t>Muti</a:t>
            </a:r>
            <a:endParaRPr lang="en-US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Dicky</a:t>
            </a:r>
            <a:r>
              <a:rPr lang="en-US" dirty="0"/>
              <a:t> Mustafa </a:t>
            </a:r>
            <a:r>
              <a:rPr lang="en-US" dirty="0" err="1"/>
              <a:t>Ilzami</a:t>
            </a:r>
            <a:endParaRPr lang="en-US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Hartadi</a:t>
            </a:r>
            <a:endParaRPr lang="en-US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Nana </a:t>
            </a:r>
            <a:r>
              <a:rPr lang="en-US" dirty="0" err="1"/>
              <a:t>Maulana</a:t>
            </a:r>
            <a:endParaRPr lang="en-US" dirty="0"/>
          </a:p>
          <a:p>
            <a:pPr marL="342900" lvl="0" indent="-342900">
              <a:buFont typeface="+mj-lt"/>
              <a:buAutoNum type="arabicParenR"/>
            </a:pPr>
            <a:r>
              <a:rPr lang="en-US" dirty="0" err="1"/>
              <a:t>Aat</a:t>
            </a:r>
            <a:r>
              <a:rPr lang="en-US" dirty="0"/>
              <a:t> </a:t>
            </a:r>
            <a:r>
              <a:rPr lang="en-US" dirty="0" err="1"/>
              <a:t>Kurnia</a:t>
            </a:r>
            <a:r>
              <a:rPr lang="en-US" dirty="0"/>
              <a:t>, S.E., </a:t>
            </a:r>
            <a:r>
              <a:rPr lang="en-US" dirty="0" err="1"/>
              <a:t>Ak</a:t>
            </a:r>
            <a:r>
              <a:rPr lang="en-US" dirty="0"/>
              <a:t>., M.M</a:t>
            </a:r>
          </a:p>
          <a:p>
            <a:pPr marL="0" lvl="0" indent="0"/>
            <a:endParaRPr lang="en-US" dirty="0"/>
          </a:p>
          <a:p>
            <a:pPr marL="342900" lvl="0" indent="-342900">
              <a:buFont typeface="+mj-lt"/>
              <a:buAutoNum type="arabicParenR"/>
            </a:pPr>
            <a:endParaRPr lang="en-US" dirty="0"/>
          </a:p>
          <a:p>
            <a:pPr marL="342900" lvl="0" indent="-342900">
              <a:buFont typeface="+mj-lt"/>
              <a:buAutoNum type="arabicParenR"/>
            </a:pPr>
            <a:endParaRPr lang="en-US" dirty="0"/>
          </a:p>
          <a:p>
            <a:pPr marL="342900" lvl="0" indent="-342900">
              <a:buFont typeface="+mj-lt"/>
              <a:buAutoNum type="arabicParenR"/>
            </a:pPr>
            <a:endParaRPr lang="en-US" dirty="0"/>
          </a:p>
          <a:p>
            <a:pPr marL="342900" lvl="0" indent="-342900">
              <a:buFont typeface="+mj-lt"/>
              <a:buAutoNum type="arabicParenR"/>
            </a:pPr>
            <a:endParaRPr lang="en-US" dirty="0"/>
          </a:p>
          <a:p>
            <a:pPr marL="342900" lvl="0" indent="-342900">
              <a:buFont typeface="+mj-lt"/>
              <a:buAutoNum type="arabicParenR"/>
            </a:pPr>
            <a:endParaRPr dirty="0"/>
          </a:p>
        </p:txBody>
      </p:sp>
      <p:sp>
        <p:nvSpPr>
          <p:cNvPr id="613" name="Google Shape;613;p62"/>
          <p:cNvSpPr/>
          <p:nvPr/>
        </p:nvSpPr>
        <p:spPr>
          <a:xfrm>
            <a:off x="-325000" y="4019450"/>
            <a:ext cx="1654200" cy="1654200"/>
          </a:xfrm>
          <a:prstGeom prst="donut">
            <a:avLst>
              <a:gd name="adj" fmla="val 1149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9" y="1854812"/>
            <a:ext cx="2886184" cy="216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"/>
          <p:cNvSpPr txBox="1">
            <a:spLocks noGrp="1"/>
          </p:cNvSpPr>
          <p:nvPr>
            <p:ph type="title"/>
          </p:nvPr>
        </p:nvSpPr>
        <p:spPr>
          <a:xfrm>
            <a:off x="889825" y="2166128"/>
            <a:ext cx="3114600" cy="658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FASILITAS</a:t>
            </a:r>
            <a:br>
              <a:rPr lang="id-ID" dirty="0"/>
            </a:br>
            <a:r>
              <a:rPr lang="id-ID" sz="2000" dirty="0"/>
              <a:t>(KELAS OFFLINE)</a:t>
            </a:r>
            <a:br>
              <a:rPr lang="id-ID" dirty="0"/>
            </a:br>
            <a:endParaRPr dirty="0"/>
          </a:p>
        </p:txBody>
      </p:sp>
      <p:sp>
        <p:nvSpPr>
          <p:cNvPr id="1538" name="Google Shape;1538;p105"/>
          <p:cNvSpPr txBox="1">
            <a:spLocks noGrp="1"/>
          </p:cNvSpPr>
          <p:nvPr>
            <p:ph type="subTitle" idx="2"/>
          </p:nvPr>
        </p:nvSpPr>
        <p:spPr>
          <a:xfrm>
            <a:off x="5544699" y="195492"/>
            <a:ext cx="1710866" cy="45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000" dirty="0"/>
              <a:t>Brevet Kit</a:t>
            </a:r>
          </a:p>
        </p:txBody>
      </p:sp>
      <p:sp>
        <p:nvSpPr>
          <p:cNvPr id="1545" name="Google Shape;1545;p105"/>
          <p:cNvSpPr/>
          <p:nvPr/>
        </p:nvSpPr>
        <p:spPr>
          <a:xfrm>
            <a:off x="4563576" y="5537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05"/>
          <p:cNvSpPr/>
          <p:nvPr/>
        </p:nvSpPr>
        <p:spPr>
          <a:xfrm>
            <a:off x="4572000" y="2588410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05"/>
          <p:cNvSpPr/>
          <p:nvPr/>
        </p:nvSpPr>
        <p:spPr>
          <a:xfrm>
            <a:off x="4563576" y="3446755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05"/>
          <p:cNvSpPr/>
          <p:nvPr/>
        </p:nvSpPr>
        <p:spPr>
          <a:xfrm>
            <a:off x="4563576" y="4304833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545;p105">
            <a:extLst>
              <a:ext uri="{FF2B5EF4-FFF2-40B4-BE49-F238E27FC236}">
                <a16:creationId xmlns:a16="http://schemas.microsoft.com/office/drawing/2014/main" id="{4D47F828-8FDB-42BB-979F-629560B74556}"/>
              </a:ext>
            </a:extLst>
          </p:cNvPr>
          <p:cNvSpPr/>
          <p:nvPr/>
        </p:nvSpPr>
        <p:spPr>
          <a:xfrm>
            <a:off x="4572000" y="1726159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545;p105">
            <a:extLst>
              <a:ext uri="{FF2B5EF4-FFF2-40B4-BE49-F238E27FC236}">
                <a16:creationId xmlns:a16="http://schemas.microsoft.com/office/drawing/2014/main" id="{595DA969-C652-44A7-8B29-4F4A51D678C5}"/>
              </a:ext>
            </a:extLst>
          </p:cNvPr>
          <p:cNvSpPr/>
          <p:nvPr/>
        </p:nvSpPr>
        <p:spPr>
          <a:xfrm>
            <a:off x="4572000" y="863615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89;p61">
            <a:extLst>
              <a:ext uri="{FF2B5EF4-FFF2-40B4-BE49-F238E27FC236}">
                <a16:creationId xmlns:a16="http://schemas.microsoft.com/office/drawing/2014/main" id="{911D4D1D-CD9A-4BBB-B5C5-EA2618EC67DB}"/>
              </a:ext>
            </a:extLst>
          </p:cNvPr>
          <p:cNvSpPr txBox="1">
            <a:spLocks/>
          </p:cNvSpPr>
          <p:nvPr/>
        </p:nvSpPr>
        <p:spPr>
          <a:xfrm>
            <a:off x="4589100" y="1260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63" name="Google Shape;589;p61">
            <a:extLst>
              <a:ext uri="{FF2B5EF4-FFF2-40B4-BE49-F238E27FC236}">
                <a16:creationId xmlns:a16="http://schemas.microsoft.com/office/drawing/2014/main" id="{C1F845C3-E9B1-4764-9CFA-949F2A6073D0}"/>
              </a:ext>
            </a:extLst>
          </p:cNvPr>
          <p:cNvSpPr txBox="1">
            <a:spLocks/>
          </p:cNvSpPr>
          <p:nvPr/>
        </p:nvSpPr>
        <p:spPr>
          <a:xfrm>
            <a:off x="4589100" y="9642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2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4" name="Google Shape;589;p61">
            <a:extLst>
              <a:ext uri="{FF2B5EF4-FFF2-40B4-BE49-F238E27FC236}">
                <a16:creationId xmlns:a16="http://schemas.microsoft.com/office/drawing/2014/main" id="{8447CB71-18BB-4473-B319-3224717CD184}"/>
              </a:ext>
            </a:extLst>
          </p:cNvPr>
          <p:cNvSpPr txBox="1">
            <a:spLocks/>
          </p:cNvSpPr>
          <p:nvPr/>
        </p:nvSpPr>
        <p:spPr>
          <a:xfrm>
            <a:off x="4563576" y="18024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3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5" name="Google Shape;589;p61">
            <a:extLst>
              <a:ext uri="{FF2B5EF4-FFF2-40B4-BE49-F238E27FC236}">
                <a16:creationId xmlns:a16="http://schemas.microsoft.com/office/drawing/2014/main" id="{85200DFB-C4E4-4FD4-9CA5-D56B7D4C6B2B}"/>
              </a:ext>
            </a:extLst>
          </p:cNvPr>
          <p:cNvSpPr txBox="1">
            <a:spLocks/>
          </p:cNvSpPr>
          <p:nvPr/>
        </p:nvSpPr>
        <p:spPr>
          <a:xfrm>
            <a:off x="4589100" y="2680248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4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6" name="Google Shape;589;p61">
            <a:extLst>
              <a:ext uri="{FF2B5EF4-FFF2-40B4-BE49-F238E27FC236}">
                <a16:creationId xmlns:a16="http://schemas.microsoft.com/office/drawing/2014/main" id="{3619D680-3267-4069-83B5-E58C314E0113}"/>
              </a:ext>
            </a:extLst>
          </p:cNvPr>
          <p:cNvSpPr txBox="1">
            <a:spLocks/>
          </p:cNvSpPr>
          <p:nvPr/>
        </p:nvSpPr>
        <p:spPr>
          <a:xfrm>
            <a:off x="4563576" y="3518448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5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7" name="Google Shape;589;p61">
            <a:extLst>
              <a:ext uri="{FF2B5EF4-FFF2-40B4-BE49-F238E27FC236}">
                <a16:creationId xmlns:a16="http://schemas.microsoft.com/office/drawing/2014/main" id="{99122017-27D7-4553-A43A-B88583621FDA}"/>
              </a:ext>
            </a:extLst>
          </p:cNvPr>
          <p:cNvSpPr txBox="1">
            <a:spLocks/>
          </p:cNvSpPr>
          <p:nvPr/>
        </p:nvSpPr>
        <p:spPr>
          <a:xfrm>
            <a:off x="4580550" y="4375245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6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74" name="Google Shape;1538;p105">
            <a:extLst>
              <a:ext uri="{FF2B5EF4-FFF2-40B4-BE49-F238E27FC236}">
                <a16:creationId xmlns:a16="http://schemas.microsoft.com/office/drawing/2014/main" id="{6591BC9E-5B68-44D7-AB70-1D227361C484}"/>
              </a:ext>
            </a:extLst>
          </p:cNvPr>
          <p:cNvSpPr txBox="1">
            <a:spLocks/>
          </p:cNvSpPr>
          <p:nvPr/>
        </p:nvSpPr>
        <p:spPr>
          <a:xfrm>
            <a:off x="5544698" y="1004003"/>
            <a:ext cx="2774353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Buku Modul</a:t>
            </a:r>
            <a:endParaRPr lang="en-ID" sz="2000" dirty="0"/>
          </a:p>
        </p:txBody>
      </p:sp>
      <p:sp>
        <p:nvSpPr>
          <p:cNvPr id="75" name="Google Shape;1538;p105">
            <a:extLst>
              <a:ext uri="{FF2B5EF4-FFF2-40B4-BE49-F238E27FC236}">
                <a16:creationId xmlns:a16="http://schemas.microsoft.com/office/drawing/2014/main" id="{2AD0E027-BD61-4D60-B456-E1C5D36DA471}"/>
              </a:ext>
            </a:extLst>
          </p:cNvPr>
          <p:cNvSpPr txBox="1">
            <a:spLocks/>
          </p:cNvSpPr>
          <p:nvPr/>
        </p:nvSpPr>
        <p:spPr>
          <a:xfrm>
            <a:off x="5544698" y="1896002"/>
            <a:ext cx="2774353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Buku UU HPP</a:t>
            </a:r>
            <a:endParaRPr lang="en-ID" sz="2000" dirty="0"/>
          </a:p>
        </p:txBody>
      </p:sp>
      <p:sp>
        <p:nvSpPr>
          <p:cNvPr id="76" name="Google Shape;1538;p105">
            <a:extLst>
              <a:ext uri="{FF2B5EF4-FFF2-40B4-BE49-F238E27FC236}">
                <a16:creationId xmlns:a16="http://schemas.microsoft.com/office/drawing/2014/main" id="{8655D41A-28D4-4BAC-A2AE-16644FAA5ADE}"/>
              </a:ext>
            </a:extLst>
          </p:cNvPr>
          <p:cNvSpPr txBox="1">
            <a:spLocks/>
          </p:cNvSpPr>
          <p:nvPr/>
        </p:nvSpPr>
        <p:spPr>
          <a:xfrm>
            <a:off x="5544698" y="2818464"/>
            <a:ext cx="3599302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Sertifikat Brevet Pajak A-B</a:t>
            </a:r>
            <a:endParaRPr lang="en-ID" sz="2000" dirty="0"/>
          </a:p>
        </p:txBody>
      </p:sp>
      <p:sp>
        <p:nvSpPr>
          <p:cNvPr id="77" name="Google Shape;1538;p105">
            <a:extLst>
              <a:ext uri="{FF2B5EF4-FFF2-40B4-BE49-F238E27FC236}">
                <a16:creationId xmlns:a16="http://schemas.microsoft.com/office/drawing/2014/main" id="{78F06C68-FD89-44B9-A821-DCFC7D2EEADD}"/>
              </a:ext>
            </a:extLst>
          </p:cNvPr>
          <p:cNvSpPr txBox="1">
            <a:spLocks/>
          </p:cNvSpPr>
          <p:nvPr/>
        </p:nvSpPr>
        <p:spPr>
          <a:xfrm>
            <a:off x="5544698" y="3636710"/>
            <a:ext cx="3599302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Snack &amp; Coffe Break</a:t>
            </a:r>
            <a:endParaRPr lang="en-ID" sz="2000" dirty="0"/>
          </a:p>
        </p:txBody>
      </p:sp>
      <p:sp>
        <p:nvSpPr>
          <p:cNvPr id="78" name="Google Shape;1538;p105">
            <a:extLst>
              <a:ext uri="{FF2B5EF4-FFF2-40B4-BE49-F238E27FC236}">
                <a16:creationId xmlns:a16="http://schemas.microsoft.com/office/drawing/2014/main" id="{1078551D-20B9-4FEE-A8D4-D3EE5406F292}"/>
              </a:ext>
            </a:extLst>
          </p:cNvPr>
          <p:cNvSpPr txBox="1">
            <a:spLocks/>
          </p:cNvSpPr>
          <p:nvPr/>
        </p:nvSpPr>
        <p:spPr>
          <a:xfrm>
            <a:off x="5534759" y="4344492"/>
            <a:ext cx="3599302" cy="66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dirty="0"/>
              <a:t>Gratis Kelas Pedalaman Materi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dirty="0"/>
              <a:t>(Berkesempatan mengikuti kelas di angkatan berikutnya dengan konfrimasi ke Admin)</a:t>
            </a:r>
            <a:endParaRPr lang="en-ID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05"/>
          <p:cNvSpPr txBox="1">
            <a:spLocks noGrp="1"/>
          </p:cNvSpPr>
          <p:nvPr>
            <p:ph type="title"/>
          </p:nvPr>
        </p:nvSpPr>
        <p:spPr>
          <a:xfrm>
            <a:off x="889825" y="2166128"/>
            <a:ext cx="3114600" cy="658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FASILITAS</a:t>
            </a:r>
            <a:br>
              <a:rPr lang="id-ID" dirty="0"/>
            </a:br>
            <a:r>
              <a:rPr lang="id-ID" sz="2000" dirty="0"/>
              <a:t>(KELAS ONLINE)</a:t>
            </a:r>
            <a:br>
              <a:rPr lang="id-ID" dirty="0"/>
            </a:br>
            <a:endParaRPr dirty="0"/>
          </a:p>
        </p:txBody>
      </p:sp>
      <p:sp>
        <p:nvSpPr>
          <p:cNvPr id="1538" name="Google Shape;1538;p105"/>
          <p:cNvSpPr txBox="1">
            <a:spLocks noGrp="1"/>
          </p:cNvSpPr>
          <p:nvPr>
            <p:ph type="subTitle" idx="2"/>
          </p:nvPr>
        </p:nvSpPr>
        <p:spPr>
          <a:xfrm>
            <a:off x="5544699" y="195492"/>
            <a:ext cx="1710866" cy="458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000" dirty="0"/>
              <a:t>Brevet Kit</a:t>
            </a:r>
          </a:p>
        </p:txBody>
      </p:sp>
      <p:sp>
        <p:nvSpPr>
          <p:cNvPr id="1545" name="Google Shape;1545;p105"/>
          <p:cNvSpPr/>
          <p:nvPr/>
        </p:nvSpPr>
        <p:spPr>
          <a:xfrm>
            <a:off x="4563576" y="5537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05"/>
          <p:cNvSpPr/>
          <p:nvPr/>
        </p:nvSpPr>
        <p:spPr>
          <a:xfrm>
            <a:off x="4572000" y="2588410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05"/>
          <p:cNvSpPr/>
          <p:nvPr/>
        </p:nvSpPr>
        <p:spPr>
          <a:xfrm>
            <a:off x="4563576" y="3446755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05"/>
          <p:cNvSpPr/>
          <p:nvPr/>
        </p:nvSpPr>
        <p:spPr>
          <a:xfrm>
            <a:off x="4563576" y="4304833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545;p105">
            <a:extLst>
              <a:ext uri="{FF2B5EF4-FFF2-40B4-BE49-F238E27FC236}">
                <a16:creationId xmlns:a16="http://schemas.microsoft.com/office/drawing/2014/main" id="{4D47F828-8FDB-42BB-979F-629560B74556}"/>
              </a:ext>
            </a:extLst>
          </p:cNvPr>
          <p:cNvSpPr/>
          <p:nvPr/>
        </p:nvSpPr>
        <p:spPr>
          <a:xfrm>
            <a:off x="4572000" y="1726159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545;p105">
            <a:extLst>
              <a:ext uri="{FF2B5EF4-FFF2-40B4-BE49-F238E27FC236}">
                <a16:creationId xmlns:a16="http://schemas.microsoft.com/office/drawing/2014/main" id="{595DA969-C652-44A7-8B29-4F4A51D678C5}"/>
              </a:ext>
            </a:extLst>
          </p:cNvPr>
          <p:cNvSpPr/>
          <p:nvPr/>
        </p:nvSpPr>
        <p:spPr>
          <a:xfrm>
            <a:off x="4572000" y="863615"/>
            <a:ext cx="8382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89;p61">
            <a:extLst>
              <a:ext uri="{FF2B5EF4-FFF2-40B4-BE49-F238E27FC236}">
                <a16:creationId xmlns:a16="http://schemas.microsoft.com/office/drawing/2014/main" id="{911D4D1D-CD9A-4BBB-B5C5-EA2618EC67DB}"/>
              </a:ext>
            </a:extLst>
          </p:cNvPr>
          <p:cNvSpPr txBox="1">
            <a:spLocks/>
          </p:cNvSpPr>
          <p:nvPr/>
        </p:nvSpPr>
        <p:spPr>
          <a:xfrm>
            <a:off x="4589100" y="1260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63" name="Google Shape;589;p61">
            <a:extLst>
              <a:ext uri="{FF2B5EF4-FFF2-40B4-BE49-F238E27FC236}">
                <a16:creationId xmlns:a16="http://schemas.microsoft.com/office/drawing/2014/main" id="{C1F845C3-E9B1-4764-9CFA-949F2A6073D0}"/>
              </a:ext>
            </a:extLst>
          </p:cNvPr>
          <p:cNvSpPr txBox="1">
            <a:spLocks/>
          </p:cNvSpPr>
          <p:nvPr/>
        </p:nvSpPr>
        <p:spPr>
          <a:xfrm>
            <a:off x="4589100" y="9642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2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4" name="Google Shape;589;p61">
            <a:extLst>
              <a:ext uri="{FF2B5EF4-FFF2-40B4-BE49-F238E27FC236}">
                <a16:creationId xmlns:a16="http://schemas.microsoft.com/office/drawing/2014/main" id="{8447CB71-18BB-4473-B319-3224717CD184}"/>
              </a:ext>
            </a:extLst>
          </p:cNvPr>
          <p:cNvSpPr txBox="1">
            <a:spLocks/>
          </p:cNvSpPr>
          <p:nvPr/>
        </p:nvSpPr>
        <p:spPr>
          <a:xfrm>
            <a:off x="4563576" y="1802447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3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5" name="Google Shape;589;p61">
            <a:extLst>
              <a:ext uri="{FF2B5EF4-FFF2-40B4-BE49-F238E27FC236}">
                <a16:creationId xmlns:a16="http://schemas.microsoft.com/office/drawing/2014/main" id="{85200DFB-C4E4-4FD4-9CA5-D56B7D4C6B2B}"/>
              </a:ext>
            </a:extLst>
          </p:cNvPr>
          <p:cNvSpPr txBox="1">
            <a:spLocks/>
          </p:cNvSpPr>
          <p:nvPr/>
        </p:nvSpPr>
        <p:spPr>
          <a:xfrm>
            <a:off x="4589100" y="2680248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4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6" name="Google Shape;589;p61">
            <a:extLst>
              <a:ext uri="{FF2B5EF4-FFF2-40B4-BE49-F238E27FC236}">
                <a16:creationId xmlns:a16="http://schemas.microsoft.com/office/drawing/2014/main" id="{3619D680-3267-4069-83B5-E58C314E0113}"/>
              </a:ext>
            </a:extLst>
          </p:cNvPr>
          <p:cNvSpPr txBox="1">
            <a:spLocks/>
          </p:cNvSpPr>
          <p:nvPr/>
        </p:nvSpPr>
        <p:spPr>
          <a:xfrm>
            <a:off x="4563576" y="3518448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5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7" name="Google Shape;589;p61">
            <a:extLst>
              <a:ext uri="{FF2B5EF4-FFF2-40B4-BE49-F238E27FC236}">
                <a16:creationId xmlns:a16="http://schemas.microsoft.com/office/drawing/2014/main" id="{99122017-27D7-4553-A43A-B88583621FDA}"/>
              </a:ext>
            </a:extLst>
          </p:cNvPr>
          <p:cNvSpPr txBox="1">
            <a:spLocks/>
          </p:cNvSpPr>
          <p:nvPr/>
        </p:nvSpPr>
        <p:spPr>
          <a:xfrm>
            <a:off x="4580550" y="4375245"/>
            <a:ext cx="821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dirty="0">
                <a:solidFill>
                  <a:srgbClr val="FFC000"/>
                </a:solidFill>
              </a:rPr>
              <a:t>6</a:t>
            </a:r>
            <a:r>
              <a:rPr lang="en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74" name="Google Shape;1538;p105">
            <a:extLst>
              <a:ext uri="{FF2B5EF4-FFF2-40B4-BE49-F238E27FC236}">
                <a16:creationId xmlns:a16="http://schemas.microsoft.com/office/drawing/2014/main" id="{6591BC9E-5B68-44D7-AB70-1D227361C484}"/>
              </a:ext>
            </a:extLst>
          </p:cNvPr>
          <p:cNvSpPr txBox="1">
            <a:spLocks/>
          </p:cNvSpPr>
          <p:nvPr/>
        </p:nvSpPr>
        <p:spPr>
          <a:xfrm>
            <a:off x="5544698" y="1004003"/>
            <a:ext cx="2774353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Buku Modul</a:t>
            </a:r>
            <a:endParaRPr lang="en-ID" sz="2000" dirty="0"/>
          </a:p>
        </p:txBody>
      </p:sp>
      <p:sp>
        <p:nvSpPr>
          <p:cNvPr id="75" name="Google Shape;1538;p105">
            <a:extLst>
              <a:ext uri="{FF2B5EF4-FFF2-40B4-BE49-F238E27FC236}">
                <a16:creationId xmlns:a16="http://schemas.microsoft.com/office/drawing/2014/main" id="{2AD0E027-BD61-4D60-B456-E1C5D36DA471}"/>
              </a:ext>
            </a:extLst>
          </p:cNvPr>
          <p:cNvSpPr txBox="1">
            <a:spLocks/>
          </p:cNvSpPr>
          <p:nvPr/>
        </p:nvSpPr>
        <p:spPr>
          <a:xfrm>
            <a:off x="5544698" y="1896002"/>
            <a:ext cx="2774353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Buku UU HPP</a:t>
            </a:r>
            <a:endParaRPr lang="en-ID" sz="2000" dirty="0"/>
          </a:p>
        </p:txBody>
      </p:sp>
      <p:sp>
        <p:nvSpPr>
          <p:cNvPr id="76" name="Google Shape;1538;p105">
            <a:extLst>
              <a:ext uri="{FF2B5EF4-FFF2-40B4-BE49-F238E27FC236}">
                <a16:creationId xmlns:a16="http://schemas.microsoft.com/office/drawing/2014/main" id="{8655D41A-28D4-4BAC-A2AE-16644FAA5ADE}"/>
              </a:ext>
            </a:extLst>
          </p:cNvPr>
          <p:cNvSpPr txBox="1">
            <a:spLocks/>
          </p:cNvSpPr>
          <p:nvPr/>
        </p:nvSpPr>
        <p:spPr>
          <a:xfrm>
            <a:off x="5544698" y="2818464"/>
            <a:ext cx="3599302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Sertifikat Brevet Pajak A-B</a:t>
            </a:r>
            <a:endParaRPr lang="en-ID" sz="2000" dirty="0"/>
          </a:p>
        </p:txBody>
      </p:sp>
      <p:sp>
        <p:nvSpPr>
          <p:cNvPr id="77" name="Google Shape;1538;p105">
            <a:extLst>
              <a:ext uri="{FF2B5EF4-FFF2-40B4-BE49-F238E27FC236}">
                <a16:creationId xmlns:a16="http://schemas.microsoft.com/office/drawing/2014/main" id="{78F06C68-FD89-44B9-A821-DCFC7D2EEADD}"/>
              </a:ext>
            </a:extLst>
          </p:cNvPr>
          <p:cNvSpPr txBox="1">
            <a:spLocks/>
          </p:cNvSpPr>
          <p:nvPr/>
        </p:nvSpPr>
        <p:spPr>
          <a:xfrm>
            <a:off x="5544698" y="3636710"/>
            <a:ext cx="3599302" cy="45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2000" dirty="0"/>
              <a:t>Cash Back Kuota</a:t>
            </a:r>
            <a:endParaRPr lang="en-ID" sz="2000" dirty="0"/>
          </a:p>
        </p:txBody>
      </p:sp>
      <p:sp>
        <p:nvSpPr>
          <p:cNvPr id="78" name="Google Shape;1538;p105">
            <a:extLst>
              <a:ext uri="{FF2B5EF4-FFF2-40B4-BE49-F238E27FC236}">
                <a16:creationId xmlns:a16="http://schemas.microsoft.com/office/drawing/2014/main" id="{1078551D-20B9-4FEE-A8D4-D3EE5406F292}"/>
              </a:ext>
            </a:extLst>
          </p:cNvPr>
          <p:cNvSpPr txBox="1">
            <a:spLocks/>
          </p:cNvSpPr>
          <p:nvPr/>
        </p:nvSpPr>
        <p:spPr>
          <a:xfrm>
            <a:off x="5534759" y="4344492"/>
            <a:ext cx="3599302" cy="66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600" dirty="0"/>
              <a:t>Gratis Kelas Pedalaman Materi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d-ID" sz="1100" dirty="0"/>
              <a:t>(Berkesempatan mengikuti kelas di angkatan berikutnya dengan konfrimasi ke Admin)</a:t>
            </a:r>
            <a:endParaRPr lang="en-ID" sz="1100" dirty="0"/>
          </a:p>
        </p:txBody>
      </p:sp>
    </p:spTree>
    <p:extLst>
      <p:ext uri="{BB962C8B-B14F-4D97-AF65-F5344CB8AC3E}">
        <p14:creationId xmlns:p14="http://schemas.microsoft.com/office/powerpoint/2010/main" val="406555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12"/>
          <p:cNvSpPr txBox="1">
            <a:spLocks noGrp="1"/>
          </p:cNvSpPr>
          <p:nvPr>
            <p:ph type="subTitle" idx="3"/>
          </p:nvPr>
        </p:nvSpPr>
        <p:spPr>
          <a:xfrm>
            <a:off x="4739086" y="3529210"/>
            <a:ext cx="2265000" cy="5401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300" dirty="0"/>
              <a:t>ONLINE</a:t>
            </a:r>
          </a:p>
        </p:txBody>
      </p:sp>
      <p:sp>
        <p:nvSpPr>
          <p:cNvPr id="1705" name="Google Shape;1705;p112"/>
          <p:cNvSpPr txBox="1">
            <a:spLocks noGrp="1"/>
          </p:cNvSpPr>
          <p:nvPr>
            <p:ph type="subTitle" idx="2"/>
          </p:nvPr>
        </p:nvSpPr>
        <p:spPr>
          <a:xfrm>
            <a:off x="4829263" y="2378023"/>
            <a:ext cx="2265000" cy="395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/>
              <a:t>Rp 3.000.000,-</a:t>
            </a:r>
          </a:p>
        </p:txBody>
      </p:sp>
      <p:sp>
        <p:nvSpPr>
          <p:cNvPr id="1706" name="Google Shape;1706;p112"/>
          <p:cNvSpPr/>
          <p:nvPr/>
        </p:nvSpPr>
        <p:spPr>
          <a:xfrm>
            <a:off x="7202675" y="3472675"/>
            <a:ext cx="995700" cy="9957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12"/>
          <p:cNvSpPr/>
          <p:nvPr/>
        </p:nvSpPr>
        <p:spPr>
          <a:xfrm>
            <a:off x="7202675" y="1947075"/>
            <a:ext cx="995700" cy="995700"/>
          </a:xfrm>
          <a:prstGeom prst="round1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12"/>
          <p:cNvSpPr txBox="1"/>
          <p:nvPr/>
        </p:nvSpPr>
        <p:spPr>
          <a:xfrm flipH="1">
            <a:off x="7236425" y="2499350"/>
            <a:ext cx="9282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2" name="Google Shape;1712;p112"/>
          <p:cNvSpPr txBox="1">
            <a:spLocks noGrp="1"/>
          </p:cNvSpPr>
          <p:nvPr>
            <p:ph type="title"/>
          </p:nvPr>
        </p:nvSpPr>
        <p:spPr>
          <a:xfrm>
            <a:off x="4739086" y="616040"/>
            <a:ext cx="3995576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B</a:t>
            </a:r>
            <a:r>
              <a:rPr lang="id-ID" dirty="0"/>
              <a:t>IAYA BREVET PAJAK A-B</a:t>
            </a:r>
            <a:endParaRPr dirty="0"/>
          </a:p>
        </p:txBody>
      </p:sp>
      <p:sp>
        <p:nvSpPr>
          <p:cNvPr id="1713" name="Google Shape;1713;p112"/>
          <p:cNvSpPr txBox="1">
            <a:spLocks noGrp="1"/>
          </p:cNvSpPr>
          <p:nvPr>
            <p:ph type="subTitle" idx="1"/>
          </p:nvPr>
        </p:nvSpPr>
        <p:spPr>
          <a:xfrm>
            <a:off x="4829263" y="2105335"/>
            <a:ext cx="2168847" cy="395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300" dirty="0"/>
              <a:t>OFFLINE</a:t>
            </a:r>
          </a:p>
        </p:txBody>
      </p:sp>
      <p:sp>
        <p:nvSpPr>
          <p:cNvPr id="1714" name="Google Shape;1714;p112"/>
          <p:cNvSpPr txBox="1">
            <a:spLocks noGrp="1"/>
          </p:cNvSpPr>
          <p:nvPr>
            <p:ph type="subTitle" idx="4"/>
          </p:nvPr>
        </p:nvSpPr>
        <p:spPr>
          <a:xfrm>
            <a:off x="4749117" y="4050471"/>
            <a:ext cx="2265000" cy="395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/>
              <a:t>Rp 2.500.000,-</a:t>
            </a:r>
          </a:p>
        </p:txBody>
      </p:sp>
      <p:grpSp>
        <p:nvGrpSpPr>
          <p:cNvPr id="14" name="Google Shape;6081;p117">
            <a:extLst>
              <a:ext uri="{FF2B5EF4-FFF2-40B4-BE49-F238E27FC236}">
                <a16:creationId xmlns:a16="http://schemas.microsoft.com/office/drawing/2014/main" id="{954F53A1-EE50-4715-94D7-CE7888BBC796}"/>
              </a:ext>
            </a:extLst>
          </p:cNvPr>
          <p:cNvGrpSpPr/>
          <p:nvPr/>
        </p:nvGrpSpPr>
        <p:grpSpPr>
          <a:xfrm>
            <a:off x="7373646" y="2153640"/>
            <a:ext cx="653757" cy="598355"/>
            <a:chOff x="4344270" y="4100184"/>
            <a:chExt cx="402088" cy="402187"/>
          </a:xfrm>
        </p:grpSpPr>
        <p:sp>
          <p:nvSpPr>
            <p:cNvPr id="15" name="Google Shape;6082;p117">
              <a:extLst>
                <a:ext uri="{FF2B5EF4-FFF2-40B4-BE49-F238E27FC236}">
                  <a16:creationId xmlns:a16="http://schemas.microsoft.com/office/drawing/2014/main" id="{C582D0F0-5195-441A-8765-C670958EC4BC}"/>
                </a:ext>
              </a:extLst>
            </p:cNvPr>
            <p:cNvSpPr/>
            <p:nvPr/>
          </p:nvSpPr>
          <p:spPr>
            <a:xfrm>
              <a:off x="4477228" y="4100184"/>
              <a:ext cx="242287" cy="208848"/>
            </a:xfrm>
            <a:custGeom>
              <a:avLst/>
              <a:gdLst/>
              <a:ahLst/>
              <a:cxnLst/>
              <a:rect l="l" t="t" r="r" b="b"/>
              <a:pathLst>
                <a:path w="7311" h="6302" extrusionOk="0">
                  <a:moveTo>
                    <a:pt x="5252" y="475"/>
                  </a:moveTo>
                  <a:cubicBezTo>
                    <a:pt x="5330" y="475"/>
                    <a:pt x="5409" y="497"/>
                    <a:pt x="5477" y="539"/>
                  </a:cubicBezTo>
                  <a:lnTo>
                    <a:pt x="5715" y="682"/>
                  </a:lnTo>
                  <a:lnTo>
                    <a:pt x="4882" y="2634"/>
                  </a:lnTo>
                  <a:lnTo>
                    <a:pt x="2060" y="2634"/>
                  </a:lnTo>
                  <a:lnTo>
                    <a:pt x="1227" y="682"/>
                  </a:lnTo>
                  <a:lnTo>
                    <a:pt x="1477" y="539"/>
                  </a:lnTo>
                  <a:cubicBezTo>
                    <a:pt x="1546" y="497"/>
                    <a:pt x="1624" y="475"/>
                    <a:pt x="1702" y="475"/>
                  </a:cubicBezTo>
                  <a:cubicBezTo>
                    <a:pt x="1800" y="475"/>
                    <a:pt x="1898" y="509"/>
                    <a:pt x="1977" y="575"/>
                  </a:cubicBezTo>
                  <a:lnTo>
                    <a:pt x="2036" y="622"/>
                  </a:lnTo>
                  <a:cubicBezTo>
                    <a:pt x="2209" y="759"/>
                    <a:pt x="2414" y="828"/>
                    <a:pt x="2620" y="828"/>
                  </a:cubicBezTo>
                  <a:cubicBezTo>
                    <a:pt x="2825" y="828"/>
                    <a:pt x="3031" y="759"/>
                    <a:pt x="3203" y="622"/>
                  </a:cubicBezTo>
                  <a:cubicBezTo>
                    <a:pt x="3281" y="557"/>
                    <a:pt x="3379" y="524"/>
                    <a:pt x="3477" y="524"/>
                  </a:cubicBezTo>
                  <a:cubicBezTo>
                    <a:pt x="3575" y="524"/>
                    <a:pt x="3674" y="557"/>
                    <a:pt x="3751" y="622"/>
                  </a:cubicBezTo>
                  <a:cubicBezTo>
                    <a:pt x="3924" y="759"/>
                    <a:pt x="4129" y="828"/>
                    <a:pt x="4333" y="828"/>
                  </a:cubicBezTo>
                  <a:cubicBezTo>
                    <a:pt x="4537" y="828"/>
                    <a:pt x="4739" y="759"/>
                    <a:pt x="4906" y="622"/>
                  </a:cubicBezTo>
                  <a:lnTo>
                    <a:pt x="4977" y="575"/>
                  </a:lnTo>
                  <a:cubicBezTo>
                    <a:pt x="5057" y="509"/>
                    <a:pt x="5154" y="475"/>
                    <a:pt x="5252" y="475"/>
                  </a:cubicBezTo>
                  <a:close/>
                  <a:moveTo>
                    <a:pt x="1690" y="0"/>
                  </a:moveTo>
                  <a:cubicBezTo>
                    <a:pt x="1533" y="0"/>
                    <a:pt x="1377" y="40"/>
                    <a:pt x="1239" y="122"/>
                  </a:cubicBezTo>
                  <a:lnTo>
                    <a:pt x="810" y="384"/>
                  </a:lnTo>
                  <a:cubicBezTo>
                    <a:pt x="703" y="444"/>
                    <a:pt x="667" y="563"/>
                    <a:pt x="715" y="682"/>
                  </a:cubicBezTo>
                  <a:lnTo>
                    <a:pt x="1572" y="2682"/>
                  </a:lnTo>
                  <a:cubicBezTo>
                    <a:pt x="941" y="2908"/>
                    <a:pt x="417" y="3337"/>
                    <a:pt x="72" y="3897"/>
                  </a:cubicBezTo>
                  <a:cubicBezTo>
                    <a:pt x="0" y="4004"/>
                    <a:pt x="36" y="4158"/>
                    <a:pt x="143" y="4218"/>
                  </a:cubicBezTo>
                  <a:cubicBezTo>
                    <a:pt x="186" y="4243"/>
                    <a:pt x="231" y="4255"/>
                    <a:pt x="275" y="4255"/>
                  </a:cubicBezTo>
                  <a:cubicBezTo>
                    <a:pt x="355" y="4255"/>
                    <a:pt x="431" y="4216"/>
                    <a:pt x="477" y="4147"/>
                  </a:cubicBezTo>
                  <a:cubicBezTo>
                    <a:pt x="774" y="3658"/>
                    <a:pt x="1227" y="3301"/>
                    <a:pt x="1763" y="3111"/>
                  </a:cubicBezTo>
                  <a:lnTo>
                    <a:pt x="5180" y="3111"/>
                  </a:lnTo>
                  <a:cubicBezTo>
                    <a:pt x="6168" y="3456"/>
                    <a:pt x="6835" y="4385"/>
                    <a:pt x="6835" y="5432"/>
                  </a:cubicBezTo>
                  <a:lnTo>
                    <a:pt x="6835" y="6063"/>
                  </a:lnTo>
                  <a:cubicBezTo>
                    <a:pt x="6835" y="6194"/>
                    <a:pt x="6942" y="6302"/>
                    <a:pt x="7073" y="6302"/>
                  </a:cubicBezTo>
                  <a:cubicBezTo>
                    <a:pt x="7204" y="6302"/>
                    <a:pt x="7311" y="6194"/>
                    <a:pt x="7311" y="6063"/>
                  </a:cubicBezTo>
                  <a:lnTo>
                    <a:pt x="7311" y="5432"/>
                  </a:lnTo>
                  <a:cubicBezTo>
                    <a:pt x="7311" y="4194"/>
                    <a:pt x="6537" y="3099"/>
                    <a:pt x="5382" y="2682"/>
                  </a:cubicBezTo>
                  <a:lnTo>
                    <a:pt x="6239" y="670"/>
                  </a:lnTo>
                  <a:cubicBezTo>
                    <a:pt x="6287" y="563"/>
                    <a:pt x="6239" y="444"/>
                    <a:pt x="6132" y="372"/>
                  </a:cubicBezTo>
                  <a:lnTo>
                    <a:pt x="5715" y="134"/>
                  </a:lnTo>
                  <a:cubicBezTo>
                    <a:pt x="5574" y="45"/>
                    <a:pt x="5412" y="2"/>
                    <a:pt x="5251" y="2"/>
                  </a:cubicBezTo>
                  <a:cubicBezTo>
                    <a:pt x="5045" y="2"/>
                    <a:pt x="4840" y="72"/>
                    <a:pt x="4680" y="206"/>
                  </a:cubicBezTo>
                  <a:lnTo>
                    <a:pt x="4608" y="265"/>
                  </a:lnTo>
                  <a:cubicBezTo>
                    <a:pt x="4531" y="331"/>
                    <a:pt x="4433" y="363"/>
                    <a:pt x="4334" y="363"/>
                  </a:cubicBezTo>
                  <a:cubicBezTo>
                    <a:pt x="4236" y="363"/>
                    <a:pt x="4138" y="331"/>
                    <a:pt x="4061" y="265"/>
                  </a:cubicBezTo>
                  <a:lnTo>
                    <a:pt x="4049" y="253"/>
                  </a:lnTo>
                  <a:cubicBezTo>
                    <a:pt x="3882" y="116"/>
                    <a:pt x="3677" y="48"/>
                    <a:pt x="3471" y="48"/>
                  </a:cubicBezTo>
                  <a:cubicBezTo>
                    <a:pt x="3266" y="48"/>
                    <a:pt x="3060" y="116"/>
                    <a:pt x="2894" y="253"/>
                  </a:cubicBezTo>
                  <a:cubicBezTo>
                    <a:pt x="2816" y="325"/>
                    <a:pt x="2718" y="360"/>
                    <a:pt x="2620" y="360"/>
                  </a:cubicBezTo>
                  <a:cubicBezTo>
                    <a:pt x="2522" y="360"/>
                    <a:pt x="2423" y="325"/>
                    <a:pt x="2346" y="253"/>
                  </a:cubicBezTo>
                  <a:lnTo>
                    <a:pt x="2275" y="206"/>
                  </a:lnTo>
                  <a:cubicBezTo>
                    <a:pt x="2105" y="70"/>
                    <a:pt x="1897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83;p117">
              <a:extLst>
                <a:ext uri="{FF2B5EF4-FFF2-40B4-BE49-F238E27FC236}">
                  <a16:creationId xmlns:a16="http://schemas.microsoft.com/office/drawing/2014/main" id="{3AE67651-EE41-4164-90DE-1C97342D1626}"/>
                </a:ext>
              </a:extLst>
            </p:cNvPr>
            <p:cNvSpPr/>
            <p:nvPr/>
          </p:nvSpPr>
          <p:spPr>
            <a:xfrm>
              <a:off x="4703707" y="4322818"/>
              <a:ext cx="15808" cy="1580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79" y="0"/>
                    <a:pt x="120" y="24"/>
                    <a:pt x="72" y="72"/>
                  </a:cubicBezTo>
                  <a:cubicBezTo>
                    <a:pt x="24" y="119"/>
                    <a:pt x="1" y="179"/>
                    <a:pt x="1" y="238"/>
                  </a:cubicBezTo>
                  <a:cubicBezTo>
                    <a:pt x="1" y="298"/>
                    <a:pt x="24" y="369"/>
                    <a:pt x="72" y="405"/>
                  </a:cubicBezTo>
                  <a:cubicBezTo>
                    <a:pt x="120" y="453"/>
                    <a:pt x="179" y="477"/>
                    <a:pt x="239" y="477"/>
                  </a:cubicBezTo>
                  <a:cubicBezTo>
                    <a:pt x="298" y="477"/>
                    <a:pt x="358" y="453"/>
                    <a:pt x="405" y="405"/>
                  </a:cubicBezTo>
                  <a:cubicBezTo>
                    <a:pt x="453" y="369"/>
                    <a:pt x="477" y="298"/>
                    <a:pt x="477" y="238"/>
                  </a:cubicBezTo>
                  <a:cubicBezTo>
                    <a:pt x="477" y="179"/>
                    <a:pt x="453" y="119"/>
                    <a:pt x="405" y="72"/>
                  </a:cubicBezTo>
                  <a:cubicBezTo>
                    <a:pt x="358" y="24"/>
                    <a:pt x="298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84;p117">
              <a:extLst>
                <a:ext uri="{FF2B5EF4-FFF2-40B4-BE49-F238E27FC236}">
                  <a16:creationId xmlns:a16="http://schemas.microsoft.com/office/drawing/2014/main" id="{D99D41C3-082D-4218-AFC9-AC5364A5059B}"/>
                </a:ext>
              </a:extLst>
            </p:cNvPr>
            <p:cNvSpPr/>
            <p:nvPr/>
          </p:nvSpPr>
          <p:spPr>
            <a:xfrm>
              <a:off x="4450782" y="4448286"/>
              <a:ext cx="15808" cy="15410"/>
            </a:xfrm>
            <a:custGeom>
              <a:avLst/>
              <a:gdLst/>
              <a:ahLst/>
              <a:cxnLst/>
              <a:rect l="l" t="t" r="r" b="b"/>
              <a:pathLst>
                <a:path w="477" h="465" extrusionOk="0">
                  <a:moveTo>
                    <a:pt x="239" y="1"/>
                  </a:moveTo>
                  <a:cubicBezTo>
                    <a:pt x="179" y="1"/>
                    <a:pt x="120" y="24"/>
                    <a:pt x="72" y="60"/>
                  </a:cubicBezTo>
                  <a:cubicBezTo>
                    <a:pt x="25" y="108"/>
                    <a:pt x="1" y="167"/>
                    <a:pt x="1" y="239"/>
                  </a:cubicBezTo>
                  <a:cubicBezTo>
                    <a:pt x="1" y="298"/>
                    <a:pt x="25" y="358"/>
                    <a:pt x="72" y="405"/>
                  </a:cubicBezTo>
                  <a:cubicBezTo>
                    <a:pt x="120" y="441"/>
                    <a:pt x="179" y="465"/>
                    <a:pt x="239" y="465"/>
                  </a:cubicBezTo>
                  <a:cubicBezTo>
                    <a:pt x="298" y="465"/>
                    <a:pt x="358" y="441"/>
                    <a:pt x="406" y="405"/>
                  </a:cubicBezTo>
                  <a:cubicBezTo>
                    <a:pt x="453" y="358"/>
                    <a:pt x="477" y="298"/>
                    <a:pt x="477" y="239"/>
                  </a:cubicBezTo>
                  <a:cubicBezTo>
                    <a:pt x="477" y="167"/>
                    <a:pt x="453" y="108"/>
                    <a:pt x="406" y="60"/>
                  </a:cubicBezTo>
                  <a:cubicBezTo>
                    <a:pt x="358" y="24"/>
                    <a:pt x="298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85;p117">
              <a:extLst>
                <a:ext uri="{FF2B5EF4-FFF2-40B4-BE49-F238E27FC236}">
                  <a16:creationId xmlns:a16="http://schemas.microsoft.com/office/drawing/2014/main" id="{758809F7-4C83-43D0-8C25-08C0A98F873B}"/>
                </a:ext>
              </a:extLst>
            </p:cNvPr>
            <p:cNvSpPr/>
            <p:nvPr/>
          </p:nvSpPr>
          <p:spPr>
            <a:xfrm>
              <a:off x="4344270" y="4251004"/>
              <a:ext cx="402088" cy="251367"/>
            </a:xfrm>
            <a:custGeom>
              <a:avLst/>
              <a:gdLst/>
              <a:ahLst/>
              <a:cxnLst/>
              <a:rect l="l" t="t" r="r" b="b"/>
              <a:pathLst>
                <a:path w="12133" h="7585" extrusionOk="0">
                  <a:moveTo>
                    <a:pt x="4632" y="465"/>
                  </a:moveTo>
                  <a:lnTo>
                    <a:pt x="4632" y="1108"/>
                  </a:lnTo>
                  <a:cubicBezTo>
                    <a:pt x="4632" y="1429"/>
                    <a:pt x="4370" y="1679"/>
                    <a:pt x="4048" y="1679"/>
                  </a:cubicBezTo>
                  <a:lnTo>
                    <a:pt x="2274" y="1679"/>
                  </a:lnTo>
                  <a:lnTo>
                    <a:pt x="2274" y="1310"/>
                  </a:lnTo>
                  <a:cubicBezTo>
                    <a:pt x="2274" y="846"/>
                    <a:pt x="2655" y="465"/>
                    <a:pt x="3120" y="465"/>
                  </a:cubicBezTo>
                  <a:close/>
                  <a:moveTo>
                    <a:pt x="4632" y="1989"/>
                  </a:moveTo>
                  <a:lnTo>
                    <a:pt x="4632" y="2596"/>
                  </a:lnTo>
                  <a:cubicBezTo>
                    <a:pt x="4632" y="3239"/>
                    <a:pt x="4108" y="3775"/>
                    <a:pt x="3453" y="3775"/>
                  </a:cubicBezTo>
                  <a:cubicBezTo>
                    <a:pt x="2798" y="3775"/>
                    <a:pt x="2274" y="3239"/>
                    <a:pt x="2274" y="2596"/>
                  </a:cubicBezTo>
                  <a:lnTo>
                    <a:pt x="2274" y="2155"/>
                  </a:lnTo>
                  <a:lnTo>
                    <a:pt x="4048" y="2155"/>
                  </a:lnTo>
                  <a:cubicBezTo>
                    <a:pt x="4263" y="2155"/>
                    <a:pt x="4465" y="2096"/>
                    <a:pt x="4632" y="1989"/>
                  </a:cubicBezTo>
                  <a:close/>
                  <a:moveTo>
                    <a:pt x="11228" y="3596"/>
                  </a:moveTo>
                  <a:cubicBezTo>
                    <a:pt x="11466" y="3596"/>
                    <a:pt x="11656" y="3787"/>
                    <a:pt x="11656" y="4025"/>
                  </a:cubicBezTo>
                  <a:cubicBezTo>
                    <a:pt x="11656" y="4263"/>
                    <a:pt x="11466" y="4453"/>
                    <a:pt x="11228" y="4453"/>
                  </a:cubicBezTo>
                  <a:lnTo>
                    <a:pt x="8668" y="4453"/>
                  </a:lnTo>
                  <a:cubicBezTo>
                    <a:pt x="8430" y="4453"/>
                    <a:pt x="8239" y="4263"/>
                    <a:pt x="8239" y="4025"/>
                  </a:cubicBezTo>
                  <a:cubicBezTo>
                    <a:pt x="8239" y="3787"/>
                    <a:pt x="8430" y="3596"/>
                    <a:pt x="8668" y="3596"/>
                  </a:cubicBezTo>
                  <a:close/>
                  <a:moveTo>
                    <a:pt x="4084" y="4251"/>
                  </a:moveTo>
                  <a:lnTo>
                    <a:pt x="3453" y="4882"/>
                  </a:lnTo>
                  <a:lnTo>
                    <a:pt x="2822" y="4251"/>
                  </a:lnTo>
                  <a:close/>
                  <a:moveTo>
                    <a:pt x="11228" y="4930"/>
                  </a:moveTo>
                  <a:cubicBezTo>
                    <a:pt x="11466" y="4930"/>
                    <a:pt x="11656" y="5120"/>
                    <a:pt x="11656" y="5346"/>
                  </a:cubicBezTo>
                  <a:cubicBezTo>
                    <a:pt x="11656" y="5584"/>
                    <a:pt x="11466" y="5775"/>
                    <a:pt x="11228" y="5775"/>
                  </a:cubicBezTo>
                  <a:lnTo>
                    <a:pt x="8668" y="5775"/>
                  </a:lnTo>
                  <a:cubicBezTo>
                    <a:pt x="8430" y="5775"/>
                    <a:pt x="8239" y="5584"/>
                    <a:pt x="8239" y="5346"/>
                  </a:cubicBezTo>
                  <a:cubicBezTo>
                    <a:pt x="8239" y="5120"/>
                    <a:pt x="8430" y="4930"/>
                    <a:pt x="8668" y="4930"/>
                  </a:cubicBezTo>
                  <a:close/>
                  <a:moveTo>
                    <a:pt x="4739" y="4263"/>
                  </a:moveTo>
                  <a:cubicBezTo>
                    <a:pt x="5691" y="4382"/>
                    <a:pt x="6441" y="5192"/>
                    <a:pt x="6441" y="6180"/>
                  </a:cubicBezTo>
                  <a:lnTo>
                    <a:pt x="6441" y="7108"/>
                  </a:lnTo>
                  <a:lnTo>
                    <a:pt x="464" y="7108"/>
                  </a:lnTo>
                  <a:lnTo>
                    <a:pt x="464" y="6418"/>
                  </a:lnTo>
                  <a:lnTo>
                    <a:pt x="2405" y="6418"/>
                  </a:lnTo>
                  <a:cubicBezTo>
                    <a:pt x="2536" y="6418"/>
                    <a:pt x="2643" y="6323"/>
                    <a:pt x="2643" y="6192"/>
                  </a:cubicBezTo>
                  <a:cubicBezTo>
                    <a:pt x="2643" y="6061"/>
                    <a:pt x="2536" y="5954"/>
                    <a:pt x="2405" y="5954"/>
                  </a:cubicBezTo>
                  <a:lnTo>
                    <a:pt x="488" y="5954"/>
                  </a:lnTo>
                  <a:cubicBezTo>
                    <a:pt x="583" y="5072"/>
                    <a:pt x="1286" y="4370"/>
                    <a:pt x="2167" y="4263"/>
                  </a:cubicBezTo>
                  <a:lnTo>
                    <a:pt x="3286" y="5382"/>
                  </a:lnTo>
                  <a:cubicBezTo>
                    <a:pt x="3334" y="5430"/>
                    <a:pt x="3393" y="5453"/>
                    <a:pt x="3453" y="5453"/>
                  </a:cubicBezTo>
                  <a:cubicBezTo>
                    <a:pt x="3512" y="5453"/>
                    <a:pt x="3572" y="5430"/>
                    <a:pt x="3620" y="5382"/>
                  </a:cubicBezTo>
                  <a:lnTo>
                    <a:pt x="4739" y="4263"/>
                  </a:lnTo>
                  <a:close/>
                  <a:moveTo>
                    <a:pt x="11228" y="6251"/>
                  </a:moveTo>
                  <a:cubicBezTo>
                    <a:pt x="11466" y="6251"/>
                    <a:pt x="11656" y="6442"/>
                    <a:pt x="11656" y="6680"/>
                  </a:cubicBezTo>
                  <a:cubicBezTo>
                    <a:pt x="11656" y="6918"/>
                    <a:pt x="11466" y="7108"/>
                    <a:pt x="11228" y="7108"/>
                  </a:cubicBezTo>
                  <a:lnTo>
                    <a:pt x="8668" y="7108"/>
                  </a:lnTo>
                  <a:cubicBezTo>
                    <a:pt x="8430" y="7108"/>
                    <a:pt x="8239" y="6918"/>
                    <a:pt x="8239" y="6680"/>
                  </a:cubicBezTo>
                  <a:cubicBezTo>
                    <a:pt x="8239" y="6442"/>
                    <a:pt x="8430" y="6251"/>
                    <a:pt x="8668" y="6251"/>
                  </a:cubicBezTo>
                  <a:close/>
                  <a:moveTo>
                    <a:pt x="3120" y="0"/>
                  </a:moveTo>
                  <a:cubicBezTo>
                    <a:pt x="2393" y="0"/>
                    <a:pt x="1798" y="584"/>
                    <a:pt x="1798" y="1310"/>
                  </a:cubicBezTo>
                  <a:lnTo>
                    <a:pt x="1798" y="2596"/>
                  </a:lnTo>
                  <a:cubicBezTo>
                    <a:pt x="1798" y="3060"/>
                    <a:pt x="1988" y="3477"/>
                    <a:pt x="2298" y="3775"/>
                  </a:cubicBezTo>
                  <a:lnTo>
                    <a:pt x="2286" y="3775"/>
                  </a:lnTo>
                  <a:cubicBezTo>
                    <a:pt x="2250" y="3775"/>
                    <a:pt x="2215" y="3775"/>
                    <a:pt x="2179" y="3787"/>
                  </a:cubicBezTo>
                  <a:cubicBezTo>
                    <a:pt x="953" y="3894"/>
                    <a:pt x="0" y="4930"/>
                    <a:pt x="0" y="6180"/>
                  </a:cubicBezTo>
                  <a:lnTo>
                    <a:pt x="0" y="7347"/>
                  </a:lnTo>
                  <a:cubicBezTo>
                    <a:pt x="0" y="7477"/>
                    <a:pt x="95" y="7585"/>
                    <a:pt x="226" y="7585"/>
                  </a:cubicBezTo>
                  <a:lnTo>
                    <a:pt x="11228" y="7585"/>
                  </a:lnTo>
                  <a:cubicBezTo>
                    <a:pt x="11728" y="7585"/>
                    <a:pt x="12133" y="7180"/>
                    <a:pt x="12133" y="6680"/>
                  </a:cubicBezTo>
                  <a:cubicBezTo>
                    <a:pt x="12133" y="6418"/>
                    <a:pt x="12013" y="6180"/>
                    <a:pt x="11835" y="6013"/>
                  </a:cubicBezTo>
                  <a:cubicBezTo>
                    <a:pt x="12013" y="5846"/>
                    <a:pt x="12133" y="5608"/>
                    <a:pt x="12133" y="5346"/>
                  </a:cubicBezTo>
                  <a:cubicBezTo>
                    <a:pt x="12133" y="5084"/>
                    <a:pt x="12013" y="4858"/>
                    <a:pt x="11835" y="4691"/>
                  </a:cubicBezTo>
                  <a:cubicBezTo>
                    <a:pt x="12013" y="4525"/>
                    <a:pt x="12133" y="4287"/>
                    <a:pt x="12133" y="4025"/>
                  </a:cubicBezTo>
                  <a:cubicBezTo>
                    <a:pt x="12133" y="3525"/>
                    <a:pt x="11728" y="3120"/>
                    <a:pt x="11228" y="3120"/>
                  </a:cubicBezTo>
                  <a:lnTo>
                    <a:pt x="8668" y="3120"/>
                  </a:lnTo>
                  <a:cubicBezTo>
                    <a:pt x="8168" y="3120"/>
                    <a:pt x="7763" y="3525"/>
                    <a:pt x="7763" y="4025"/>
                  </a:cubicBezTo>
                  <a:cubicBezTo>
                    <a:pt x="7763" y="4287"/>
                    <a:pt x="7882" y="4525"/>
                    <a:pt x="8061" y="4691"/>
                  </a:cubicBezTo>
                  <a:cubicBezTo>
                    <a:pt x="7882" y="4858"/>
                    <a:pt x="7763" y="5084"/>
                    <a:pt x="7763" y="5346"/>
                  </a:cubicBezTo>
                  <a:cubicBezTo>
                    <a:pt x="7763" y="5608"/>
                    <a:pt x="7882" y="5846"/>
                    <a:pt x="8061" y="6013"/>
                  </a:cubicBezTo>
                  <a:cubicBezTo>
                    <a:pt x="7882" y="6180"/>
                    <a:pt x="7763" y="6418"/>
                    <a:pt x="7763" y="6680"/>
                  </a:cubicBezTo>
                  <a:cubicBezTo>
                    <a:pt x="7763" y="6835"/>
                    <a:pt x="7811" y="6977"/>
                    <a:pt x="7870" y="7108"/>
                  </a:cubicBezTo>
                  <a:lnTo>
                    <a:pt x="6906" y="7108"/>
                  </a:lnTo>
                  <a:lnTo>
                    <a:pt x="6906" y="6180"/>
                  </a:lnTo>
                  <a:cubicBezTo>
                    <a:pt x="6906" y="4930"/>
                    <a:pt x="5953" y="3894"/>
                    <a:pt x="4727" y="3787"/>
                  </a:cubicBezTo>
                  <a:cubicBezTo>
                    <a:pt x="4691" y="3775"/>
                    <a:pt x="4655" y="3775"/>
                    <a:pt x="4620" y="3775"/>
                  </a:cubicBezTo>
                  <a:lnTo>
                    <a:pt x="4608" y="3775"/>
                  </a:lnTo>
                  <a:cubicBezTo>
                    <a:pt x="4917" y="3477"/>
                    <a:pt x="5108" y="3060"/>
                    <a:pt x="5108" y="2596"/>
                  </a:cubicBezTo>
                  <a:lnTo>
                    <a:pt x="5108" y="239"/>
                  </a:lnTo>
                  <a:cubicBezTo>
                    <a:pt x="5108" y="108"/>
                    <a:pt x="5001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86;p117">
              <a:extLst>
                <a:ext uri="{FF2B5EF4-FFF2-40B4-BE49-F238E27FC236}">
                  <a16:creationId xmlns:a16="http://schemas.microsoft.com/office/drawing/2014/main" id="{1634DD1F-EF3E-42C1-BCB4-E9EA47B98BC3}"/>
                </a:ext>
              </a:extLst>
            </p:cNvPr>
            <p:cNvSpPr/>
            <p:nvPr/>
          </p:nvSpPr>
          <p:spPr>
            <a:xfrm>
              <a:off x="4610584" y="4236389"/>
              <a:ext cx="54482" cy="100646"/>
            </a:xfrm>
            <a:custGeom>
              <a:avLst/>
              <a:gdLst/>
              <a:ahLst/>
              <a:cxnLst/>
              <a:rect l="l" t="t" r="r" b="b"/>
              <a:pathLst>
                <a:path w="1644" h="3037" extrusionOk="0">
                  <a:moveTo>
                    <a:pt x="822" y="1"/>
                  </a:moveTo>
                  <a:cubicBezTo>
                    <a:pt x="691" y="1"/>
                    <a:pt x="584" y="108"/>
                    <a:pt x="584" y="239"/>
                  </a:cubicBezTo>
                  <a:lnTo>
                    <a:pt x="584" y="275"/>
                  </a:lnTo>
                  <a:cubicBezTo>
                    <a:pt x="251" y="370"/>
                    <a:pt x="1" y="656"/>
                    <a:pt x="1" y="1001"/>
                  </a:cubicBezTo>
                  <a:cubicBezTo>
                    <a:pt x="1" y="1418"/>
                    <a:pt x="370" y="1763"/>
                    <a:pt x="822" y="1763"/>
                  </a:cubicBezTo>
                  <a:cubicBezTo>
                    <a:pt x="1013" y="1763"/>
                    <a:pt x="1168" y="1894"/>
                    <a:pt x="1168" y="2061"/>
                  </a:cubicBezTo>
                  <a:cubicBezTo>
                    <a:pt x="1168" y="2215"/>
                    <a:pt x="1013" y="2346"/>
                    <a:pt x="822" y="2346"/>
                  </a:cubicBezTo>
                  <a:cubicBezTo>
                    <a:pt x="632" y="2346"/>
                    <a:pt x="477" y="2215"/>
                    <a:pt x="477" y="2061"/>
                  </a:cubicBezTo>
                  <a:cubicBezTo>
                    <a:pt x="477" y="1930"/>
                    <a:pt x="370" y="1823"/>
                    <a:pt x="239" y="1823"/>
                  </a:cubicBezTo>
                  <a:cubicBezTo>
                    <a:pt x="108" y="1823"/>
                    <a:pt x="1" y="1930"/>
                    <a:pt x="1" y="2061"/>
                  </a:cubicBezTo>
                  <a:cubicBezTo>
                    <a:pt x="1" y="2406"/>
                    <a:pt x="251" y="2692"/>
                    <a:pt x="584" y="2787"/>
                  </a:cubicBezTo>
                  <a:lnTo>
                    <a:pt x="584" y="2799"/>
                  </a:lnTo>
                  <a:cubicBezTo>
                    <a:pt x="584" y="2930"/>
                    <a:pt x="691" y="3037"/>
                    <a:pt x="822" y="3037"/>
                  </a:cubicBezTo>
                  <a:cubicBezTo>
                    <a:pt x="953" y="3037"/>
                    <a:pt x="1060" y="2930"/>
                    <a:pt x="1060" y="2799"/>
                  </a:cubicBezTo>
                  <a:lnTo>
                    <a:pt x="1060" y="2787"/>
                  </a:lnTo>
                  <a:cubicBezTo>
                    <a:pt x="1394" y="2692"/>
                    <a:pt x="1644" y="2406"/>
                    <a:pt x="1644" y="2061"/>
                  </a:cubicBezTo>
                  <a:cubicBezTo>
                    <a:pt x="1644" y="1632"/>
                    <a:pt x="1275" y="1287"/>
                    <a:pt x="822" y="1287"/>
                  </a:cubicBezTo>
                  <a:cubicBezTo>
                    <a:pt x="632" y="1287"/>
                    <a:pt x="477" y="1156"/>
                    <a:pt x="477" y="1001"/>
                  </a:cubicBezTo>
                  <a:cubicBezTo>
                    <a:pt x="477" y="846"/>
                    <a:pt x="632" y="715"/>
                    <a:pt x="822" y="715"/>
                  </a:cubicBezTo>
                  <a:cubicBezTo>
                    <a:pt x="1013" y="715"/>
                    <a:pt x="1168" y="846"/>
                    <a:pt x="1168" y="1001"/>
                  </a:cubicBezTo>
                  <a:cubicBezTo>
                    <a:pt x="1168" y="1132"/>
                    <a:pt x="1275" y="1239"/>
                    <a:pt x="1406" y="1239"/>
                  </a:cubicBezTo>
                  <a:cubicBezTo>
                    <a:pt x="1537" y="1239"/>
                    <a:pt x="1644" y="1132"/>
                    <a:pt x="1644" y="1001"/>
                  </a:cubicBezTo>
                  <a:cubicBezTo>
                    <a:pt x="1644" y="656"/>
                    <a:pt x="1394" y="370"/>
                    <a:pt x="1060" y="275"/>
                  </a:cubicBezTo>
                  <a:lnTo>
                    <a:pt x="1060" y="239"/>
                  </a:lnTo>
                  <a:cubicBezTo>
                    <a:pt x="1060" y="108"/>
                    <a:pt x="953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6081;p117">
            <a:extLst>
              <a:ext uri="{FF2B5EF4-FFF2-40B4-BE49-F238E27FC236}">
                <a16:creationId xmlns:a16="http://schemas.microsoft.com/office/drawing/2014/main" id="{30799677-EFDD-46B0-9152-3D81A89B681A}"/>
              </a:ext>
            </a:extLst>
          </p:cNvPr>
          <p:cNvGrpSpPr/>
          <p:nvPr/>
        </p:nvGrpSpPr>
        <p:grpSpPr>
          <a:xfrm>
            <a:off x="7373645" y="3671347"/>
            <a:ext cx="653757" cy="598355"/>
            <a:chOff x="4344270" y="4100184"/>
            <a:chExt cx="402088" cy="402187"/>
          </a:xfrm>
        </p:grpSpPr>
        <p:sp>
          <p:nvSpPr>
            <p:cNvPr id="21" name="Google Shape;6082;p117">
              <a:extLst>
                <a:ext uri="{FF2B5EF4-FFF2-40B4-BE49-F238E27FC236}">
                  <a16:creationId xmlns:a16="http://schemas.microsoft.com/office/drawing/2014/main" id="{FD089156-C0CC-4395-AD54-316FE1A7FC99}"/>
                </a:ext>
              </a:extLst>
            </p:cNvPr>
            <p:cNvSpPr/>
            <p:nvPr/>
          </p:nvSpPr>
          <p:spPr>
            <a:xfrm>
              <a:off x="4477228" y="4100184"/>
              <a:ext cx="242287" cy="208848"/>
            </a:xfrm>
            <a:custGeom>
              <a:avLst/>
              <a:gdLst/>
              <a:ahLst/>
              <a:cxnLst/>
              <a:rect l="l" t="t" r="r" b="b"/>
              <a:pathLst>
                <a:path w="7311" h="6302" extrusionOk="0">
                  <a:moveTo>
                    <a:pt x="5252" y="475"/>
                  </a:moveTo>
                  <a:cubicBezTo>
                    <a:pt x="5330" y="475"/>
                    <a:pt x="5409" y="497"/>
                    <a:pt x="5477" y="539"/>
                  </a:cubicBezTo>
                  <a:lnTo>
                    <a:pt x="5715" y="682"/>
                  </a:lnTo>
                  <a:lnTo>
                    <a:pt x="4882" y="2634"/>
                  </a:lnTo>
                  <a:lnTo>
                    <a:pt x="2060" y="2634"/>
                  </a:lnTo>
                  <a:lnTo>
                    <a:pt x="1227" y="682"/>
                  </a:lnTo>
                  <a:lnTo>
                    <a:pt x="1477" y="539"/>
                  </a:lnTo>
                  <a:cubicBezTo>
                    <a:pt x="1546" y="497"/>
                    <a:pt x="1624" y="475"/>
                    <a:pt x="1702" y="475"/>
                  </a:cubicBezTo>
                  <a:cubicBezTo>
                    <a:pt x="1800" y="475"/>
                    <a:pt x="1898" y="509"/>
                    <a:pt x="1977" y="575"/>
                  </a:cubicBezTo>
                  <a:lnTo>
                    <a:pt x="2036" y="622"/>
                  </a:lnTo>
                  <a:cubicBezTo>
                    <a:pt x="2209" y="759"/>
                    <a:pt x="2414" y="828"/>
                    <a:pt x="2620" y="828"/>
                  </a:cubicBezTo>
                  <a:cubicBezTo>
                    <a:pt x="2825" y="828"/>
                    <a:pt x="3031" y="759"/>
                    <a:pt x="3203" y="622"/>
                  </a:cubicBezTo>
                  <a:cubicBezTo>
                    <a:pt x="3281" y="557"/>
                    <a:pt x="3379" y="524"/>
                    <a:pt x="3477" y="524"/>
                  </a:cubicBezTo>
                  <a:cubicBezTo>
                    <a:pt x="3575" y="524"/>
                    <a:pt x="3674" y="557"/>
                    <a:pt x="3751" y="622"/>
                  </a:cubicBezTo>
                  <a:cubicBezTo>
                    <a:pt x="3924" y="759"/>
                    <a:pt x="4129" y="828"/>
                    <a:pt x="4333" y="828"/>
                  </a:cubicBezTo>
                  <a:cubicBezTo>
                    <a:pt x="4537" y="828"/>
                    <a:pt x="4739" y="759"/>
                    <a:pt x="4906" y="622"/>
                  </a:cubicBezTo>
                  <a:lnTo>
                    <a:pt x="4977" y="575"/>
                  </a:lnTo>
                  <a:cubicBezTo>
                    <a:pt x="5057" y="509"/>
                    <a:pt x="5154" y="475"/>
                    <a:pt x="5252" y="475"/>
                  </a:cubicBezTo>
                  <a:close/>
                  <a:moveTo>
                    <a:pt x="1690" y="0"/>
                  </a:moveTo>
                  <a:cubicBezTo>
                    <a:pt x="1533" y="0"/>
                    <a:pt x="1377" y="40"/>
                    <a:pt x="1239" y="122"/>
                  </a:cubicBezTo>
                  <a:lnTo>
                    <a:pt x="810" y="384"/>
                  </a:lnTo>
                  <a:cubicBezTo>
                    <a:pt x="703" y="444"/>
                    <a:pt x="667" y="563"/>
                    <a:pt x="715" y="682"/>
                  </a:cubicBezTo>
                  <a:lnTo>
                    <a:pt x="1572" y="2682"/>
                  </a:lnTo>
                  <a:cubicBezTo>
                    <a:pt x="941" y="2908"/>
                    <a:pt x="417" y="3337"/>
                    <a:pt x="72" y="3897"/>
                  </a:cubicBezTo>
                  <a:cubicBezTo>
                    <a:pt x="0" y="4004"/>
                    <a:pt x="36" y="4158"/>
                    <a:pt x="143" y="4218"/>
                  </a:cubicBezTo>
                  <a:cubicBezTo>
                    <a:pt x="186" y="4243"/>
                    <a:pt x="231" y="4255"/>
                    <a:pt x="275" y="4255"/>
                  </a:cubicBezTo>
                  <a:cubicBezTo>
                    <a:pt x="355" y="4255"/>
                    <a:pt x="431" y="4216"/>
                    <a:pt x="477" y="4147"/>
                  </a:cubicBezTo>
                  <a:cubicBezTo>
                    <a:pt x="774" y="3658"/>
                    <a:pt x="1227" y="3301"/>
                    <a:pt x="1763" y="3111"/>
                  </a:cubicBezTo>
                  <a:lnTo>
                    <a:pt x="5180" y="3111"/>
                  </a:lnTo>
                  <a:cubicBezTo>
                    <a:pt x="6168" y="3456"/>
                    <a:pt x="6835" y="4385"/>
                    <a:pt x="6835" y="5432"/>
                  </a:cubicBezTo>
                  <a:lnTo>
                    <a:pt x="6835" y="6063"/>
                  </a:lnTo>
                  <a:cubicBezTo>
                    <a:pt x="6835" y="6194"/>
                    <a:pt x="6942" y="6302"/>
                    <a:pt x="7073" y="6302"/>
                  </a:cubicBezTo>
                  <a:cubicBezTo>
                    <a:pt x="7204" y="6302"/>
                    <a:pt x="7311" y="6194"/>
                    <a:pt x="7311" y="6063"/>
                  </a:cubicBezTo>
                  <a:lnTo>
                    <a:pt x="7311" y="5432"/>
                  </a:lnTo>
                  <a:cubicBezTo>
                    <a:pt x="7311" y="4194"/>
                    <a:pt x="6537" y="3099"/>
                    <a:pt x="5382" y="2682"/>
                  </a:cubicBezTo>
                  <a:lnTo>
                    <a:pt x="6239" y="670"/>
                  </a:lnTo>
                  <a:cubicBezTo>
                    <a:pt x="6287" y="563"/>
                    <a:pt x="6239" y="444"/>
                    <a:pt x="6132" y="372"/>
                  </a:cubicBezTo>
                  <a:lnTo>
                    <a:pt x="5715" y="134"/>
                  </a:lnTo>
                  <a:cubicBezTo>
                    <a:pt x="5574" y="45"/>
                    <a:pt x="5412" y="2"/>
                    <a:pt x="5251" y="2"/>
                  </a:cubicBezTo>
                  <a:cubicBezTo>
                    <a:pt x="5045" y="2"/>
                    <a:pt x="4840" y="72"/>
                    <a:pt x="4680" y="206"/>
                  </a:cubicBezTo>
                  <a:lnTo>
                    <a:pt x="4608" y="265"/>
                  </a:lnTo>
                  <a:cubicBezTo>
                    <a:pt x="4531" y="331"/>
                    <a:pt x="4433" y="363"/>
                    <a:pt x="4334" y="363"/>
                  </a:cubicBezTo>
                  <a:cubicBezTo>
                    <a:pt x="4236" y="363"/>
                    <a:pt x="4138" y="331"/>
                    <a:pt x="4061" y="265"/>
                  </a:cubicBezTo>
                  <a:lnTo>
                    <a:pt x="4049" y="253"/>
                  </a:lnTo>
                  <a:cubicBezTo>
                    <a:pt x="3882" y="116"/>
                    <a:pt x="3677" y="48"/>
                    <a:pt x="3471" y="48"/>
                  </a:cubicBezTo>
                  <a:cubicBezTo>
                    <a:pt x="3266" y="48"/>
                    <a:pt x="3060" y="116"/>
                    <a:pt x="2894" y="253"/>
                  </a:cubicBezTo>
                  <a:cubicBezTo>
                    <a:pt x="2816" y="325"/>
                    <a:pt x="2718" y="360"/>
                    <a:pt x="2620" y="360"/>
                  </a:cubicBezTo>
                  <a:cubicBezTo>
                    <a:pt x="2522" y="360"/>
                    <a:pt x="2423" y="325"/>
                    <a:pt x="2346" y="253"/>
                  </a:cubicBezTo>
                  <a:lnTo>
                    <a:pt x="2275" y="206"/>
                  </a:lnTo>
                  <a:cubicBezTo>
                    <a:pt x="2105" y="70"/>
                    <a:pt x="1897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83;p117">
              <a:extLst>
                <a:ext uri="{FF2B5EF4-FFF2-40B4-BE49-F238E27FC236}">
                  <a16:creationId xmlns:a16="http://schemas.microsoft.com/office/drawing/2014/main" id="{08F8E000-4D89-4091-BAEC-04890B10B4E4}"/>
                </a:ext>
              </a:extLst>
            </p:cNvPr>
            <p:cNvSpPr/>
            <p:nvPr/>
          </p:nvSpPr>
          <p:spPr>
            <a:xfrm>
              <a:off x="4703707" y="4322818"/>
              <a:ext cx="15808" cy="1580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79" y="0"/>
                    <a:pt x="120" y="24"/>
                    <a:pt x="72" y="72"/>
                  </a:cubicBezTo>
                  <a:cubicBezTo>
                    <a:pt x="24" y="119"/>
                    <a:pt x="1" y="179"/>
                    <a:pt x="1" y="238"/>
                  </a:cubicBezTo>
                  <a:cubicBezTo>
                    <a:pt x="1" y="298"/>
                    <a:pt x="24" y="369"/>
                    <a:pt x="72" y="405"/>
                  </a:cubicBezTo>
                  <a:cubicBezTo>
                    <a:pt x="120" y="453"/>
                    <a:pt x="179" y="477"/>
                    <a:pt x="239" y="477"/>
                  </a:cubicBezTo>
                  <a:cubicBezTo>
                    <a:pt x="298" y="477"/>
                    <a:pt x="358" y="453"/>
                    <a:pt x="405" y="405"/>
                  </a:cubicBezTo>
                  <a:cubicBezTo>
                    <a:pt x="453" y="369"/>
                    <a:pt x="477" y="298"/>
                    <a:pt x="477" y="238"/>
                  </a:cubicBezTo>
                  <a:cubicBezTo>
                    <a:pt x="477" y="179"/>
                    <a:pt x="453" y="119"/>
                    <a:pt x="405" y="72"/>
                  </a:cubicBezTo>
                  <a:cubicBezTo>
                    <a:pt x="358" y="24"/>
                    <a:pt x="298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4;p117">
              <a:extLst>
                <a:ext uri="{FF2B5EF4-FFF2-40B4-BE49-F238E27FC236}">
                  <a16:creationId xmlns:a16="http://schemas.microsoft.com/office/drawing/2014/main" id="{ED221A7E-2BC4-4A88-81A3-AF659AD916D4}"/>
                </a:ext>
              </a:extLst>
            </p:cNvPr>
            <p:cNvSpPr/>
            <p:nvPr/>
          </p:nvSpPr>
          <p:spPr>
            <a:xfrm>
              <a:off x="4450782" y="4448286"/>
              <a:ext cx="15808" cy="15410"/>
            </a:xfrm>
            <a:custGeom>
              <a:avLst/>
              <a:gdLst/>
              <a:ahLst/>
              <a:cxnLst/>
              <a:rect l="l" t="t" r="r" b="b"/>
              <a:pathLst>
                <a:path w="477" h="465" extrusionOk="0">
                  <a:moveTo>
                    <a:pt x="239" y="1"/>
                  </a:moveTo>
                  <a:cubicBezTo>
                    <a:pt x="179" y="1"/>
                    <a:pt x="120" y="24"/>
                    <a:pt x="72" y="60"/>
                  </a:cubicBezTo>
                  <a:cubicBezTo>
                    <a:pt x="25" y="108"/>
                    <a:pt x="1" y="167"/>
                    <a:pt x="1" y="239"/>
                  </a:cubicBezTo>
                  <a:cubicBezTo>
                    <a:pt x="1" y="298"/>
                    <a:pt x="25" y="358"/>
                    <a:pt x="72" y="405"/>
                  </a:cubicBezTo>
                  <a:cubicBezTo>
                    <a:pt x="120" y="441"/>
                    <a:pt x="179" y="465"/>
                    <a:pt x="239" y="465"/>
                  </a:cubicBezTo>
                  <a:cubicBezTo>
                    <a:pt x="298" y="465"/>
                    <a:pt x="358" y="441"/>
                    <a:pt x="406" y="405"/>
                  </a:cubicBezTo>
                  <a:cubicBezTo>
                    <a:pt x="453" y="358"/>
                    <a:pt x="477" y="298"/>
                    <a:pt x="477" y="239"/>
                  </a:cubicBezTo>
                  <a:cubicBezTo>
                    <a:pt x="477" y="167"/>
                    <a:pt x="453" y="108"/>
                    <a:pt x="406" y="60"/>
                  </a:cubicBezTo>
                  <a:cubicBezTo>
                    <a:pt x="358" y="24"/>
                    <a:pt x="298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85;p117">
              <a:extLst>
                <a:ext uri="{FF2B5EF4-FFF2-40B4-BE49-F238E27FC236}">
                  <a16:creationId xmlns:a16="http://schemas.microsoft.com/office/drawing/2014/main" id="{B05BD87C-BE7D-4662-B070-51BEE759EA0B}"/>
                </a:ext>
              </a:extLst>
            </p:cNvPr>
            <p:cNvSpPr/>
            <p:nvPr/>
          </p:nvSpPr>
          <p:spPr>
            <a:xfrm>
              <a:off x="4344270" y="4251004"/>
              <a:ext cx="402088" cy="251367"/>
            </a:xfrm>
            <a:custGeom>
              <a:avLst/>
              <a:gdLst/>
              <a:ahLst/>
              <a:cxnLst/>
              <a:rect l="l" t="t" r="r" b="b"/>
              <a:pathLst>
                <a:path w="12133" h="7585" extrusionOk="0">
                  <a:moveTo>
                    <a:pt x="4632" y="465"/>
                  </a:moveTo>
                  <a:lnTo>
                    <a:pt x="4632" y="1108"/>
                  </a:lnTo>
                  <a:cubicBezTo>
                    <a:pt x="4632" y="1429"/>
                    <a:pt x="4370" y="1679"/>
                    <a:pt x="4048" y="1679"/>
                  </a:cubicBezTo>
                  <a:lnTo>
                    <a:pt x="2274" y="1679"/>
                  </a:lnTo>
                  <a:lnTo>
                    <a:pt x="2274" y="1310"/>
                  </a:lnTo>
                  <a:cubicBezTo>
                    <a:pt x="2274" y="846"/>
                    <a:pt x="2655" y="465"/>
                    <a:pt x="3120" y="465"/>
                  </a:cubicBezTo>
                  <a:close/>
                  <a:moveTo>
                    <a:pt x="4632" y="1989"/>
                  </a:moveTo>
                  <a:lnTo>
                    <a:pt x="4632" y="2596"/>
                  </a:lnTo>
                  <a:cubicBezTo>
                    <a:pt x="4632" y="3239"/>
                    <a:pt x="4108" y="3775"/>
                    <a:pt x="3453" y="3775"/>
                  </a:cubicBezTo>
                  <a:cubicBezTo>
                    <a:pt x="2798" y="3775"/>
                    <a:pt x="2274" y="3239"/>
                    <a:pt x="2274" y="2596"/>
                  </a:cubicBezTo>
                  <a:lnTo>
                    <a:pt x="2274" y="2155"/>
                  </a:lnTo>
                  <a:lnTo>
                    <a:pt x="4048" y="2155"/>
                  </a:lnTo>
                  <a:cubicBezTo>
                    <a:pt x="4263" y="2155"/>
                    <a:pt x="4465" y="2096"/>
                    <a:pt x="4632" y="1989"/>
                  </a:cubicBezTo>
                  <a:close/>
                  <a:moveTo>
                    <a:pt x="11228" y="3596"/>
                  </a:moveTo>
                  <a:cubicBezTo>
                    <a:pt x="11466" y="3596"/>
                    <a:pt x="11656" y="3787"/>
                    <a:pt x="11656" y="4025"/>
                  </a:cubicBezTo>
                  <a:cubicBezTo>
                    <a:pt x="11656" y="4263"/>
                    <a:pt x="11466" y="4453"/>
                    <a:pt x="11228" y="4453"/>
                  </a:cubicBezTo>
                  <a:lnTo>
                    <a:pt x="8668" y="4453"/>
                  </a:lnTo>
                  <a:cubicBezTo>
                    <a:pt x="8430" y="4453"/>
                    <a:pt x="8239" y="4263"/>
                    <a:pt x="8239" y="4025"/>
                  </a:cubicBezTo>
                  <a:cubicBezTo>
                    <a:pt x="8239" y="3787"/>
                    <a:pt x="8430" y="3596"/>
                    <a:pt x="8668" y="3596"/>
                  </a:cubicBezTo>
                  <a:close/>
                  <a:moveTo>
                    <a:pt x="4084" y="4251"/>
                  </a:moveTo>
                  <a:lnTo>
                    <a:pt x="3453" y="4882"/>
                  </a:lnTo>
                  <a:lnTo>
                    <a:pt x="2822" y="4251"/>
                  </a:lnTo>
                  <a:close/>
                  <a:moveTo>
                    <a:pt x="11228" y="4930"/>
                  </a:moveTo>
                  <a:cubicBezTo>
                    <a:pt x="11466" y="4930"/>
                    <a:pt x="11656" y="5120"/>
                    <a:pt x="11656" y="5346"/>
                  </a:cubicBezTo>
                  <a:cubicBezTo>
                    <a:pt x="11656" y="5584"/>
                    <a:pt x="11466" y="5775"/>
                    <a:pt x="11228" y="5775"/>
                  </a:cubicBezTo>
                  <a:lnTo>
                    <a:pt x="8668" y="5775"/>
                  </a:lnTo>
                  <a:cubicBezTo>
                    <a:pt x="8430" y="5775"/>
                    <a:pt x="8239" y="5584"/>
                    <a:pt x="8239" y="5346"/>
                  </a:cubicBezTo>
                  <a:cubicBezTo>
                    <a:pt x="8239" y="5120"/>
                    <a:pt x="8430" y="4930"/>
                    <a:pt x="8668" y="4930"/>
                  </a:cubicBezTo>
                  <a:close/>
                  <a:moveTo>
                    <a:pt x="4739" y="4263"/>
                  </a:moveTo>
                  <a:cubicBezTo>
                    <a:pt x="5691" y="4382"/>
                    <a:pt x="6441" y="5192"/>
                    <a:pt x="6441" y="6180"/>
                  </a:cubicBezTo>
                  <a:lnTo>
                    <a:pt x="6441" y="7108"/>
                  </a:lnTo>
                  <a:lnTo>
                    <a:pt x="464" y="7108"/>
                  </a:lnTo>
                  <a:lnTo>
                    <a:pt x="464" y="6418"/>
                  </a:lnTo>
                  <a:lnTo>
                    <a:pt x="2405" y="6418"/>
                  </a:lnTo>
                  <a:cubicBezTo>
                    <a:pt x="2536" y="6418"/>
                    <a:pt x="2643" y="6323"/>
                    <a:pt x="2643" y="6192"/>
                  </a:cubicBezTo>
                  <a:cubicBezTo>
                    <a:pt x="2643" y="6061"/>
                    <a:pt x="2536" y="5954"/>
                    <a:pt x="2405" y="5954"/>
                  </a:cubicBezTo>
                  <a:lnTo>
                    <a:pt x="488" y="5954"/>
                  </a:lnTo>
                  <a:cubicBezTo>
                    <a:pt x="583" y="5072"/>
                    <a:pt x="1286" y="4370"/>
                    <a:pt x="2167" y="4263"/>
                  </a:cubicBezTo>
                  <a:lnTo>
                    <a:pt x="3286" y="5382"/>
                  </a:lnTo>
                  <a:cubicBezTo>
                    <a:pt x="3334" y="5430"/>
                    <a:pt x="3393" y="5453"/>
                    <a:pt x="3453" y="5453"/>
                  </a:cubicBezTo>
                  <a:cubicBezTo>
                    <a:pt x="3512" y="5453"/>
                    <a:pt x="3572" y="5430"/>
                    <a:pt x="3620" y="5382"/>
                  </a:cubicBezTo>
                  <a:lnTo>
                    <a:pt x="4739" y="4263"/>
                  </a:lnTo>
                  <a:close/>
                  <a:moveTo>
                    <a:pt x="11228" y="6251"/>
                  </a:moveTo>
                  <a:cubicBezTo>
                    <a:pt x="11466" y="6251"/>
                    <a:pt x="11656" y="6442"/>
                    <a:pt x="11656" y="6680"/>
                  </a:cubicBezTo>
                  <a:cubicBezTo>
                    <a:pt x="11656" y="6918"/>
                    <a:pt x="11466" y="7108"/>
                    <a:pt x="11228" y="7108"/>
                  </a:cubicBezTo>
                  <a:lnTo>
                    <a:pt x="8668" y="7108"/>
                  </a:lnTo>
                  <a:cubicBezTo>
                    <a:pt x="8430" y="7108"/>
                    <a:pt x="8239" y="6918"/>
                    <a:pt x="8239" y="6680"/>
                  </a:cubicBezTo>
                  <a:cubicBezTo>
                    <a:pt x="8239" y="6442"/>
                    <a:pt x="8430" y="6251"/>
                    <a:pt x="8668" y="6251"/>
                  </a:cubicBezTo>
                  <a:close/>
                  <a:moveTo>
                    <a:pt x="3120" y="0"/>
                  </a:moveTo>
                  <a:cubicBezTo>
                    <a:pt x="2393" y="0"/>
                    <a:pt x="1798" y="584"/>
                    <a:pt x="1798" y="1310"/>
                  </a:cubicBezTo>
                  <a:lnTo>
                    <a:pt x="1798" y="2596"/>
                  </a:lnTo>
                  <a:cubicBezTo>
                    <a:pt x="1798" y="3060"/>
                    <a:pt x="1988" y="3477"/>
                    <a:pt x="2298" y="3775"/>
                  </a:cubicBezTo>
                  <a:lnTo>
                    <a:pt x="2286" y="3775"/>
                  </a:lnTo>
                  <a:cubicBezTo>
                    <a:pt x="2250" y="3775"/>
                    <a:pt x="2215" y="3775"/>
                    <a:pt x="2179" y="3787"/>
                  </a:cubicBezTo>
                  <a:cubicBezTo>
                    <a:pt x="953" y="3894"/>
                    <a:pt x="0" y="4930"/>
                    <a:pt x="0" y="6180"/>
                  </a:cubicBezTo>
                  <a:lnTo>
                    <a:pt x="0" y="7347"/>
                  </a:lnTo>
                  <a:cubicBezTo>
                    <a:pt x="0" y="7477"/>
                    <a:pt x="95" y="7585"/>
                    <a:pt x="226" y="7585"/>
                  </a:cubicBezTo>
                  <a:lnTo>
                    <a:pt x="11228" y="7585"/>
                  </a:lnTo>
                  <a:cubicBezTo>
                    <a:pt x="11728" y="7585"/>
                    <a:pt x="12133" y="7180"/>
                    <a:pt x="12133" y="6680"/>
                  </a:cubicBezTo>
                  <a:cubicBezTo>
                    <a:pt x="12133" y="6418"/>
                    <a:pt x="12013" y="6180"/>
                    <a:pt x="11835" y="6013"/>
                  </a:cubicBezTo>
                  <a:cubicBezTo>
                    <a:pt x="12013" y="5846"/>
                    <a:pt x="12133" y="5608"/>
                    <a:pt x="12133" y="5346"/>
                  </a:cubicBezTo>
                  <a:cubicBezTo>
                    <a:pt x="12133" y="5084"/>
                    <a:pt x="12013" y="4858"/>
                    <a:pt x="11835" y="4691"/>
                  </a:cubicBezTo>
                  <a:cubicBezTo>
                    <a:pt x="12013" y="4525"/>
                    <a:pt x="12133" y="4287"/>
                    <a:pt x="12133" y="4025"/>
                  </a:cubicBezTo>
                  <a:cubicBezTo>
                    <a:pt x="12133" y="3525"/>
                    <a:pt x="11728" y="3120"/>
                    <a:pt x="11228" y="3120"/>
                  </a:cubicBezTo>
                  <a:lnTo>
                    <a:pt x="8668" y="3120"/>
                  </a:lnTo>
                  <a:cubicBezTo>
                    <a:pt x="8168" y="3120"/>
                    <a:pt x="7763" y="3525"/>
                    <a:pt x="7763" y="4025"/>
                  </a:cubicBezTo>
                  <a:cubicBezTo>
                    <a:pt x="7763" y="4287"/>
                    <a:pt x="7882" y="4525"/>
                    <a:pt x="8061" y="4691"/>
                  </a:cubicBezTo>
                  <a:cubicBezTo>
                    <a:pt x="7882" y="4858"/>
                    <a:pt x="7763" y="5084"/>
                    <a:pt x="7763" y="5346"/>
                  </a:cubicBezTo>
                  <a:cubicBezTo>
                    <a:pt x="7763" y="5608"/>
                    <a:pt x="7882" y="5846"/>
                    <a:pt x="8061" y="6013"/>
                  </a:cubicBezTo>
                  <a:cubicBezTo>
                    <a:pt x="7882" y="6180"/>
                    <a:pt x="7763" y="6418"/>
                    <a:pt x="7763" y="6680"/>
                  </a:cubicBezTo>
                  <a:cubicBezTo>
                    <a:pt x="7763" y="6835"/>
                    <a:pt x="7811" y="6977"/>
                    <a:pt x="7870" y="7108"/>
                  </a:cubicBezTo>
                  <a:lnTo>
                    <a:pt x="6906" y="7108"/>
                  </a:lnTo>
                  <a:lnTo>
                    <a:pt x="6906" y="6180"/>
                  </a:lnTo>
                  <a:cubicBezTo>
                    <a:pt x="6906" y="4930"/>
                    <a:pt x="5953" y="3894"/>
                    <a:pt x="4727" y="3787"/>
                  </a:cubicBezTo>
                  <a:cubicBezTo>
                    <a:pt x="4691" y="3775"/>
                    <a:pt x="4655" y="3775"/>
                    <a:pt x="4620" y="3775"/>
                  </a:cubicBezTo>
                  <a:lnTo>
                    <a:pt x="4608" y="3775"/>
                  </a:lnTo>
                  <a:cubicBezTo>
                    <a:pt x="4917" y="3477"/>
                    <a:pt x="5108" y="3060"/>
                    <a:pt x="5108" y="2596"/>
                  </a:cubicBezTo>
                  <a:lnTo>
                    <a:pt x="5108" y="239"/>
                  </a:lnTo>
                  <a:cubicBezTo>
                    <a:pt x="5108" y="108"/>
                    <a:pt x="5001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86;p117">
              <a:extLst>
                <a:ext uri="{FF2B5EF4-FFF2-40B4-BE49-F238E27FC236}">
                  <a16:creationId xmlns:a16="http://schemas.microsoft.com/office/drawing/2014/main" id="{0AD116D5-3C68-46B8-9857-EC6A8A512687}"/>
                </a:ext>
              </a:extLst>
            </p:cNvPr>
            <p:cNvSpPr/>
            <p:nvPr/>
          </p:nvSpPr>
          <p:spPr>
            <a:xfrm>
              <a:off x="4610584" y="4236389"/>
              <a:ext cx="54482" cy="100646"/>
            </a:xfrm>
            <a:custGeom>
              <a:avLst/>
              <a:gdLst/>
              <a:ahLst/>
              <a:cxnLst/>
              <a:rect l="l" t="t" r="r" b="b"/>
              <a:pathLst>
                <a:path w="1644" h="3037" extrusionOk="0">
                  <a:moveTo>
                    <a:pt x="822" y="1"/>
                  </a:moveTo>
                  <a:cubicBezTo>
                    <a:pt x="691" y="1"/>
                    <a:pt x="584" y="108"/>
                    <a:pt x="584" y="239"/>
                  </a:cubicBezTo>
                  <a:lnTo>
                    <a:pt x="584" y="275"/>
                  </a:lnTo>
                  <a:cubicBezTo>
                    <a:pt x="251" y="370"/>
                    <a:pt x="1" y="656"/>
                    <a:pt x="1" y="1001"/>
                  </a:cubicBezTo>
                  <a:cubicBezTo>
                    <a:pt x="1" y="1418"/>
                    <a:pt x="370" y="1763"/>
                    <a:pt x="822" y="1763"/>
                  </a:cubicBezTo>
                  <a:cubicBezTo>
                    <a:pt x="1013" y="1763"/>
                    <a:pt x="1168" y="1894"/>
                    <a:pt x="1168" y="2061"/>
                  </a:cubicBezTo>
                  <a:cubicBezTo>
                    <a:pt x="1168" y="2215"/>
                    <a:pt x="1013" y="2346"/>
                    <a:pt x="822" y="2346"/>
                  </a:cubicBezTo>
                  <a:cubicBezTo>
                    <a:pt x="632" y="2346"/>
                    <a:pt x="477" y="2215"/>
                    <a:pt x="477" y="2061"/>
                  </a:cubicBezTo>
                  <a:cubicBezTo>
                    <a:pt x="477" y="1930"/>
                    <a:pt x="370" y="1823"/>
                    <a:pt x="239" y="1823"/>
                  </a:cubicBezTo>
                  <a:cubicBezTo>
                    <a:pt x="108" y="1823"/>
                    <a:pt x="1" y="1930"/>
                    <a:pt x="1" y="2061"/>
                  </a:cubicBezTo>
                  <a:cubicBezTo>
                    <a:pt x="1" y="2406"/>
                    <a:pt x="251" y="2692"/>
                    <a:pt x="584" y="2787"/>
                  </a:cubicBezTo>
                  <a:lnTo>
                    <a:pt x="584" y="2799"/>
                  </a:lnTo>
                  <a:cubicBezTo>
                    <a:pt x="584" y="2930"/>
                    <a:pt x="691" y="3037"/>
                    <a:pt x="822" y="3037"/>
                  </a:cubicBezTo>
                  <a:cubicBezTo>
                    <a:pt x="953" y="3037"/>
                    <a:pt x="1060" y="2930"/>
                    <a:pt x="1060" y="2799"/>
                  </a:cubicBezTo>
                  <a:lnTo>
                    <a:pt x="1060" y="2787"/>
                  </a:lnTo>
                  <a:cubicBezTo>
                    <a:pt x="1394" y="2692"/>
                    <a:pt x="1644" y="2406"/>
                    <a:pt x="1644" y="2061"/>
                  </a:cubicBezTo>
                  <a:cubicBezTo>
                    <a:pt x="1644" y="1632"/>
                    <a:pt x="1275" y="1287"/>
                    <a:pt x="822" y="1287"/>
                  </a:cubicBezTo>
                  <a:cubicBezTo>
                    <a:pt x="632" y="1287"/>
                    <a:pt x="477" y="1156"/>
                    <a:pt x="477" y="1001"/>
                  </a:cubicBezTo>
                  <a:cubicBezTo>
                    <a:pt x="477" y="846"/>
                    <a:pt x="632" y="715"/>
                    <a:pt x="822" y="715"/>
                  </a:cubicBezTo>
                  <a:cubicBezTo>
                    <a:pt x="1013" y="715"/>
                    <a:pt x="1168" y="846"/>
                    <a:pt x="1168" y="1001"/>
                  </a:cubicBezTo>
                  <a:cubicBezTo>
                    <a:pt x="1168" y="1132"/>
                    <a:pt x="1275" y="1239"/>
                    <a:pt x="1406" y="1239"/>
                  </a:cubicBezTo>
                  <a:cubicBezTo>
                    <a:pt x="1537" y="1239"/>
                    <a:pt x="1644" y="1132"/>
                    <a:pt x="1644" y="1001"/>
                  </a:cubicBezTo>
                  <a:cubicBezTo>
                    <a:pt x="1644" y="656"/>
                    <a:pt x="1394" y="370"/>
                    <a:pt x="1060" y="275"/>
                  </a:cubicBezTo>
                  <a:lnTo>
                    <a:pt x="1060" y="239"/>
                  </a:lnTo>
                  <a:cubicBezTo>
                    <a:pt x="1060" y="108"/>
                    <a:pt x="953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AE74612C-6877-4DE3-8D5C-44487C6665FF}"/>
              </a:ext>
            </a:extLst>
          </p:cNvPr>
          <p:cNvSpPr/>
          <p:nvPr/>
        </p:nvSpPr>
        <p:spPr>
          <a:xfrm>
            <a:off x="1571474" y="1787313"/>
            <a:ext cx="2671844" cy="2237259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POTONGAN Rp 500.000,- UNTUK MAHASISWA</a:t>
            </a:r>
            <a:endParaRPr lang="en-ID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Stempel Lunas Gambar PNG | File Vektor Dan PSD | Unduh ...">
            <a:extLst>
              <a:ext uri="{FF2B5EF4-FFF2-40B4-BE49-F238E27FC236}">
                <a16:creationId xmlns:a16="http://schemas.microsoft.com/office/drawing/2014/main" id="{D58ED0FB-3F94-4179-884B-2A6C2889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7" y="467947"/>
            <a:ext cx="3958098" cy="263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83"/>
          <p:cNvSpPr/>
          <p:nvPr/>
        </p:nvSpPr>
        <p:spPr>
          <a:xfrm flipH="1">
            <a:off x="2295725" y="2966225"/>
            <a:ext cx="6135000" cy="1933766"/>
          </a:xfrm>
          <a:prstGeom prst="round1Rect">
            <a:avLst>
              <a:gd name="adj" fmla="val 1586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accent1"/>
              </a:solidFill>
            </a:endParaRPr>
          </a:p>
        </p:txBody>
      </p:sp>
      <p:sp>
        <p:nvSpPr>
          <p:cNvPr id="1195" name="Google Shape;1195;p83"/>
          <p:cNvSpPr/>
          <p:nvPr/>
        </p:nvSpPr>
        <p:spPr>
          <a:xfrm flipH="1">
            <a:off x="713400" y="1194575"/>
            <a:ext cx="6474850" cy="1566000"/>
          </a:xfrm>
          <a:prstGeom prst="round1Rect">
            <a:avLst>
              <a:gd name="adj" fmla="val 1586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accent1"/>
              </a:solidFill>
            </a:endParaRPr>
          </a:p>
        </p:txBody>
      </p:sp>
      <p:sp>
        <p:nvSpPr>
          <p:cNvPr id="1198" name="Google Shape;1198;p83"/>
          <p:cNvSpPr txBox="1">
            <a:spLocks noGrp="1"/>
          </p:cNvSpPr>
          <p:nvPr>
            <p:ph type="title"/>
          </p:nvPr>
        </p:nvSpPr>
        <p:spPr>
          <a:xfrm>
            <a:off x="1921267" y="433475"/>
            <a:ext cx="69110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K</a:t>
            </a:r>
            <a:r>
              <a:rPr lang="id-ID" dirty="0"/>
              <a:t>ETENTUAN PEMBAYARAN</a:t>
            </a:r>
            <a:endParaRPr dirty="0"/>
          </a:p>
        </p:txBody>
      </p:sp>
      <p:sp>
        <p:nvSpPr>
          <p:cNvPr id="1200" name="Google Shape;1200;p83"/>
          <p:cNvSpPr txBox="1">
            <a:spLocks noGrp="1"/>
          </p:cNvSpPr>
          <p:nvPr>
            <p:ph type="subTitle" idx="2"/>
          </p:nvPr>
        </p:nvSpPr>
        <p:spPr>
          <a:xfrm>
            <a:off x="2264662" y="1528129"/>
            <a:ext cx="5075193" cy="1132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dirty="0" err="1"/>
              <a:t>Pembayaran</a:t>
            </a:r>
            <a:r>
              <a:rPr dirty="0"/>
              <a:t> </a:t>
            </a:r>
            <a:r>
              <a:rPr dirty="0" err="1"/>
              <a:t>dapat</a:t>
            </a:r>
            <a:r>
              <a:rPr dirty="0"/>
              <a:t> </a:t>
            </a:r>
            <a:r>
              <a:rPr dirty="0" err="1"/>
              <a:t>diangsur</a:t>
            </a:r>
            <a:r>
              <a:rPr dirty="0"/>
              <a:t>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- Pembayaran 50% sampai dimulainya pembelajaran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- Pelunasan sebelum ujian materi pertama</a:t>
            </a:r>
            <a:endParaRPr dirty="0"/>
          </a:p>
        </p:txBody>
      </p:sp>
      <p:sp>
        <p:nvSpPr>
          <p:cNvPr id="1202" name="Google Shape;1202;p83"/>
          <p:cNvSpPr txBox="1">
            <a:spLocks noGrp="1"/>
          </p:cNvSpPr>
          <p:nvPr>
            <p:ph type="subTitle" idx="4"/>
          </p:nvPr>
        </p:nvSpPr>
        <p:spPr>
          <a:xfrm>
            <a:off x="3842251" y="3027863"/>
            <a:ext cx="4178700" cy="1441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/>
              <a:t>Pembayaran</a:t>
            </a:r>
            <a:r>
              <a:rPr dirty="0"/>
              <a:t> </a:t>
            </a:r>
            <a:r>
              <a:rPr dirty="0" err="1"/>
              <a:t>dapat</a:t>
            </a:r>
            <a:r>
              <a:rPr dirty="0"/>
              <a:t> </a:t>
            </a:r>
            <a:r>
              <a:rPr dirty="0" err="1"/>
              <a:t>ditransfer</a:t>
            </a:r>
            <a:r>
              <a:rPr dirty="0"/>
              <a:t> </a:t>
            </a:r>
            <a:r>
              <a:rPr dirty="0" err="1"/>
              <a:t>ke</a:t>
            </a:r>
            <a:r>
              <a:rPr dirty="0"/>
              <a:t>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Bank Central Asia (BCA)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No Rek : 109 304 4600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a.n : Hunu Osias Padmada Eara 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Bank Panin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No Rek : 041 200 3689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d-ID" dirty="0"/>
              <a:t>a.n : Hunu Osias Padmada Eara 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id-ID" dirty="0"/>
          </a:p>
        </p:txBody>
      </p:sp>
      <p:sp>
        <p:nvSpPr>
          <p:cNvPr id="1203" name="Google Shape;1203;p83"/>
          <p:cNvSpPr/>
          <p:nvPr/>
        </p:nvSpPr>
        <p:spPr>
          <a:xfrm rot="10800000">
            <a:off x="815035" y="1300554"/>
            <a:ext cx="206290" cy="206296"/>
          </a:xfrm>
          <a:custGeom>
            <a:avLst/>
            <a:gdLst/>
            <a:ahLst/>
            <a:cxnLst/>
            <a:rect l="l" t="t" r="r" b="b"/>
            <a:pathLst>
              <a:path w="37136" h="37137" extrusionOk="0">
                <a:moveTo>
                  <a:pt x="0" y="37136"/>
                </a:moveTo>
                <a:lnTo>
                  <a:pt x="119" y="37136"/>
                </a:lnTo>
                <a:cubicBezTo>
                  <a:pt x="20562" y="37065"/>
                  <a:pt x="37136" y="20455"/>
                  <a:pt x="37136" y="1"/>
                </a:cubicBezTo>
                <a:lnTo>
                  <a:pt x="37136" y="371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3"/>
          <p:cNvSpPr/>
          <p:nvPr/>
        </p:nvSpPr>
        <p:spPr>
          <a:xfrm rot="10800000">
            <a:off x="2397360" y="3074004"/>
            <a:ext cx="206290" cy="206296"/>
          </a:xfrm>
          <a:custGeom>
            <a:avLst/>
            <a:gdLst/>
            <a:ahLst/>
            <a:cxnLst/>
            <a:rect l="l" t="t" r="r" b="b"/>
            <a:pathLst>
              <a:path w="37136" h="37137" extrusionOk="0">
                <a:moveTo>
                  <a:pt x="0" y="37136"/>
                </a:moveTo>
                <a:lnTo>
                  <a:pt x="119" y="37136"/>
                </a:lnTo>
                <a:cubicBezTo>
                  <a:pt x="20562" y="37065"/>
                  <a:pt x="37136" y="20455"/>
                  <a:pt x="37136" y="1"/>
                </a:cubicBezTo>
                <a:lnTo>
                  <a:pt x="37136" y="371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3"/>
          <p:cNvSpPr/>
          <p:nvPr/>
        </p:nvSpPr>
        <p:spPr>
          <a:xfrm>
            <a:off x="7912050" y="3726150"/>
            <a:ext cx="2196600" cy="2196600"/>
          </a:xfrm>
          <a:prstGeom prst="donut">
            <a:avLst>
              <a:gd name="adj" fmla="val 1272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3"/>
          <p:cNvSpPr/>
          <p:nvPr/>
        </p:nvSpPr>
        <p:spPr>
          <a:xfrm>
            <a:off x="7527262" y="2237963"/>
            <a:ext cx="999900" cy="999900"/>
          </a:xfrm>
          <a:prstGeom prst="donut">
            <a:avLst>
              <a:gd name="adj" fmla="val 209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 descr="Uang Transfer Perbankan - Gambar vektor gratis di Pixabay">
            <a:extLst>
              <a:ext uri="{FF2B5EF4-FFF2-40B4-BE49-F238E27FC236}">
                <a16:creationId xmlns:a16="http://schemas.microsoft.com/office/drawing/2014/main" id="{DD84D931-17DE-4567-ACB2-5AC8629A04FC}"/>
              </a:ext>
            </a:extLst>
          </p:cNvPr>
          <p:cNvPicPr>
            <a:picLocks noGrp="1" noChangeAspect="1" noChangeArrowheads="1"/>
          </p:cNvPicPr>
          <p:nvPr>
            <p:ph type="pic" idx="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48" y="3327039"/>
            <a:ext cx="1335000" cy="13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voice Electronic bill payment Computer Icons Credit card, credit card,  text, service png | PNGEgg">
            <a:extLst>
              <a:ext uri="{FF2B5EF4-FFF2-40B4-BE49-F238E27FC236}">
                <a16:creationId xmlns:a16="http://schemas.microsoft.com/office/drawing/2014/main" id="{1BC86E8A-C4F7-4B27-AEAF-3D11376C6305}"/>
              </a:ext>
            </a:extLst>
          </p:cNvPr>
          <p:cNvPicPr>
            <a:picLocks noGrp="1" noChangeAspect="1" noChangeArrowheads="1"/>
          </p:cNvPicPr>
          <p:nvPr>
            <p:ph type="pic" idx="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21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8"/>
          <p:cNvSpPr/>
          <p:nvPr/>
        </p:nvSpPr>
        <p:spPr>
          <a:xfrm>
            <a:off x="6114575" y="1120425"/>
            <a:ext cx="2124600" cy="2124600"/>
          </a:xfrm>
          <a:prstGeom prst="donut">
            <a:avLst>
              <a:gd name="adj" fmla="val 118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8"/>
          <p:cNvSpPr txBox="1">
            <a:spLocks noGrp="1"/>
          </p:cNvSpPr>
          <p:nvPr>
            <p:ph type="title"/>
          </p:nvPr>
        </p:nvSpPr>
        <p:spPr>
          <a:xfrm>
            <a:off x="1094125" y="4334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LOKASI FOCUS TRAINING CENTER</a:t>
            </a:r>
            <a:endParaRPr dirty="0"/>
          </a:p>
        </p:txBody>
      </p:sp>
      <p:sp>
        <p:nvSpPr>
          <p:cNvPr id="1384" name="Google Shape;1384;p98"/>
          <p:cNvSpPr txBox="1">
            <a:spLocks noGrp="1"/>
          </p:cNvSpPr>
          <p:nvPr>
            <p:ph type="subTitle" idx="2"/>
          </p:nvPr>
        </p:nvSpPr>
        <p:spPr>
          <a:xfrm>
            <a:off x="1226190" y="3988500"/>
            <a:ext cx="3356442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Ruko</a:t>
            </a:r>
            <a:r>
              <a:rPr lang="en-US" dirty="0"/>
              <a:t> Race TA 5, </a:t>
            </a:r>
            <a:r>
              <a:rPr lang="en-US" dirty="0" err="1"/>
              <a:t>Perum</a:t>
            </a:r>
            <a:r>
              <a:rPr lang="en-US" dirty="0"/>
              <a:t> Jl. </a:t>
            </a:r>
            <a:r>
              <a:rPr lang="en-US" dirty="0" err="1"/>
              <a:t>Resinda</a:t>
            </a:r>
            <a:r>
              <a:rPr lang="en-US" dirty="0"/>
              <a:t> Raya No.7, </a:t>
            </a:r>
            <a:r>
              <a:rPr lang="en-US" dirty="0" err="1"/>
              <a:t>Purwadana</a:t>
            </a:r>
            <a:r>
              <a:rPr lang="en-US" dirty="0"/>
              <a:t>, </a:t>
            </a:r>
            <a:r>
              <a:rPr lang="en-US" dirty="0" err="1"/>
              <a:t>Telukjambe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, </a:t>
            </a:r>
            <a:r>
              <a:rPr lang="en-US" dirty="0" err="1"/>
              <a:t>Karawang</a:t>
            </a:r>
            <a:r>
              <a:rPr lang="en-US" dirty="0"/>
              <a:t>, </a:t>
            </a:r>
            <a:r>
              <a:rPr lang="en-US" dirty="0" err="1"/>
              <a:t>Jawa</a:t>
            </a:r>
            <a:r>
              <a:rPr lang="en-US" dirty="0"/>
              <a:t> Barat 41361, Indonesia</a:t>
            </a:r>
            <a:endParaRPr dirty="0"/>
          </a:p>
        </p:txBody>
      </p:sp>
      <p:sp>
        <p:nvSpPr>
          <p:cNvPr id="1386" name="Google Shape;1386;p98"/>
          <p:cNvSpPr txBox="1">
            <a:spLocks noGrp="1"/>
          </p:cNvSpPr>
          <p:nvPr>
            <p:ph type="subTitle" idx="4"/>
          </p:nvPr>
        </p:nvSpPr>
        <p:spPr>
          <a:xfrm>
            <a:off x="4548048" y="3988500"/>
            <a:ext cx="3362574" cy="976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Ruko</a:t>
            </a:r>
            <a:r>
              <a:rPr lang="en-US" dirty="0"/>
              <a:t>, Jl. </a:t>
            </a:r>
            <a:r>
              <a:rPr lang="en-US" dirty="0" err="1"/>
              <a:t>Resinda</a:t>
            </a:r>
            <a:r>
              <a:rPr lang="en-US" dirty="0"/>
              <a:t> Raya </a:t>
            </a:r>
            <a:r>
              <a:rPr lang="en-US" dirty="0" err="1"/>
              <a:t>Dplaza</a:t>
            </a:r>
            <a:r>
              <a:rPr lang="en-US" dirty="0"/>
              <a:t> F3 No.7, </a:t>
            </a:r>
            <a:r>
              <a:rPr lang="en-US" dirty="0" err="1"/>
              <a:t>Purawadana</a:t>
            </a:r>
            <a:r>
              <a:rPr lang="en-US" dirty="0"/>
              <a:t>, </a:t>
            </a:r>
            <a:r>
              <a:rPr lang="en-US" dirty="0" err="1"/>
              <a:t>Teluk</a:t>
            </a:r>
            <a:r>
              <a:rPr lang="en-US" dirty="0"/>
              <a:t> </a:t>
            </a:r>
            <a:r>
              <a:rPr lang="en-US" dirty="0" err="1"/>
              <a:t>Jambe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, </a:t>
            </a:r>
            <a:r>
              <a:rPr lang="en-US" dirty="0" err="1"/>
              <a:t>Karawang</a:t>
            </a:r>
            <a:r>
              <a:rPr lang="en-US" dirty="0"/>
              <a:t>, </a:t>
            </a:r>
            <a:r>
              <a:rPr lang="en-US" dirty="0" err="1"/>
              <a:t>Jawa</a:t>
            </a:r>
            <a:r>
              <a:rPr lang="en-US" dirty="0"/>
              <a:t> Barat 41361, Indonesia</a:t>
            </a:r>
            <a:endParaRPr dirty="0"/>
          </a:p>
        </p:txBody>
      </p:sp>
      <p:sp>
        <p:nvSpPr>
          <p:cNvPr id="1387" name="Google Shape;1387;p98"/>
          <p:cNvSpPr/>
          <p:nvPr/>
        </p:nvSpPr>
        <p:spPr>
          <a:xfrm rot="10800000">
            <a:off x="2199000" y="1237250"/>
            <a:ext cx="653501" cy="653518"/>
          </a:xfrm>
          <a:custGeom>
            <a:avLst/>
            <a:gdLst/>
            <a:ahLst/>
            <a:cxnLst/>
            <a:rect l="l" t="t" r="r" b="b"/>
            <a:pathLst>
              <a:path w="37136" h="37137" extrusionOk="0">
                <a:moveTo>
                  <a:pt x="0" y="37136"/>
                </a:moveTo>
                <a:lnTo>
                  <a:pt x="119" y="37136"/>
                </a:lnTo>
                <a:cubicBezTo>
                  <a:pt x="20562" y="37065"/>
                  <a:pt x="37136" y="20455"/>
                  <a:pt x="37136" y="1"/>
                </a:cubicBezTo>
                <a:lnTo>
                  <a:pt x="37136" y="37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8"/>
          <p:cNvSpPr/>
          <p:nvPr/>
        </p:nvSpPr>
        <p:spPr>
          <a:xfrm rot="10800000">
            <a:off x="5132700" y="1237250"/>
            <a:ext cx="653501" cy="653518"/>
          </a:xfrm>
          <a:custGeom>
            <a:avLst/>
            <a:gdLst/>
            <a:ahLst/>
            <a:cxnLst/>
            <a:rect l="l" t="t" r="r" b="b"/>
            <a:pathLst>
              <a:path w="37136" h="37137" extrusionOk="0">
                <a:moveTo>
                  <a:pt x="0" y="37136"/>
                </a:moveTo>
                <a:lnTo>
                  <a:pt x="119" y="37136"/>
                </a:lnTo>
                <a:cubicBezTo>
                  <a:pt x="20562" y="37065"/>
                  <a:pt x="37136" y="20455"/>
                  <a:pt x="37136" y="1"/>
                </a:cubicBezTo>
                <a:lnTo>
                  <a:pt x="37136" y="37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8"/>
          <p:cNvSpPr/>
          <p:nvPr/>
        </p:nvSpPr>
        <p:spPr>
          <a:xfrm>
            <a:off x="-752937" y="4081200"/>
            <a:ext cx="2124600" cy="2124600"/>
          </a:xfrm>
          <a:prstGeom prst="donut">
            <a:avLst>
              <a:gd name="adj" fmla="val 118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9372" r="18009" b="12207"/>
          <a:stretch/>
        </p:blipFill>
        <p:spPr bwMode="auto">
          <a:xfrm>
            <a:off x="1996981" y="1068472"/>
            <a:ext cx="2000860" cy="305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97295D-DD31-4E4E-984B-380DC6CE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25" y="1021301"/>
            <a:ext cx="2241349" cy="305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old Ornament Gambar PNG | File Vektor Dan PSD | Unduh Gratis Di Pngtree">
            <a:extLst>
              <a:ext uri="{FF2B5EF4-FFF2-40B4-BE49-F238E27FC236}">
                <a16:creationId xmlns:a16="http://schemas.microsoft.com/office/drawing/2014/main" id="{39ECE7B3-9D2A-47D6-AA97-C37C40DF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3056" l="10000" r="90000">
                        <a14:foregroundMark x1="33889" y1="8611" x2="33889" y2="8611"/>
                        <a14:foregroundMark x1="56389" y1="14444" x2="56389" y2="14444"/>
                        <a14:foregroundMark x1="75000" y1="12778" x2="75000" y2="12778"/>
                        <a14:foregroundMark x1="89167" y1="31944" x2="89167" y2="31944"/>
                        <a14:foregroundMark x1="29167" y1="35556" x2="29167" y2="35556"/>
                        <a14:foregroundMark x1="20833" y1="26111" x2="20833" y2="26111"/>
                        <a14:foregroundMark x1="31667" y1="36389" x2="31667" y2="36389"/>
                        <a14:foregroundMark x1="44167" y1="63333" x2="44167" y2="63333"/>
                        <a14:foregroundMark x1="44167" y1="63333" x2="44167" y2="63333"/>
                        <a14:foregroundMark x1="45556" y1="63611" x2="45556" y2="63611"/>
                        <a14:foregroundMark x1="45556" y1="63611" x2="45556" y2="63611"/>
                        <a14:foregroundMark x1="68889" y1="64722" x2="68889" y2="64722"/>
                        <a14:foregroundMark x1="68889" y1="64722" x2="68889" y2="64722"/>
                        <a14:foregroundMark x1="63611" y1="93056" x2="63611" y2="93056"/>
                        <a14:foregroundMark x1="81944" y1="87778" x2="81944" y2="87778"/>
                        <a14:foregroundMark x1="85278" y1="70556" x2="85278" y2="70556"/>
                        <a14:foregroundMark x1="85278" y1="70556" x2="85278" y2="70556"/>
                        <a14:foregroundMark x1="34444" y1="80833" x2="34444" y2="80833"/>
                        <a14:foregroundMark x1="34444" y1="80833" x2="34444" y2="80833"/>
                        <a14:foregroundMark x1="10833" y1="85278" x2="10833" y2="85278"/>
                        <a14:foregroundMark x1="11667" y1="73611" x2="11667" y2="73611"/>
                        <a14:foregroundMark x1="11667" y1="73611" x2="11667" y2="73611"/>
                        <a14:foregroundMark x1="27222" y1="53333" x2="27222" y2="53333"/>
                        <a14:foregroundMark x1="27222" y1="53333" x2="27222" y2="53333"/>
                        <a14:foregroundMark x1="15000" y1="45833" x2="15000" y2="45833"/>
                        <a14:foregroundMark x1="15000" y1="45833" x2="15000" y2="45833"/>
                        <a14:foregroundMark x1="43889" y1="51111" x2="43889" y2="51111"/>
                        <a14:foregroundMark x1="43889" y1="51111" x2="43889" y2="51111"/>
                        <a14:foregroundMark x1="39444" y1="25556" x2="39444" y2="25556"/>
                        <a14:foregroundMark x1="39444" y1="25556" x2="39444" y2="25556"/>
                        <a14:foregroundMark x1="85000" y1="48611" x2="85000" y2="48611"/>
                        <a14:foregroundMark x1="85000" y1="48611" x2="85000" y2="48611"/>
                        <a14:foregroundMark x1="76944" y1="56389" x2="76944" y2="56389"/>
                        <a14:foregroundMark x1="76944" y1="56389" x2="76944" y2="56389"/>
                        <a14:foregroundMark x1="64444" y1="74167" x2="64444" y2="74167"/>
                        <a14:foregroundMark x1="64444" y1="74167" x2="64444" y2="74167"/>
                        <a14:foregroundMark x1="85556" y1="80833" x2="85556" y2="80833"/>
                        <a14:foregroundMark x1="85556" y1="80833" x2="85556" y2="80833"/>
                        <a14:foregroundMark x1="22222" y1="74722" x2="22222" y2="74722"/>
                        <a14:foregroundMark x1="22222" y1="74722" x2="22222" y2="74722"/>
                        <a14:foregroundMark x1="70833" y1="23056" x2="70833" y2="23056"/>
                        <a14:foregroundMark x1="70833" y1="23056" x2="70833" y2="23056"/>
                        <a14:foregroundMark x1="66944" y1="35556" x2="66944" y2="35556"/>
                        <a14:foregroundMark x1="66944" y1="35556" x2="66944" y2="35556"/>
                        <a14:foregroundMark x1="86389" y1="18889" x2="86389" y2="18889"/>
                        <a14:foregroundMark x1="86389" y1="18889" x2="86389" y2="18889"/>
                        <a14:foregroundMark x1="77500" y1="38056" x2="77500" y2="38056"/>
                        <a14:foregroundMark x1="77500" y1="38056" x2="77500" y2="38056"/>
                        <a14:foregroundMark x1="33889" y1="60556" x2="33889" y2="60556"/>
                        <a14:foregroundMark x1="33889" y1="60556" x2="33889" y2="60556"/>
                        <a14:foregroundMark x1="51944" y1="88889" x2="51944" y2="88889"/>
                        <a14:foregroundMark x1="51944" y1="88889" x2="51944" y2="88889"/>
                        <a14:foregroundMark x1="20278" y1="15833" x2="20278" y2="15833"/>
                        <a14:foregroundMark x1="20278" y1="15833" x2="20278" y2="1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8" y="739222"/>
            <a:ext cx="3824080" cy="38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ld Ornament Gambar PNG | File Vektor Dan PSD | Unduh Gratis Di Pngtree">
            <a:extLst>
              <a:ext uri="{FF2B5EF4-FFF2-40B4-BE49-F238E27FC236}">
                <a16:creationId xmlns:a16="http://schemas.microsoft.com/office/drawing/2014/main" id="{B269BE4C-9B38-416D-A9E8-3E86FFB7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93056" l="10000" r="90000">
                        <a14:foregroundMark x1="33889" y1="8611" x2="33889" y2="8611"/>
                        <a14:foregroundMark x1="56389" y1="14444" x2="56389" y2="14444"/>
                        <a14:foregroundMark x1="75000" y1="12778" x2="75000" y2="12778"/>
                        <a14:foregroundMark x1="89167" y1="31944" x2="89167" y2="31944"/>
                        <a14:foregroundMark x1="29167" y1="35556" x2="29167" y2="35556"/>
                        <a14:foregroundMark x1="20833" y1="26111" x2="20833" y2="26111"/>
                        <a14:foregroundMark x1="31667" y1="36389" x2="31667" y2="36389"/>
                        <a14:foregroundMark x1="44167" y1="63333" x2="44167" y2="63333"/>
                        <a14:foregroundMark x1="44167" y1="63333" x2="44167" y2="63333"/>
                        <a14:foregroundMark x1="45556" y1="63611" x2="45556" y2="63611"/>
                        <a14:foregroundMark x1="45556" y1="63611" x2="45556" y2="63611"/>
                        <a14:foregroundMark x1="68889" y1="64722" x2="68889" y2="64722"/>
                        <a14:foregroundMark x1="68889" y1="64722" x2="68889" y2="64722"/>
                        <a14:foregroundMark x1="63611" y1="93056" x2="63611" y2="93056"/>
                        <a14:foregroundMark x1="81944" y1="87778" x2="81944" y2="87778"/>
                        <a14:foregroundMark x1="85278" y1="70556" x2="85278" y2="70556"/>
                        <a14:foregroundMark x1="85278" y1="70556" x2="85278" y2="70556"/>
                        <a14:foregroundMark x1="34444" y1="80833" x2="34444" y2="80833"/>
                        <a14:foregroundMark x1="34444" y1="80833" x2="34444" y2="80833"/>
                        <a14:foregroundMark x1="10833" y1="85278" x2="10833" y2="85278"/>
                        <a14:foregroundMark x1="11667" y1="73611" x2="11667" y2="73611"/>
                        <a14:foregroundMark x1="11667" y1="73611" x2="11667" y2="73611"/>
                        <a14:foregroundMark x1="27222" y1="53333" x2="27222" y2="53333"/>
                        <a14:foregroundMark x1="27222" y1="53333" x2="27222" y2="53333"/>
                        <a14:foregroundMark x1="15000" y1="45833" x2="15000" y2="45833"/>
                        <a14:foregroundMark x1="15000" y1="45833" x2="15000" y2="45833"/>
                        <a14:foregroundMark x1="43889" y1="51111" x2="43889" y2="51111"/>
                        <a14:foregroundMark x1="43889" y1="51111" x2="43889" y2="51111"/>
                        <a14:foregroundMark x1="39444" y1="25556" x2="39444" y2="25556"/>
                        <a14:foregroundMark x1="39444" y1="25556" x2="39444" y2="25556"/>
                        <a14:foregroundMark x1="85000" y1="48611" x2="85000" y2="48611"/>
                        <a14:foregroundMark x1="85000" y1="48611" x2="85000" y2="48611"/>
                        <a14:foregroundMark x1="76944" y1="56389" x2="76944" y2="56389"/>
                        <a14:foregroundMark x1="76944" y1="56389" x2="76944" y2="56389"/>
                        <a14:foregroundMark x1="64444" y1="74167" x2="64444" y2="74167"/>
                        <a14:foregroundMark x1="64444" y1="74167" x2="64444" y2="74167"/>
                        <a14:foregroundMark x1="85556" y1="80833" x2="85556" y2="80833"/>
                        <a14:foregroundMark x1="85556" y1="80833" x2="85556" y2="80833"/>
                        <a14:foregroundMark x1="22222" y1="74722" x2="22222" y2="74722"/>
                        <a14:foregroundMark x1="22222" y1="74722" x2="22222" y2="74722"/>
                        <a14:foregroundMark x1="70833" y1="23056" x2="70833" y2="23056"/>
                        <a14:foregroundMark x1="70833" y1="23056" x2="70833" y2="23056"/>
                        <a14:foregroundMark x1="66944" y1="35556" x2="66944" y2="35556"/>
                        <a14:foregroundMark x1="66944" y1="35556" x2="66944" y2="35556"/>
                        <a14:foregroundMark x1="86389" y1="18889" x2="86389" y2="18889"/>
                        <a14:foregroundMark x1="86389" y1="18889" x2="86389" y2="18889"/>
                        <a14:foregroundMark x1="77500" y1="38056" x2="77500" y2="38056"/>
                        <a14:foregroundMark x1="77500" y1="38056" x2="77500" y2="38056"/>
                        <a14:foregroundMark x1="33889" y1="60556" x2="33889" y2="60556"/>
                        <a14:foregroundMark x1="33889" y1="60556" x2="33889" y2="60556"/>
                        <a14:foregroundMark x1="51944" y1="88889" x2="51944" y2="88889"/>
                        <a14:foregroundMark x1="51944" y1="88889" x2="51944" y2="88889"/>
                        <a14:foregroundMark x1="20278" y1="15833" x2="20278" y2="15833"/>
                        <a14:foregroundMark x1="20278" y1="15833" x2="20278" y2="1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43" y="767798"/>
            <a:ext cx="3824080" cy="38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EB403-1F30-4BF5-993D-37BD3702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97566"/>
            <a:ext cx="3478696" cy="43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96"/>
          <p:cNvSpPr txBox="1">
            <a:spLocks noGrp="1"/>
          </p:cNvSpPr>
          <p:nvPr>
            <p:ph type="title"/>
          </p:nvPr>
        </p:nvSpPr>
        <p:spPr>
          <a:xfrm>
            <a:off x="2673072" y="-147481"/>
            <a:ext cx="4202130" cy="714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FOTO RUANGAN</a:t>
            </a:r>
            <a:endParaRPr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1" y="485134"/>
            <a:ext cx="2783171" cy="381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4" y="485134"/>
            <a:ext cx="2994060" cy="224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3" y="2595512"/>
            <a:ext cx="3133616" cy="210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1367;p96"/>
          <p:cNvSpPr txBox="1">
            <a:spLocks/>
          </p:cNvSpPr>
          <p:nvPr/>
        </p:nvSpPr>
        <p:spPr>
          <a:xfrm>
            <a:off x="6068682" y="2083728"/>
            <a:ext cx="1613041" cy="46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/>
              <a:t>RUANG KELAS</a:t>
            </a:r>
          </a:p>
        </p:txBody>
      </p:sp>
      <p:sp>
        <p:nvSpPr>
          <p:cNvPr id="7" name="Google Shape;1367;p96"/>
          <p:cNvSpPr txBox="1">
            <a:spLocks/>
          </p:cNvSpPr>
          <p:nvPr/>
        </p:nvSpPr>
        <p:spPr>
          <a:xfrm>
            <a:off x="1308027" y="4251577"/>
            <a:ext cx="1613041" cy="2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/>
              <a:t>STUDIO DARING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9"/>
          <p:cNvSpPr txBox="1">
            <a:spLocks noGrp="1"/>
          </p:cNvSpPr>
          <p:nvPr>
            <p:ph type="title"/>
          </p:nvPr>
        </p:nvSpPr>
        <p:spPr>
          <a:xfrm>
            <a:off x="2331346" y="658673"/>
            <a:ext cx="3822717" cy="703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HUBUNGI KAMI</a:t>
            </a:r>
            <a:endParaRPr dirty="0"/>
          </a:p>
        </p:txBody>
      </p:sp>
      <p:sp>
        <p:nvSpPr>
          <p:cNvPr id="1254" name="Google Shape;1254;p89"/>
          <p:cNvSpPr txBox="1">
            <a:spLocks noGrp="1"/>
          </p:cNvSpPr>
          <p:nvPr>
            <p:ph type="subTitle" idx="1"/>
          </p:nvPr>
        </p:nvSpPr>
        <p:spPr>
          <a:xfrm>
            <a:off x="1487100" y="1596591"/>
            <a:ext cx="3084900" cy="473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700" dirty="0"/>
              <a:t>Telp : (0267) 8604179</a:t>
            </a:r>
          </a:p>
        </p:txBody>
      </p:sp>
      <p:sp>
        <p:nvSpPr>
          <p:cNvPr id="1255" name="Google Shape;1255;p89"/>
          <p:cNvSpPr/>
          <p:nvPr/>
        </p:nvSpPr>
        <p:spPr>
          <a:xfrm rot="10800000" flipH="1">
            <a:off x="-1806184" y="-1943003"/>
            <a:ext cx="3679200" cy="3679200"/>
          </a:xfrm>
          <a:prstGeom prst="blockArc">
            <a:avLst>
              <a:gd name="adj1" fmla="val 15904124"/>
              <a:gd name="adj2" fmla="val 21548879"/>
              <a:gd name="adj3" fmla="val 959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89"/>
          <p:cNvSpPr/>
          <p:nvPr/>
        </p:nvSpPr>
        <p:spPr>
          <a:xfrm>
            <a:off x="3676175" y="4111050"/>
            <a:ext cx="2753100" cy="2753100"/>
          </a:xfrm>
          <a:prstGeom prst="donut">
            <a:avLst>
              <a:gd name="adj" fmla="val 118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Email Perangkat Vektor Logo Telepon, Panggil, Bentuk, Ada Apa PNG dan  Vektor dengan Background Transparan untuk Unduh Gratis">
            <a:extLst>
              <a:ext uri="{FF2B5EF4-FFF2-40B4-BE49-F238E27FC236}">
                <a16:creationId xmlns:a16="http://schemas.microsoft.com/office/drawing/2014/main" id="{441EF49F-27E8-4C91-B492-BE4DA70D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0" y="1339442"/>
            <a:ext cx="911915" cy="9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Fax icon logo vector design template">
            <a:extLst>
              <a:ext uri="{FF2B5EF4-FFF2-40B4-BE49-F238E27FC236}">
                <a16:creationId xmlns:a16="http://schemas.microsoft.com/office/drawing/2014/main" id="{AC849AF1-41FD-4195-992B-DB79BE76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0" y="2115229"/>
            <a:ext cx="786554" cy="7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254;p89">
            <a:extLst>
              <a:ext uri="{FF2B5EF4-FFF2-40B4-BE49-F238E27FC236}">
                <a16:creationId xmlns:a16="http://schemas.microsoft.com/office/drawing/2014/main" id="{B71D0FC2-2968-4607-BCB2-349C96136AD1}"/>
              </a:ext>
            </a:extLst>
          </p:cNvPr>
          <p:cNvSpPr txBox="1">
            <a:spLocks/>
          </p:cNvSpPr>
          <p:nvPr/>
        </p:nvSpPr>
        <p:spPr>
          <a:xfrm>
            <a:off x="1487100" y="2326674"/>
            <a:ext cx="3084900" cy="47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id-ID" sz="1700" dirty="0"/>
              <a:t>Fax : (0267) 8604180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37F25-F8CB-4412-A295-2A668C1513D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863" y="2888695"/>
            <a:ext cx="867350" cy="651013"/>
          </a:xfrm>
          <a:prstGeom prst="rect">
            <a:avLst/>
          </a:prstGeom>
        </p:spPr>
      </p:pic>
      <p:sp>
        <p:nvSpPr>
          <p:cNvPr id="15" name="Google Shape;1254;p89">
            <a:extLst>
              <a:ext uri="{FF2B5EF4-FFF2-40B4-BE49-F238E27FC236}">
                <a16:creationId xmlns:a16="http://schemas.microsoft.com/office/drawing/2014/main" id="{C006C902-42E4-41D9-8685-AE4981C8AA40}"/>
              </a:ext>
            </a:extLst>
          </p:cNvPr>
          <p:cNvSpPr txBox="1">
            <a:spLocks/>
          </p:cNvSpPr>
          <p:nvPr/>
        </p:nvSpPr>
        <p:spPr>
          <a:xfrm>
            <a:off x="1487099" y="3026273"/>
            <a:ext cx="3822717" cy="47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id-ID" sz="1700" dirty="0"/>
              <a:t>Gmail : ftckarawang@gmail.com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2F61D-6982-471C-A589-639D3C21A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31" y="3627749"/>
            <a:ext cx="632467" cy="622541"/>
          </a:xfrm>
          <a:prstGeom prst="rect">
            <a:avLst/>
          </a:prstGeom>
        </p:spPr>
      </p:pic>
      <p:sp>
        <p:nvSpPr>
          <p:cNvPr id="17" name="Google Shape;1254;p89">
            <a:extLst>
              <a:ext uri="{FF2B5EF4-FFF2-40B4-BE49-F238E27FC236}">
                <a16:creationId xmlns:a16="http://schemas.microsoft.com/office/drawing/2014/main" id="{5AD79375-927E-41CC-86C5-D203CB91E622}"/>
              </a:ext>
            </a:extLst>
          </p:cNvPr>
          <p:cNvSpPr txBox="1">
            <a:spLocks/>
          </p:cNvSpPr>
          <p:nvPr/>
        </p:nvSpPr>
        <p:spPr>
          <a:xfrm>
            <a:off x="1487099" y="3658973"/>
            <a:ext cx="3822717" cy="47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id-ID" sz="1700" dirty="0"/>
              <a:t>WA : 0819 3226 6622 (Elin)</a:t>
            </a:r>
          </a:p>
          <a:p>
            <a:pPr marL="0" indent="0"/>
            <a:r>
              <a:rPr lang="id-ID" sz="1700" dirty="0"/>
              <a:t>          0812 8205 5795 (Iin)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C6FDE-6905-48A9-8735-E7F882D2D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214" y="897555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6"/>
          <p:cNvSpPr txBox="1">
            <a:spLocks noGrp="1"/>
          </p:cNvSpPr>
          <p:nvPr>
            <p:ph type="title"/>
          </p:nvPr>
        </p:nvSpPr>
        <p:spPr>
          <a:xfrm>
            <a:off x="3252555" y="346095"/>
            <a:ext cx="2845252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id-ID" dirty="0"/>
              <a:t>ENGERTIAN</a:t>
            </a:r>
            <a:endParaRPr dirty="0"/>
          </a:p>
        </p:txBody>
      </p:sp>
      <p:sp>
        <p:nvSpPr>
          <p:cNvPr id="642" name="Google Shape;642;p66"/>
          <p:cNvSpPr txBox="1">
            <a:spLocks noGrp="1"/>
          </p:cNvSpPr>
          <p:nvPr>
            <p:ph type="subTitle" idx="1"/>
          </p:nvPr>
        </p:nvSpPr>
        <p:spPr>
          <a:xfrm>
            <a:off x="893135" y="723014"/>
            <a:ext cx="7400260" cy="4074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7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BREVET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Brevet A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merupakan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tingkatan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pelatihan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id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dasar yang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membahas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id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perpajakan 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orang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pribadi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. Kelas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tingkat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ini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mengajarkan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peserta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kursus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mengenai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ketentuan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umum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atau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tata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cara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perpajakan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bumi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bangunan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(PBB),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bea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perolehan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hak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atas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tanah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bangunan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(BPHTB),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bea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materai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penghasilan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orang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pribadi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(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PPh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21).</a:t>
            </a:r>
            <a:endParaRPr lang="id-ID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7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BREVET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Brevet B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merupakan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tingkatan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kursus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dengan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pembahasan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perpajakan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dasar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hingga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menengah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.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Peserta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belajar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mengenai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ketentuan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perpajakan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badan/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perusahaan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dengan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materi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meliputi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Pasal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22,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Pasal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23,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Pasal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25,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Pasal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26,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Pasal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4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ayat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2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sebagainya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Pertambahan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Nilai (PPN),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penjualan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barang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mewah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(PPBM),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Akuntansi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pemeriksaan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penyidikan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Pajak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Penghasilan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(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PPh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) Badan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serta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pengisian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SPT PPN dan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PPh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elektronik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. </a:t>
            </a:r>
            <a:endParaRPr lang="id-ID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P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enyelenggara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kursus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brevet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sering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menggabungkan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kedua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tingkatan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ini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menjadi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satu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kelas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bernama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Brevet AB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karena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materi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pembahasan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antara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kedua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kelas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saling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berkesinambungan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menjadikannya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lebih</a:t>
            </a:r>
            <a:r>
              <a:rPr lang="en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ID" dirty="0" err="1">
                <a:latin typeface="Microsoft Tai Le" panose="020B0502040204020203" pitchFamily="34" charset="0"/>
                <a:cs typeface="Microsoft Tai Le" panose="020B0502040204020203" pitchFamily="34" charset="0"/>
              </a:rPr>
              <a:t>efisien</a:t>
            </a:r>
            <a:r>
              <a:rPr lang="id-ID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  <a:endParaRPr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43" name="Google Shape;643;p66"/>
          <p:cNvSpPr/>
          <p:nvPr/>
        </p:nvSpPr>
        <p:spPr>
          <a:xfrm>
            <a:off x="8434763" y="1491482"/>
            <a:ext cx="1996800" cy="1996800"/>
          </a:xfrm>
          <a:prstGeom prst="donut">
            <a:avLst>
              <a:gd name="adj" fmla="val 138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66"/>
          <p:cNvSpPr/>
          <p:nvPr/>
        </p:nvSpPr>
        <p:spPr>
          <a:xfrm>
            <a:off x="4522581" y="4420486"/>
            <a:ext cx="1639800" cy="1639800"/>
          </a:xfrm>
          <a:prstGeom prst="donut">
            <a:avLst>
              <a:gd name="adj" fmla="val 161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88"/>
          <p:cNvSpPr/>
          <p:nvPr/>
        </p:nvSpPr>
        <p:spPr>
          <a:xfrm>
            <a:off x="-886400" y="3749200"/>
            <a:ext cx="2315100" cy="2315100"/>
          </a:xfrm>
          <a:prstGeom prst="donut">
            <a:avLst>
              <a:gd name="adj" fmla="val 1185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8"/>
          <p:cNvSpPr/>
          <p:nvPr/>
        </p:nvSpPr>
        <p:spPr>
          <a:xfrm flipH="1">
            <a:off x="394574" y="2695575"/>
            <a:ext cx="3509605" cy="2129100"/>
          </a:xfrm>
          <a:prstGeom prst="round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88"/>
          <p:cNvSpPr txBox="1">
            <a:spLocks noGrp="1"/>
          </p:cNvSpPr>
          <p:nvPr>
            <p:ph type="title"/>
          </p:nvPr>
        </p:nvSpPr>
        <p:spPr>
          <a:xfrm>
            <a:off x="534256" y="2941800"/>
            <a:ext cx="3154166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/>
              <a:t>LINK PENDAFTARAN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https://forms.gle/cTGabfXvyigP9irS7</a:t>
            </a:r>
            <a:endParaRPr sz="2000" dirty="0"/>
          </a:p>
        </p:txBody>
      </p:sp>
      <p:sp>
        <p:nvSpPr>
          <p:cNvPr id="1247" name="Google Shape;1247;p88"/>
          <p:cNvSpPr/>
          <p:nvPr/>
        </p:nvSpPr>
        <p:spPr>
          <a:xfrm>
            <a:off x="394575" y="-481825"/>
            <a:ext cx="1377900" cy="1377900"/>
          </a:xfrm>
          <a:prstGeom prst="donut">
            <a:avLst>
              <a:gd name="adj" fmla="val 1455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70" y="691577"/>
            <a:ext cx="3681359" cy="36813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t="9806" r="22310" b="4290"/>
          <a:stretch/>
        </p:blipFill>
        <p:spPr bwMode="auto">
          <a:xfrm>
            <a:off x="747393" y="-1"/>
            <a:ext cx="3811121" cy="28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97"/>
          <p:cNvSpPr/>
          <p:nvPr/>
        </p:nvSpPr>
        <p:spPr>
          <a:xfrm rot="10800000">
            <a:off x="2694600" y="885450"/>
            <a:ext cx="5496900" cy="30678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97"/>
          <p:cNvSpPr txBox="1">
            <a:spLocks noGrp="1"/>
          </p:cNvSpPr>
          <p:nvPr>
            <p:ph type="title"/>
          </p:nvPr>
        </p:nvSpPr>
        <p:spPr>
          <a:xfrm>
            <a:off x="2828260" y="1101950"/>
            <a:ext cx="5363240" cy="26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TERIMAKASIH</a:t>
            </a:r>
            <a:endParaRPr sz="5500" dirty="0"/>
          </a:p>
        </p:txBody>
      </p:sp>
      <p:sp>
        <p:nvSpPr>
          <p:cNvPr id="1374" name="Google Shape;1374;p97"/>
          <p:cNvSpPr/>
          <p:nvPr/>
        </p:nvSpPr>
        <p:spPr>
          <a:xfrm>
            <a:off x="-895200" y="885450"/>
            <a:ext cx="3105000" cy="30678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3"/>
          <p:cNvSpPr txBox="1">
            <a:spLocks noGrp="1"/>
          </p:cNvSpPr>
          <p:nvPr>
            <p:ph type="title"/>
          </p:nvPr>
        </p:nvSpPr>
        <p:spPr>
          <a:xfrm>
            <a:off x="3853360" y="1128875"/>
            <a:ext cx="4567625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/>
              <a:t>BREVET PAJAK</a:t>
            </a:r>
            <a:br>
              <a:rPr lang="id-ID" sz="4000" dirty="0"/>
            </a:br>
            <a:r>
              <a:rPr lang="id-ID" sz="4000" dirty="0"/>
              <a:t>A-B</a:t>
            </a:r>
            <a:br>
              <a:rPr lang="id-ID" sz="4000" dirty="0"/>
            </a:br>
            <a:r>
              <a:rPr lang="id-ID" sz="2000" dirty="0"/>
              <a:t>FOCUS TRAINING CENTER</a:t>
            </a:r>
            <a:endParaRPr sz="2000" dirty="0"/>
          </a:p>
        </p:txBody>
      </p:sp>
      <p:sp>
        <p:nvSpPr>
          <p:cNvPr id="620" name="Google Shape;620;p63"/>
          <p:cNvSpPr txBox="1">
            <a:spLocks noGrp="1"/>
          </p:cNvSpPr>
          <p:nvPr>
            <p:ph type="subTitle" idx="1"/>
          </p:nvPr>
        </p:nvSpPr>
        <p:spPr>
          <a:xfrm>
            <a:off x="4189228" y="2710824"/>
            <a:ext cx="3750447" cy="119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Adalah program pelatihan yang memberikan kesempatan untuk belajar perpajakan secara intensif dalam waktu yang singkat.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7295D-DD31-4E4E-984B-380DC6CE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15" y="479758"/>
            <a:ext cx="3087762" cy="411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4"/>
          <p:cNvSpPr txBox="1">
            <a:spLocks noGrp="1"/>
          </p:cNvSpPr>
          <p:nvPr>
            <p:ph type="subTitle" idx="1"/>
          </p:nvPr>
        </p:nvSpPr>
        <p:spPr>
          <a:xfrm>
            <a:off x="340241" y="906710"/>
            <a:ext cx="4752753" cy="3399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Pada awalnya </a:t>
            </a:r>
            <a:r>
              <a:rPr lang="en-ID" dirty="0"/>
              <a:t>B</a:t>
            </a:r>
            <a:r>
              <a:rPr lang="id-ID" dirty="0"/>
              <a:t>revet Pajak A-B yang dinaungi oleh Focus Training Center sudah berdiri sejak Tahun 2013 didirikan oleh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Bapak Indaryono, S.E., Ak.,CA.,M.Si.,BKP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yang didukung oleh CV Focus Etania Zashika dan PT Hunu Osias Padmada Eara.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Brevet Pajak A-B Angkatan I diadakan secara offline dengan jumlah peserta sebanyak 20 peserta. </a:t>
            </a:r>
            <a:r>
              <a:rPr lang="en-US" dirty="0"/>
              <a:t>Yang </a:t>
            </a:r>
            <a:r>
              <a:rPr lang="en-US" dirty="0" err="1"/>
              <a:t>diajar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instruktur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&amp; Staff Kantor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F907337-9030-4D95-8A81-97FC950CCF1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7982" r="1798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641;p66">
            <a:extLst>
              <a:ext uri="{FF2B5EF4-FFF2-40B4-BE49-F238E27FC236}">
                <a16:creationId xmlns:a16="http://schemas.microsoft.com/office/drawing/2014/main" id="{CAD3EBA2-F710-4013-B376-1E814F1B3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2164" y="0"/>
            <a:ext cx="2233845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lang="id-ID" dirty="0"/>
              <a:t>EJARAH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4"/>
          <p:cNvSpPr txBox="1">
            <a:spLocks noGrp="1"/>
          </p:cNvSpPr>
          <p:nvPr>
            <p:ph type="subTitle" idx="1"/>
          </p:nvPr>
        </p:nvSpPr>
        <p:spPr>
          <a:xfrm>
            <a:off x="340241" y="572072"/>
            <a:ext cx="4752753" cy="3845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Pada Tahun 2020, Focus Training Center mengadakan pelatihan Brevet A-B secara online karena adanya pandemi Covid dengan jumlah peserta sebanyak 40 orang.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Pada Tahun 2023 hingga saat ini Focus Training Center mengadakan pelatihan Brevet A-B secara Hybrid (Offline dan Online) dengan jangkauan peserta hingga luar daerah Karawang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d-ID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Brevet Pajak A-B Focus Training Center sampai saat ini sudah mengadakan pelatihan 33 Angkatan dengan total Peserta Alumni sebanyak 642 orang.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dirty="0"/>
              <a:t>  </a:t>
            </a:r>
            <a:endParaRPr dirty="0"/>
          </a:p>
        </p:txBody>
      </p:sp>
      <p:sp>
        <p:nvSpPr>
          <p:cNvPr id="6" name="Google Shape;641;p66">
            <a:extLst>
              <a:ext uri="{FF2B5EF4-FFF2-40B4-BE49-F238E27FC236}">
                <a16:creationId xmlns:a16="http://schemas.microsoft.com/office/drawing/2014/main" id="{CAD3EBA2-F710-4013-B376-1E814F1B3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2164" y="0"/>
            <a:ext cx="2233845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lang="id-ID" dirty="0"/>
              <a:t>EJARAH</a:t>
            </a:r>
            <a:endParaRPr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9C982A-5713-44BD-9DC2-0278A46EE99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7334" t="4161" r="18630" b="-4161"/>
          <a:stretch/>
        </p:blipFill>
        <p:spPr>
          <a:xfrm>
            <a:off x="5173175" y="725700"/>
            <a:ext cx="3153300" cy="369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82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1"/>
          <p:cNvSpPr txBox="1">
            <a:spLocks noGrp="1"/>
          </p:cNvSpPr>
          <p:nvPr>
            <p:ph type="subTitle" idx="2"/>
          </p:nvPr>
        </p:nvSpPr>
        <p:spPr>
          <a:xfrm>
            <a:off x="5708650" y="489856"/>
            <a:ext cx="3329024" cy="1394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id-ID" dirty="0"/>
              <a:t>Bagi Wajib Pajak, Pelatihan brevet dapat membantu WP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harapannya</a:t>
            </a:r>
            <a:r>
              <a:rPr lang="en-ID" dirty="0"/>
              <a:t>,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endParaRPr dirty="0"/>
          </a:p>
        </p:txBody>
      </p:sp>
      <p:sp>
        <p:nvSpPr>
          <p:cNvPr id="579" name="Google Shape;579;p61"/>
          <p:cNvSpPr txBox="1">
            <a:spLocks noGrp="1"/>
          </p:cNvSpPr>
          <p:nvPr>
            <p:ph type="subTitle" idx="4"/>
          </p:nvPr>
        </p:nvSpPr>
        <p:spPr>
          <a:xfrm>
            <a:off x="5708648" y="1943397"/>
            <a:ext cx="3329026" cy="165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id-ID" dirty="0"/>
              <a:t>Bagi Fresh Graduate, Pelatihan brevet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diperhitungkan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melamar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  <a:r>
              <a:rPr lang="en-ID" dirty="0" err="1"/>
              <a:t>Sertifikat</a:t>
            </a:r>
            <a:r>
              <a:rPr lang="en-ID" dirty="0"/>
              <a:t> </a:t>
            </a:r>
            <a:r>
              <a:rPr lang="en-ID" dirty="0" err="1"/>
              <a:t>kelulusan</a:t>
            </a:r>
            <a:r>
              <a:rPr lang="en-ID" dirty="0"/>
              <a:t> </a:t>
            </a:r>
            <a:r>
              <a:rPr lang="en-ID" dirty="0" err="1"/>
              <a:t>kursus</a:t>
            </a:r>
            <a:r>
              <a:rPr lang="en-ID" dirty="0"/>
              <a:t> brevet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lampiran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 yang </a:t>
            </a:r>
            <a:r>
              <a:rPr lang="en-ID" dirty="0" err="1"/>
              <a:t>meyakinkan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melamar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581" name="Google Shape;581;p61"/>
          <p:cNvSpPr txBox="1">
            <a:spLocks noGrp="1"/>
          </p:cNvSpPr>
          <p:nvPr>
            <p:ph type="subTitle" idx="6"/>
          </p:nvPr>
        </p:nvSpPr>
        <p:spPr>
          <a:xfrm>
            <a:off x="5682572" y="3825732"/>
            <a:ext cx="3183802" cy="1171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</a:pPr>
            <a:r>
              <a:rPr lang="id-ID" dirty="0"/>
              <a:t>Bagi Karyawan, P</a:t>
            </a:r>
            <a:r>
              <a:rPr lang="en-ID" dirty="0" err="1"/>
              <a:t>elatihan</a:t>
            </a:r>
            <a:r>
              <a:rPr lang="en-ID" dirty="0"/>
              <a:t> brevet </a:t>
            </a:r>
            <a:r>
              <a:rPr lang="id-ID" dirty="0"/>
              <a:t>dapat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yang </a:t>
            </a:r>
            <a:r>
              <a:rPr lang="en-ID" dirty="0" err="1"/>
              <a:t>menunjang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dan </a:t>
            </a:r>
            <a:r>
              <a:rPr lang="en-ID" dirty="0" err="1"/>
              <a:t>kariernya</a:t>
            </a:r>
            <a:r>
              <a:rPr lang="en-ID" dirty="0"/>
              <a:t> di </a:t>
            </a:r>
            <a:r>
              <a:rPr lang="en-ID" dirty="0" err="1"/>
              <a:t>perusahaan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583" name="Google Shape;583;p61"/>
          <p:cNvSpPr txBox="1">
            <a:spLocks noGrp="1"/>
          </p:cNvSpPr>
          <p:nvPr>
            <p:ph type="title" idx="4294967295"/>
          </p:nvPr>
        </p:nvSpPr>
        <p:spPr>
          <a:xfrm>
            <a:off x="4887550" y="724100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584" name="Google Shape;584;p61"/>
          <p:cNvSpPr txBox="1">
            <a:spLocks noGrp="1"/>
          </p:cNvSpPr>
          <p:nvPr>
            <p:ph type="title" idx="4294967295"/>
          </p:nvPr>
        </p:nvSpPr>
        <p:spPr>
          <a:xfrm>
            <a:off x="4887550" y="2129138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585" name="Google Shape;585;p61"/>
          <p:cNvSpPr txBox="1">
            <a:spLocks noGrp="1"/>
          </p:cNvSpPr>
          <p:nvPr>
            <p:ph type="title" idx="4294967295"/>
          </p:nvPr>
        </p:nvSpPr>
        <p:spPr>
          <a:xfrm>
            <a:off x="4887550" y="3534188"/>
            <a:ext cx="8211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586" name="Google Shape;586;p61"/>
          <p:cNvSpPr/>
          <p:nvPr/>
        </p:nvSpPr>
        <p:spPr>
          <a:xfrm>
            <a:off x="4861472" y="2510235"/>
            <a:ext cx="821100" cy="710711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1"/>
          <p:cNvSpPr/>
          <p:nvPr/>
        </p:nvSpPr>
        <p:spPr>
          <a:xfrm>
            <a:off x="4887550" y="857448"/>
            <a:ext cx="821100" cy="717577"/>
          </a:xfrm>
          <a:prstGeom prst="round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1"/>
          <p:cNvSpPr/>
          <p:nvPr/>
        </p:nvSpPr>
        <p:spPr>
          <a:xfrm>
            <a:off x="4887550" y="4027196"/>
            <a:ext cx="821100" cy="71077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1"/>
          <p:cNvSpPr txBox="1">
            <a:spLocks noGrp="1"/>
          </p:cNvSpPr>
          <p:nvPr>
            <p:ph type="title" idx="4294967295"/>
          </p:nvPr>
        </p:nvSpPr>
        <p:spPr>
          <a:xfrm>
            <a:off x="4887550" y="887359"/>
            <a:ext cx="8211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</p:txBody>
      </p:sp>
      <p:sp>
        <p:nvSpPr>
          <p:cNvPr id="590" name="Google Shape;590;p61"/>
          <p:cNvSpPr txBox="1">
            <a:spLocks noGrp="1"/>
          </p:cNvSpPr>
          <p:nvPr>
            <p:ph type="title" idx="4294967295"/>
          </p:nvPr>
        </p:nvSpPr>
        <p:spPr>
          <a:xfrm>
            <a:off x="4861472" y="2565440"/>
            <a:ext cx="8211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</p:txBody>
      </p:sp>
      <p:sp>
        <p:nvSpPr>
          <p:cNvPr id="591" name="Google Shape;591;p61"/>
          <p:cNvSpPr txBox="1">
            <a:spLocks noGrp="1"/>
          </p:cNvSpPr>
          <p:nvPr>
            <p:ph type="title" idx="4294967295"/>
          </p:nvPr>
        </p:nvSpPr>
        <p:spPr>
          <a:xfrm>
            <a:off x="4887550" y="4068230"/>
            <a:ext cx="8211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</p:txBody>
      </p:sp>
      <p:sp>
        <p:nvSpPr>
          <p:cNvPr id="18" name="Google Shape;517;p60">
            <a:extLst>
              <a:ext uri="{FF2B5EF4-FFF2-40B4-BE49-F238E27FC236}">
                <a16:creationId xmlns:a16="http://schemas.microsoft.com/office/drawing/2014/main" id="{549BDB1E-0543-4156-8839-700EA796F88D}"/>
              </a:ext>
            </a:extLst>
          </p:cNvPr>
          <p:cNvSpPr txBox="1">
            <a:spLocks/>
          </p:cNvSpPr>
          <p:nvPr/>
        </p:nvSpPr>
        <p:spPr>
          <a:xfrm>
            <a:off x="1953916" y="-11268"/>
            <a:ext cx="51790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id-ID"/>
              <a:t>MANFAAT BREVET PAJAK</a:t>
            </a: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222CD-FCCF-4984-A09F-AE5ACE03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1" y="1297173"/>
            <a:ext cx="3429000" cy="252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776D-C119-436D-9D61-4ECA4DCD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148" y="351873"/>
            <a:ext cx="6689033" cy="646500"/>
          </a:xfrm>
        </p:spPr>
        <p:txBody>
          <a:bodyPr/>
          <a:lstStyle/>
          <a:p>
            <a:pPr algn="ctr"/>
            <a:r>
              <a:rPr lang="id-ID" dirty="0"/>
              <a:t>KEUNGGULAN BREVET PAJAK</a:t>
            </a:r>
            <a:br>
              <a:rPr lang="id-ID" dirty="0"/>
            </a:br>
            <a:r>
              <a:rPr lang="id-ID" dirty="0"/>
              <a:t>FOCUS TRAINING CENTER</a:t>
            </a:r>
            <a:br>
              <a:rPr lang="id-ID" dirty="0"/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48904-7EA5-4293-9920-2BA101A0F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7" y="1550503"/>
            <a:ext cx="7722704" cy="3688385"/>
          </a:xfrm>
        </p:spPr>
        <p:txBody>
          <a:bodyPr/>
          <a:lstStyle/>
          <a:p>
            <a:pPr marL="139700" indent="0"/>
            <a:r>
              <a:rPr lang="id-ID" dirty="0"/>
              <a:t>- Memiliki izin resmi sebagai penyelenggara kursus dan pelatihan :</a:t>
            </a:r>
          </a:p>
          <a:p>
            <a:pPr marL="139700" indent="0"/>
            <a:r>
              <a:rPr lang="id-ID" dirty="0"/>
              <a:t>  </a:t>
            </a:r>
            <a:r>
              <a:rPr lang="id-ID" b="1" dirty="0"/>
              <a:t> IJIN KJA KEMENTERIAN KEUANGAN NOMOR 160/KM.1PPPK/2017</a:t>
            </a:r>
          </a:p>
          <a:p>
            <a:pPr marL="139700" indent="0"/>
            <a:r>
              <a:rPr lang="id-ID" b="1" dirty="0"/>
              <a:t>   IJIN IPLPK PEMDA KARAWANG NOMOR 503/210/4/IPLPK/I/DPMPTSP/2020</a:t>
            </a:r>
          </a:p>
          <a:p>
            <a:pPr marL="139700" indent="0"/>
            <a:endParaRPr lang="id-ID" sz="1000" dirty="0"/>
          </a:p>
          <a:p>
            <a:pPr marL="139700" indent="0"/>
            <a:r>
              <a:rPr lang="id-ID" sz="1000" dirty="0"/>
              <a:t>- </a:t>
            </a:r>
            <a:r>
              <a:rPr lang="id-ID" dirty="0"/>
              <a:t>Memiliki reputasi penyelenggara pelatihan pajak Modul yang selalu update dan dilengkapi pembahasan studi kasus.</a:t>
            </a:r>
          </a:p>
          <a:p>
            <a:pPr marL="139700" indent="0"/>
            <a:endParaRPr lang="id-ID" dirty="0"/>
          </a:p>
          <a:p>
            <a:pPr marL="139700" indent="0"/>
            <a:r>
              <a:rPr lang="id-ID" dirty="0"/>
              <a:t>- Tim instruktur yang berpengalaman, kompeten, dan merupakan praktisi di bidang perpajakan</a:t>
            </a:r>
          </a:p>
          <a:p>
            <a:pPr marL="139700" indent="0"/>
            <a:endParaRPr lang="id-ID" dirty="0"/>
          </a:p>
          <a:p>
            <a:pPr marL="139700" indent="0"/>
            <a:r>
              <a:rPr lang="id-ID" dirty="0"/>
              <a:t>- Dapat diikuti oleh siapa saja yang belum memiliki pengalaman dan latar belakang di bidang perpajakan</a:t>
            </a:r>
          </a:p>
          <a:p>
            <a:pPr marL="139700" indent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582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776D-C119-436D-9D61-4ECA4DCD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148" y="351873"/>
            <a:ext cx="6689033" cy="646500"/>
          </a:xfrm>
        </p:spPr>
        <p:txBody>
          <a:bodyPr/>
          <a:lstStyle/>
          <a:p>
            <a:pPr algn="ctr"/>
            <a:r>
              <a:rPr lang="id-ID" dirty="0"/>
              <a:t>KEUNGGULAN BREVET PAJAK</a:t>
            </a:r>
            <a:br>
              <a:rPr lang="id-ID" dirty="0"/>
            </a:br>
            <a:r>
              <a:rPr lang="id-ID" dirty="0"/>
              <a:t>FOCUS TRAINING CENTER</a:t>
            </a:r>
            <a:br>
              <a:rPr lang="id-ID" dirty="0"/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48904-7EA5-4293-9920-2BA101A0F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227" y="1699591"/>
            <a:ext cx="7722704" cy="3539298"/>
          </a:xfrm>
        </p:spPr>
        <p:txBody>
          <a:bodyPr/>
          <a:lstStyle/>
          <a:p>
            <a:pPr marL="139700" indent="0"/>
            <a:r>
              <a:rPr lang="id-ID" dirty="0"/>
              <a:t>- Metode pembelajaran interaktif dan dilengkapi dengan pembahasan studi kasus perpajakan terkini dan contoh perhitungan pajak yang aplikatif</a:t>
            </a:r>
          </a:p>
          <a:p>
            <a:pPr marL="139700" indent="0"/>
            <a:endParaRPr lang="id-ID" dirty="0"/>
          </a:p>
          <a:p>
            <a:pPr marL="139700" indent="0"/>
            <a:r>
              <a:rPr lang="id-ID" dirty="0"/>
              <a:t>- Peserta dapat mendiskusikan perlakuan pajak terkait orang pribadi dan badan/perusahaan</a:t>
            </a:r>
          </a:p>
          <a:p>
            <a:pPr marL="139700" indent="0"/>
            <a:endParaRPr lang="id-ID" sz="1000" dirty="0"/>
          </a:p>
          <a:p>
            <a:pPr marL="139700" indent="0"/>
            <a:r>
              <a:rPr lang="id-ID" dirty="0"/>
              <a:t>- </a:t>
            </a:r>
            <a:r>
              <a:rPr lang="sv-SE" dirty="0"/>
              <a:t>Tersedia berbagai pilihan waktu dan metode belajar (virtual/tatap muka</a:t>
            </a:r>
            <a:r>
              <a:rPr lang="id-ID" dirty="0"/>
              <a:t>)</a:t>
            </a:r>
          </a:p>
          <a:p>
            <a:pPr marL="425450" indent="-285750">
              <a:buFontTx/>
              <a:buChar char="-"/>
            </a:pPr>
            <a:endParaRPr lang="id-ID" dirty="0"/>
          </a:p>
          <a:p>
            <a:pPr marL="139700" indent="0"/>
            <a:r>
              <a:rPr lang="id-ID" dirty="0"/>
              <a:t>- Setelah berakhirnya pembelajaran akan bergabung dengan Komunitas Belajar Pajak</a:t>
            </a:r>
          </a:p>
          <a:p>
            <a:pPr marL="139700" indent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463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5260"/>
          <a:stretch>
            <a:fillRect/>
          </a:stretch>
        </p:blipFill>
        <p:spPr>
          <a:xfrm>
            <a:off x="0" y="0"/>
            <a:ext cx="4651894" cy="312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3" name="Google Shape;633;p65"/>
          <p:cNvSpPr/>
          <p:nvPr/>
        </p:nvSpPr>
        <p:spPr>
          <a:xfrm rot="10800000">
            <a:off x="4335768" y="1351592"/>
            <a:ext cx="4450800" cy="30573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65"/>
          <p:cNvSpPr txBox="1">
            <a:spLocks noGrp="1"/>
          </p:cNvSpPr>
          <p:nvPr>
            <p:ph type="title"/>
          </p:nvPr>
        </p:nvSpPr>
        <p:spPr>
          <a:xfrm>
            <a:off x="4466225" y="1484487"/>
            <a:ext cx="34782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JADWAL PEMBELAJARAN</a:t>
            </a:r>
          </a:p>
        </p:txBody>
      </p:sp>
      <p:sp>
        <p:nvSpPr>
          <p:cNvPr id="635" name="Google Shape;635;p65"/>
          <p:cNvSpPr txBox="1">
            <a:spLocks noGrp="1"/>
          </p:cNvSpPr>
          <p:nvPr>
            <p:ph type="subTitle" idx="1"/>
          </p:nvPr>
        </p:nvSpPr>
        <p:spPr>
          <a:xfrm>
            <a:off x="4681982" y="2468277"/>
            <a:ext cx="3478200" cy="1940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sz="1800" b="1" dirty="0"/>
              <a:t>Kelas Malam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Hari Senin, Rabu, dan Kamis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Pukul 18.30 – 20.30 WIB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1800" b="1" dirty="0"/>
              <a:t>Kelas Pagi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Hari Sabtu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dirty="0"/>
              <a:t>Pukul 08.00 – 14.00 WIB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dirty="0"/>
          </a:p>
        </p:txBody>
      </p:sp>
      <p:sp>
        <p:nvSpPr>
          <p:cNvPr id="636" name="Google Shape;636;p65"/>
          <p:cNvSpPr/>
          <p:nvPr/>
        </p:nvSpPr>
        <p:spPr>
          <a:xfrm>
            <a:off x="2855052" y="3421335"/>
            <a:ext cx="1367700" cy="1367700"/>
          </a:xfrm>
          <a:prstGeom prst="donut">
            <a:avLst>
              <a:gd name="adj" fmla="val 1590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99F8F-5119-4F79-84D3-307DA10939CC}"/>
              </a:ext>
            </a:extLst>
          </p:cNvPr>
          <p:cNvSpPr/>
          <p:nvPr/>
        </p:nvSpPr>
        <p:spPr>
          <a:xfrm>
            <a:off x="318052" y="3915113"/>
            <a:ext cx="3904700" cy="987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accent3">
                    <a:lumMod val="50000"/>
                  </a:schemeClr>
                </a:solidFill>
              </a:rPr>
              <a:t>PEMBELAJARAN SELAMA 3,5 BULAN DENGAN 50x PERTEMUAN</a:t>
            </a:r>
            <a:endParaRPr lang="en-ID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vine Meeting XL by Slidesgo">
  <a:themeElements>
    <a:clrScheme name="Simple Light">
      <a:dk1>
        <a:srgbClr val="FFFFFF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FFFFFF"/>
      </a:accent4>
      <a:accent5>
        <a:srgbClr val="C2C2C2"/>
      </a:accent5>
      <a:accent6>
        <a:srgbClr val="F2F2F2"/>
      </a:accent6>
      <a:hlink>
        <a:srgbClr val="2731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1080</Words>
  <Application>Microsoft Office PowerPoint</Application>
  <PresentationFormat>On-screen Show (16:9)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Microsoft Tai Le</vt:lpstr>
      <vt:lpstr>Verdana</vt:lpstr>
      <vt:lpstr>Arial</vt:lpstr>
      <vt:lpstr>Montserrat</vt:lpstr>
      <vt:lpstr>Livine Meeting XL by Slidesgo</vt:lpstr>
      <vt:lpstr>BREVET PAJAK A-B</vt:lpstr>
      <vt:lpstr>PENGERTIAN</vt:lpstr>
      <vt:lpstr>BREVET PAJAK A-B FOCUS TRAINING CENTER</vt:lpstr>
      <vt:lpstr>SEJARAH</vt:lpstr>
      <vt:lpstr>SEJARAH</vt:lpstr>
      <vt:lpstr>1.</vt:lpstr>
      <vt:lpstr>KEUNGGULAN BREVET PAJAK FOCUS TRAINING CENTER </vt:lpstr>
      <vt:lpstr>KEUNGGULAN BREVET PAJAK FOCUS TRAINING CENTER </vt:lpstr>
      <vt:lpstr>JADWAL PEMBELAJARAN</vt:lpstr>
      <vt:lpstr>MATERI PEMBELAJARAN BREVET</vt:lpstr>
      <vt:lpstr>INSTRUKTUR</vt:lpstr>
      <vt:lpstr>FASILITAS (KELAS OFFLINE) </vt:lpstr>
      <vt:lpstr>FASILITAS (KELAS ONLINE) </vt:lpstr>
      <vt:lpstr>BIAYA BREVET PAJAK A-B</vt:lpstr>
      <vt:lpstr>KETENTUAN PEMBAYARAN</vt:lpstr>
      <vt:lpstr>LOKASI FOCUS TRAINING CENTER</vt:lpstr>
      <vt:lpstr>PowerPoint Presentation</vt:lpstr>
      <vt:lpstr>FOTO RUANGAN</vt:lpstr>
      <vt:lpstr>HUBUNGI KAMI</vt:lpstr>
      <vt:lpstr>LINK PENDAFTARAN  https://forms.gle/cTGabfXvyigP9irS7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BREVET PAJAK A-B</dc:title>
  <dc:creator>ANGELIN TIARA</dc:creator>
  <cp:lastModifiedBy>ANGELIN TIARA</cp:lastModifiedBy>
  <cp:revision>27</cp:revision>
  <dcterms:modified xsi:type="dcterms:W3CDTF">2025-01-19T17:35:05Z</dcterms:modified>
</cp:coreProperties>
</file>