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13D1D-30D7-4BDA-80C6-331E5BF4F480}" type="datetimeFigureOut">
              <a:rPr lang="en-ID" smtClean="0"/>
              <a:t>9/23/2024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A42CE-4D44-4F1E-8D2F-F1E664C98E2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215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42CE-4D44-4F1E-8D2F-F1E664C98E29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589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FFC000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27519" y="6548119"/>
            <a:ext cx="1323340" cy="48260"/>
          </a:xfrm>
          <a:custGeom>
            <a:avLst/>
            <a:gdLst/>
            <a:ahLst/>
            <a:cxnLst/>
            <a:rect l="l" t="t" r="r" b="b"/>
            <a:pathLst>
              <a:path w="1323340" h="48259">
                <a:moveTo>
                  <a:pt x="1323340" y="0"/>
                </a:moveTo>
                <a:lnTo>
                  <a:pt x="0" y="0"/>
                </a:lnTo>
                <a:lnTo>
                  <a:pt x="0" y="48259"/>
                </a:lnTo>
                <a:lnTo>
                  <a:pt x="1323340" y="48259"/>
                </a:lnTo>
                <a:lnTo>
                  <a:pt x="1323340" y="0"/>
                </a:lnTo>
                <a:close/>
              </a:path>
            </a:pathLst>
          </a:custGeom>
          <a:solidFill>
            <a:srgbClr val="1B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0859" y="6548119"/>
            <a:ext cx="2639059" cy="4826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676380" y="513080"/>
            <a:ext cx="515620" cy="529590"/>
          </a:xfrm>
          <a:custGeom>
            <a:avLst/>
            <a:gdLst/>
            <a:ahLst/>
            <a:cxnLst/>
            <a:rect l="l" t="t" r="r" b="b"/>
            <a:pathLst>
              <a:path w="515620" h="529590">
                <a:moveTo>
                  <a:pt x="515620" y="0"/>
                </a:moveTo>
                <a:lnTo>
                  <a:pt x="88265" y="0"/>
                </a:lnTo>
                <a:lnTo>
                  <a:pt x="53899" y="6933"/>
                </a:lnTo>
                <a:lnTo>
                  <a:pt x="25844" y="25844"/>
                </a:lnTo>
                <a:lnTo>
                  <a:pt x="6933" y="53899"/>
                </a:lnTo>
                <a:lnTo>
                  <a:pt x="0" y="88265"/>
                </a:lnTo>
                <a:lnTo>
                  <a:pt x="0" y="441325"/>
                </a:lnTo>
                <a:lnTo>
                  <a:pt x="6933" y="475690"/>
                </a:lnTo>
                <a:lnTo>
                  <a:pt x="25844" y="503745"/>
                </a:lnTo>
                <a:lnTo>
                  <a:pt x="53899" y="522656"/>
                </a:lnTo>
                <a:lnTo>
                  <a:pt x="88265" y="529590"/>
                </a:lnTo>
                <a:lnTo>
                  <a:pt x="515620" y="529590"/>
                </a:lnTo>
                <a:lnTo>
                  <a:pt x="5156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1950" y="186689"/>
            <a:ext cx="11468100" cy="54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23280" y="2007234"/>
            <a:ext cx="5115559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FFC000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://www.pajak.go.i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jak.go.i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jak.go.id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jak.go.id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jak.go.id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jak.go.id/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jak.go.id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jak.go.id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jak.go.id/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jak.go.id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jak.go.i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jak.go.id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hyperlink" Target="http://www.pajak.go.id/" TargetMode="External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hyperlink" Target="http://www.pajak.go.id/" TargetMode="External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hyperlink" Target="http://www.pajak.go.id/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9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hyperlink" Target="http://www.pajak.go.id/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9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://www.pajak.go.id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jak.go.id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jak.go.id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hyperlink" Target="http://www.pajak.go.id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pajak.go.id/unit-kerj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jak.go.id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jak.go.i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jak.go.id/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jak.go.i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jak.go.i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www.pajak.go.id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52979" y="0"/>
            <a:ext cx="9939020" cy="6858000"/>
            <a:chOff x="2252979" y="0"/>
            <a:chExt cx="99390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8181" y="92710"/>
              <a:ext cx="4364988" cy="33820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5539" y="2540"/>
              <a:ext cx="3420109" cy="34264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8189" y="3501388"/>
              <a:ext cx="6347460" cy="33540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2979" y="0"/>
              <a:ext cx="9939020" cy="6858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827520" y="6620509"/>
              <a:ext cx="1323340" cy="46990"/>
            </a:xfrm>
            <a:custGeom>
              <a:avLst/>
              <a:gdLst/>
              <a:ahLst/>
              <a:cxnLst/>
              <a:rect l="l" t="t" r="r" b="b"/>
              <a:pathLst>
                <a:path w="1323340" h="46990">
                  <a:moveTo>
                    <a:pt x="13233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1323340" y="46990"/>
                  </a:lnTo>
                  <a:lnTo>
                    <a:pt x="1323340" y="0"/>
                  </a:lnTo>
                  <a:close/>
                </a:path>
              </a:pathLst>
            </a:custGeom>
            <a:solidFill>
              <a:srgbClr val="1B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0859" y="6620509"/>
              <a:ext cx="2639059" cy="4698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908030" y="6518275"/>
            <a:ext cx="9804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1B2852"/>
                </a:solidFill>
                <a:latin typeface="Calibri"/>
                <a:cs typeface="Calibri"/>
                <a:hlinkClick r:id="rId7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505" y="6464934"/>
            <a:ext cx="1508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1B2852"/>
                </a:solidFill>
                <a:latin typeface="Calibri"/>
                <a:cs typeface="Calibri"/>
              </a:rPr>
              <a:t>KemenkeuTepercaya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400" y="502919"/>
            <a:ext cx="845819" cy="76453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649729" y="408940"/>
            <a:ext cx="0" cy="972819"/>
          </a:xfrm>
          <a:custGeom>
            <a:avLst/>
            <a:gdLst/>
            <a:ahLst/>
            <a:cxnLst/>
            <a:rect l="l" t="t" r="r" b="b"/>
            <a:pathLst>
              <a:path h="972819">
                <a:moveTo>
                  <a:pt x="0" y="0"/>
                </a:moveTo>
                <a:lnTo>
                  <a:pt x="0" y="972820"/>
                </a:lnTo>
              </a:path>
            </a:pathLst>
          </a:custGeom>
          <a:ln w="12700">
            <a:solidFill>
              <a:srgbClr val="1C2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81659" y="448309"/>
            <a:ext cx="4921250" cy="2899410"/>
            <a:chOff x="581659" y="448309"/>
            <a:chExt cx="4921250" cy="289941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4670" y="448309"/>
              <a:ext cx="1562100" cy="9144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81659" y="2879089"/>
              <a:ext cx="4921250" cy="468630"/>
            </a:xfrm>
            <a:custGeom>
              <a:avLst/>
              <a:gdLst/>
              <a:ahLst/>
              <a:cxnLst/>
              <a:rect l="l" t="t" r="r" b="b"/>
              <a:pathLst>
                <a:path w="4921250" h="468629">
                  <a:moveTo>
                    <a:pt x="4843145" y="0"/>
                  </a:moveTo>
                  <a:lnTo>
                    <a:pt x="78105" y="0"/>
                  </a:lnTo>
                  <a:lnTo>
                    <a:pt x="47705" y="6131"/>
                  </a:lnTo>
                  <a:lnTo>
                    <a:pt x="22879" y="22859"/>
                  </a:lnTo>
                  <a:lnTo>
                    <a:pt x="6138" y="47684"/>
                  </a:lnTo>
                  <a:lnTo>
                    <a:pt x="0" y="78105"/>
                  </a:lnTo>
                  <a:lnTo>
                    <a:pt x="0" y="390525"/>
                  </a:lnTo>
                  <a:lnTo>
                    <a:pt x="6138" y="420945"/>
                  </a:lnTo>
                  <a:lnTo>
                    <a:pt x="22879" y="445770"/>
                  </a:lnTo>
                  <a:lnTo>
                    <a:pt x="47705" y="462498"/>
                  </a:lnTo>
                  <a:lnTo>
                    <a:pt x="78105" y="468630"/>
                  </a:lnTo>
                  <a:lnTo>
                    <a:pt x="4843145" y="468630"/>
                  </a:lnTo>
                  <a:lnTo>
                    <a:pt x="4873565" y="462498"/>
                  </a:lnTo>
                  <a:lnTo>
                    <a:pt x="4898390" y="445770"/>
                  </a:lnTo>
                  <a:lnTo>
                    <a:pt x="4915118" y="420945"/>
                  </a:lnTo>
                  <a:lnTo>
                    <a:pt x="4921250" y="390525"/>
                  </a:lnTo>
                  <a:lnTo>
                    <a:pt x="4921250" y="78105"/>
                  </a:lnTo>
                  <a:lnTo>
                    <a:pt x="4915118" y="47684"/>
                  </a:lnTo>
                  <a:lnTo>
                    <a:pt x="4898390" y="22860"/>
                  </a:lnTo>
                  <a:lnTo>
                    <a:pt x="4873565" y="6131"/>
                  </a:lnTo>
                  <a:lnTo>
                    <a:pt x="484314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9934" y="3649091"/>
            <a:ext cx="44850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227329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Penyusutan</a:t>
            </a:r>
            <a:r>
              <a:rPr sz="24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10" dirty="0">
                <a:solidFill>
                  <a:srgbClr val="001F5F"/>
                </a:solidFill>
                <a:latin typeface="Segoe UI"/>
                <a:cs typeface="Segoe UI"/>
              </a:rPr>
              <a:t>Harta</a:t>
            </a:r>
            <a:r>
              <a:rPr sz="2400" b="1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Berwujud </a:t>
            </a:r>
            <a:r>
              <a:rPr sz="2400" b="1" spc="-6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dan/atau</a:t>
            </a:r>
            <a:endParaRPr sz="2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Amortisasi</a:t>
            </a:r>
            <a:r>
              <a:rPr sz="24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10" dirty="0">
                <a:solidFill>
                  <a:srgbClr val="001F5F"/>
                </a:solidFill>
                <a:latin typeface="Segoe UI"/>
                <a:cs typeface="Segoe UI"/>
              </a:rPr>
              <a:t>Harta</a:t>
            </a:r>
            <a:r>
              <a:rPr sz="24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70" dirty="0">
                <a:solidFill>
                  <a:srgbClr val="001F5F"/>
                </a:solidFill>
                <a:latin typeface="Segoe UI"/>
                <a:cs typeface="Segoe UI"/>
              </a:rPr>
              <a:t>Tak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Berwujud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25487" y="2857246"/>
            <a:ext cx="4634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PMK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Nomor</a:t>
            </a:r>
            <a:r>
              <a:rPr sz="2800" spc="-1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72</a:t>
            </a:r>
            <a:r>
              <a:rPr sz="2800" spc="-10" dirty="0">
                <a:solidFill>
                  <a:srgbClr val="FFFFFF"/>
                </a:solidFill>
              </a:rPr>
              <a:t> </a:t>
            </a:r>
            <a:r>
              <a:rPr sz="2800" spc="-55" dirty="0">
                <a:solidFill>
                  <a:srgbClr val="FFFFFF"/>
                </a:solidFill>
              </a:rPr>
              <a:t>Tahun</a:t>
            </a:r>
            <a:r>
              <a:rPr sz="2800" spc="-5" dirty="0">
                <a:solidFill>
                  <a:srgbClr val="FFFFFF"/>
                </a:solidFill>
              </a:rPr>
              <a:t> 2023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1950" y="609917"/>
            <a:ext cx="289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10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6689"/>
            <a:ext cx="359410" cy="546100"/>
          </a:xfrm>
          <a:custGeom>
            <a:avLst/>
            <a:gdLst/>
            <a:ahLst/>
            <a:cxnLst/>
            <a:rect l="l" t="t" r="r" b="b"/>
            <a:pathLst>
              <a:path w="359410" h="546100">
                <a:moveTo>
                  <a:pt x="359410" y="0"/>
                </a:moveTo>
                <a:lnTo>
                  <a:pt x="0" y="0"/>
                </a:lnTo>
                <a:lnTo>
                  <a:pt x="0" y="546099"/>
                </a:lnTo>
                <a:lnTo>
                  <a:pt x="359410" y="546099"/>
                </a:lnTo>
                <a:lnTo>
                  <a:pt x="35941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1950" y="186689"/>
            <a:ext cx="7170420" cy="54610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641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05"/>
              </a:spcBef>
            </a:pPr>
            <a:r>
              <a:rPr spc="-5" dirty="0">
                <a:solidFill>
                  <a:srgbClr val="FFFFFF"/>
                </a:solidFill>
              </a:rPr>
              <a:t>Biaya </a:t>
            </a:r>
            <a:r>
              <a:rPr spc="-15" dirty="0">
                <a:solidFill>
                  <a:srgbClr val="FFFFFF"/>
                </a:solidFill>
              </a:rPr>
              <a:t>Perbaikan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b="0" spc="-10" dirty="0">
                <a:solidFill>
                  <a:srgbClr val="FFFFFF"/>
                </a:solidFill>
                <a:latin typeface="Segoe UI"/>
                <a:cs typeface="Segoe UI"/>
              </a:rPr>
              <a:t>(tercantum</a:t>
            </a:r>
            <a:r>
              <a:rPr b="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b="0" spc="-5" dirty="0">
                <a:solidFill>
                  <a:srgbClr val="FFFFFF"/>
                </a:solidFill>
                <a:latin typeface="Segoe UI"/>
                <a:cs typeface="Segoe UI"/>
              </a:rPr>
              <a:t>dalam</a:t>
            </a:r>
            <a:r>
              <a:rPr b="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b="0" spc="-5" dirty="0">
                <a:solidFill>
                  <a:srgbClr val="FFFFFF"/>
                </a:solidFill>
                <a:latin typeface="Segoe UI"/>
                <a:cs typeface="Segoe UI"/>
              </a:rPr>
              <a:t>Lampiran</a:t>
            </a:r>
            <a:r>
              <a:rPr b="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b="0" spc="-5" dirty="0">
                <a:solidFill>
                  <a:srgbClr val="FFFFFF"/>
                </a:solidFill>
                <a:latin typeface="Segoe UI"/>
                <a:cs typeface="Segoe UI"/>
              </a:rPr>
              <a:t>PMK)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41629" y="1051560"/>
            <a:ext cx="11239500" cy="2255520"/>
            <a:chOff x="341629" y="1051560"/>
            <a:chExt cx="11239500" cy="2255520"/>
          </a:xfrm>
        </p:grpSpPr>
        <p:sp>
          <p:nvSpPr>
            <p:cNvPr id="6" name="object 6"/>
            <p:cNvSpPr/>
            <p:nvPr/>
          </p:nvSpPr>
          <p:spPr>
            <a:xfrm>
              <a:off x="347979" y="1057910"/>
              <a:ext cx="11226800" cy="2242820"/>
            </a:xfrm>
            <a:custGeom>
              <a:avLst/>
              <a:gdLst/>
              <a:ahLst/>
              <a:cxnLst/>
              <a:rect l="l" t="t" r="r" b="b"/>
              <a:pathLst>
                <a:path w="11226800" h="2242820">
                  <a:moveTo>
                    <a:pt x="11226800" y="0"/>
                  </a:moveTo>
                  <a:lnTo>
                    <a:pt x="0" y="0"/>
                  </a:lnTo>
                  <a:lnTo>
                    <a:pt x="0" y="2242820"/>
                  </a:lnTo>
                  <a:lnTo>
                    <a:pt x="11226800" y="2242820"/>
                  </a:lnTo>
                  <a:lnTo>
                    <a:pt x="1122680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979" y="1057910"/>
              <a:ext cx="11226800" cy="2242820"/>
            </a:xfrm>
            <a:custGeom>
              <a:avLst/>
              <a:gdLst/>
              <a:ahLst/>
              <a:cxnLst/>
              <a:rect l="l" t="t" r="r" b="b"/>
              <a:pathLst>
                <a:path w="11226800" h="2242820">
                  <a:moveTo>
                    <a:pt x="0" y="2242820"/>
                  </a:moveTo>
                  <a:lnTo>
                    <a:pt x="11226800" y="2242820"/>
                  </a:lnTo>
                  <a:lnTo>
                    <a:pt x="11226800" y="0"/>
                  </a:lnTo>
                  <a:lnTo>
                    <a:pt x="0" y="0"/>
                  </a:lnTo>
                  <a:lnTo>
                    <a:pt x="0" y="2242820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41629" y="3554729"/>
            <a:ext cx="11239500" cy="2383790"/>
            <a:chOff x="341629" y="3554729"/>
            <a:chExt cx="11239500" cy="2383790"/>
          </a:xfrm>
        </p:grpSpPr>
        <p:sp>
          <p:nvSpPr>
            <p:cNvPr id="9" name="object 9"/>
            <p:cNvSpPr/>
            <p:nvPr/>
          </p:nvSpPr>
          <p:spPr>
            <a:xfrm>
              <a:off x="347979" y="3561079"/>
              <a:ext cx="11226800" cy="2371090"/>
            </a:xfrm>
            <a:custGeom>
              <a:avLst/>
              <a:gdLst/>
              <a:ahLst/>
              <a:cxnLst/>
              <a:rect l="l" t="t" r="r" b="b"/>
              <a:pathLst>
                <a:path w="11226800" h="2371090">
                  <a:moveTo>
                    <a:pt x="11226800" y="0"/>
                  </a:moveTo>
                  <a:lnTo>
                    <a:pt x="0" y="0"/>
                  </a:lnTo>
                  <a:lnTo>
                    <a:pt x="0" y="2371090"/>
                  </a:lnTo>
                  <a:lnTo>
                    <a:pt x="11226800" y="2371090"/>
                  </a:lnTo>
                  <a:lnTo>
                    <a:pt x="1122680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7979" y="3561079"/>
              <a:ext cx="11226800" cy="2371090"/>
            </a:xfrm>
            <a:custGeom>
              <a:avLst/>
              <a:gdLst/>
              <a:ahLst/>
              <a:cxnLst/>
              <a:rect l="l" t="t" r="r" b="b"/>
              <a:pathLst>
                <a:path w="11226800" h="2371090">
                  <a:moveTo>
                    <a:pt x="0" y="2371090"/>
                  </a:moveTo>
                  <a:lnTo>
                    <a:pt x="11226800" y="2371090"/>
                  </a:lnTo>
                  <a:lnTo>
                    <a:pt x="11226800" y="0"/>
                  </a:lnTo>
                  <a:lnTo>
                    <a:pt x="0" y="0"/>
                  </a:lnTo>
                  <a:lnTo>
                    <a:pt x="0" y="237109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2444" y="1337690"/>
            <a:ext cx="10985500" cy="451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Segoe UI"/>
                <a:cs typeface="Segoe UI"/>
              </a:rPr>
              <a:t>Suatu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pengeluaran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tidak</a:t>
            </a:r>
            <a:r>
              <a:rPr sz="1800" b="1" spc="-5" dirty="0">
                <a:latin typeface="Segoe UI"/>
                <a:cs typeface="Segoe UI"/>
              </a:rPr>
              <a:t> dikategorikan</a:t>
            </a:r>
            <a:r>
              <a:rPr sz="1800" b="1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sebagai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biaya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perbaikan</a:t>
            </a:r>
            <a:r>
              <a:rPr sz="1800" b="1" spc="-5" dirty="0">
                <a:latin typeface="Segoe UI"/>
                <a:cs typeface="Segoe UI"/>
              </a:rPr>
              <a:t> yang</a:t>
            </a:r>
            <a:r>
              <a:rPr sz="1800" b="1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dikapitalisasi</a:t>
            </a:r>
            <a:r>
              <a:rPr sz="1800" b="1" spc="-5" dirty="0">
                <a:latin typeface="Segoe UI"/>
                <a:cs typeface="Segoe UI"/>
              </a:rPr>
              <a:t> dalam</a:t>
            </a:r>
            <a:r>
              <a:rPr sz="1800" b="1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hal </a:t>
            </a:r>
            <a:r>
              <a:rPr sz="1800" b="1" spc="-5" dirty="0">
                <a:latin typeface="Segoe UI"/>
                <a:cs typeface="Segoe UI"/>
              </a:rPr>
              <a:t> merupakan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perawatan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rutin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yang</a:t>
            </a:r>
            <a:r>
              <a:rPr sz="1800" b="1" spc="-2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dilakukan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1</a:t>
            </a:r>
            <a:r>
              <a:rPr sz="1800" b="1" spc="-5" dirty="0">
                <a:latin typeface="Segoe UI"/>
                <a:cs typeface="Segoe UI"/>
              </a:rPr>
              <a:t> (satu)</a:t>
            </a:r>
            <a:r>
              <a:rPr sz="1800" b="1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kali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atau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lebih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dalam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setiap tahun.</a:t>
            </a:r>
            <a:endParaRPr sz="1800">
              <a:latin typeface="Segoe UI"/>
              <a:cs typeface="Segoe UI"/>
            </a:endParaRPr>
          </a:p>
          <a:p>
            <a:pPr marL="12700" marR="5080" algn="just">
              <a:lnSpc>
                <a:spcPct val="100000"/>
              </a:lnSpc>
              <a:spcBef>
                <a:spcPts val="2160"/>
              </a:spcBef>
            </a:pPr>
            <a:r>
              <a:rPr sz="1800" spc="-5" dirty="0">
                <a:latin typeface="Segoe UI"/>
                <a:cs typeface="Segoe UI"/>
              </a:rPr>
              <a:t>Misal </a:t>
            </a:r>
            <a:r>
              <a:rPr sz="1800" spc="-10" dirty="0">
                <a:latin typeface="Segoe UI"/>
                <a:cs typeface="Segoe UI"/>
              </a:rPr>
              <a:t>sebuah </a:t>
            </a:r>
            <a:r>
              <a:rPr sz="1800" spc="-5" dirty="0">
                <a:latin typeface="Segoe UI"/>
                <a:cs typeface="Segoe UI"/>
              </a:rPr>
              <a:t>mobil harus dilakukan </a:t>
            </a:r>
            <a:r>
              <a:rPr sz="1800" i="1" spc="-5" dirty="0">
                <a:latin typeface="Segoe UI"/>
                <a:cs typeface="Segoe UI"/>
              </a:rPr>
              <a:t>service </a:t>
            </a:r>
            <a:r>
              <a:rPr sz="1800" dirty="0">
                <a:latin typeface="Segoe UI"/>
                <a:cs typeface="Segoe UI"/>
              </a:rPr>
              <a:t>rutin </a:t>
            </a:r>
            <a:r>
              <a:rPr sz="1800" spc="-5" dirty="0">
                <a:latin typeface="Segoe UI"/>
                <a:cs typeface="Segoe UI"/>
              </a:rPr>
              <a:t>setiap tahun. Dalam </a:t>
            </a:r>
            <a:r>
              <a:rPr sz="1800" i="1" spc="-5" dirty="0">
                <a:latin typeface="Segoe UI"/>
                <a:cs typeface="Segoe UI"/>
              </a:rPr>
              <a:t>service </a:t>
            </a:r>
            <a:r>
              <a:rPr sz="1800" spc="-5" dirty="0">
                <a:latin typeface="Segoe UI"/>
                <a:cs typeface="Segoe UI"/>
              </a:rPr>
              <a:t>tersebut </a:t>
            </a:r>
            <a:r>
              <a:rPr sz="1800" spc="-10" dirty="0">
                <a:latin typeface="Segoe UI"/>
                <a:cs typeface="Segoe UI"/>
              </a:rPr>
              <a:t>terdapat </a:t>
            </a:r>
            <a:r>
              <a:rPr sz="1800" spc="-5" dirty="0">
                <a:latin typeface="Segoe UI"/>
                <a:cs typeface="Segoe UI"/>
              </a:rPr>
              <a:t>penggantian 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suku cadang </a:t>
            </a:r>
            <a:r>
              <a:rPr sz="1800" dirty="0">
                <a:latin typeface="Segoe UI"/>
                <a:cs typeface="Segoe UI"/>
              </a:rPr>
              <a:t>yang </a:t>
            </a:r>
            <a:r>
              <a:rPr sz="1800" spc="-5" dirty="0">
                <a:latin typeface="Segoe UI"/>
                <a:cs typeface="Segoe UI"/>
              </a:rPr>
              <a:t>harus </a:t>
            </a:r>
            <a:r>
              <a:rPr sz="1800" dirty="0">
                <a:latin typeface="Segoe UI"/>
                <a:cs typeface="Segoe UI"/>
              </a:rPr>
              <a:t>diganti </a:t>
            </a:r>
            <a:r>
              <a:rPr sz="1800" spc="-5" dirty="0">
                <a:latin typeface="Segoe UI"/>
                <a:cs typeface="Segoe UI"/>
              </a:rPr>
              <a:t>setiap tahun. Biaya </a:t>
            </a:r>
            <a:r>
              <a:rPr sz="1800" i="1" spc="-5" dirty="0">
                <a:latin typeface="Segoe UI"/>
                <a:cs typeface="Segoe UI"/>
              </a:rPr>
              <a:t>service </a:t>
            </a:r>
            <a:r>
              <a:rPr sz="1800" spc="-5" dirty="0">
                <a:latin typeface="Segoe UI"/>
                <a:cs typeface="Segoe UI"/>
              </a:rPr>
              <a:t>termasuk penggantian suku cadang tersebut 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merupakan</a:t>
            </a:r>
            <a:r>
              <a:rPr sz="1800" spc="-4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biaya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perawatan</a:t>
            </a:r>
            <a:r>
              <a:rPr sz="1800" spc="-4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rutin,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sehingga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tidak </a:t>
            </a:r>
            <a:r>
              <a:rPr sz="1800" spc="-5" dirty="0">
                <a:latin typeface="Segoe UI"/>
                <a:cs typeface="Segoe UI"/>
              </a:rPr>
              <a:t>dikapitalisasi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pada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mobil.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2400">
              <a:latin typeface="Segoe UI"/>
              <a:cs typeface="Segoe UI"/>
            </a:endParaRPr>
          </a:p>
          <a:p>
            <a:pPr marL="12700" marR="5080" algn="just">
              <a:lnSpc>
                <a:spcPct val="100000"/>
              </a:lnSpc>
              <a:spcBef>
                <a:spcPts val="1905"/>
              </a:spcBef>
            </a:pPr>
            <a:r>
              <a:rPr sz="1800" b="1" spc="-10" dirty="0">
                <a:latin typeface="Segoe UI"/>
                <a:cs typeface="Segoe UI"/>
              </a:rPr>
              <a:t>Pengeluaran</a:t>
            </a:r>
            <a:r>
              <a:rPr sz="1800" b="1" spc="-5" dirty="0">
                <a:latin typeface="Segoe UI"/>
                <a:cs typeface="Segoe UI"/>
              </a:rPr>
              <a:t> yang</a:t>
            </a:r>
            <a:r>
              <a:rPr sz="1800" b="1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dikapitalisasi</a:t>
            </a:r>
            <a:r>
              <a:rPr sz="1800" b="1" spc="-5" dirty="0">
                <a:latin typeface="Segoe UI"/>
                <a:cs typeface="Segoe UI"/>
              </a:rPr>
              <a:t> merupakan</a:t>
            </a:r>
            <a:r>
              <a:rPr sz="1800" b="1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pengeluaran</a:t>
            </a:r>
            <a:r>
              <a:rPr sz="1800" b="1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setelah</a:t>
            </a:r>
            <a:r>
              <a:rPr sz="1800" b="1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perolehan</a:t>
            </a:r>
            <a:r>
              <a:rPr sz="1800" b="1" spc="-5" dirty="0">
                <a:latin typeface="Segoe UI"/>
                <a:cs typeface="Segoe UI"/>
              </a:rPr>
              <a:t> awal</a:t>
            </a:r>
            <a:r>
              <a:rPr sz="1800" b="1" spc="484" dirty="0">
                <a:latin typeface="Segoe UI"/>
                <a:cs typeface="Segoe UI"/>
              </a:rPr>
              <a:t> </a:t>
            </a:r>
            <a:r>
              <a:rPr sz="1800" b="1" spc="5" dirty="0">
                <a:latin typeface="Segoe UI"/>
                <a:cs typeface="Segoe UI"/>
              </a:rPr>
              <a:t>harta  </a:t>
            </a:r>
            <a:r>
              <a:rPr sz="1800" b="1" dirty="0">
                <a:latin typeface="Segoe UI"/>
                <a:cs typeface="Segoe UI"/>
              </a:rPr>
              <a:t>berwujud, 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yang memberi manfaat </a:t>
            </a:r>
            <a:r>
              <a:rPr sz="1800" b="1" spc="-10" dirty="0">
                <a:latin typeface="Segoe UI"/>
                <a:cs typeface="Segoe UI"/>
              </a:rPr>
              <a:t>ekonomis </a:t>
            </a:r>
            <a:r>
              <a:rPr sz="1800" b="1" spc="-5" dirty="0">
                <a:latin typeface="Segoe UI"/>
                <a:cs typeface="Segoe UI"/>
              </a:rPr>
              <a:t>di </a:t>
            </a:r>
            <a:r>
              <a:rPr sz="1800" b="1" dirty="0">
                <a:latin typeface="Segoe UI"/>
                <a:cs typeface="Segoe UI"/>
              </a:rPr>
              <a:t>masa </a:t>
            </a:r>
            <a:r>
              <a:rPr sz="1800" b="1" spc="-10" dirty="0">
                <a:latin typeface="Segoe UI"/>
                <a:cs typeface="Segoe UI"/>
              </a:rPr>
              <a:t>yang </a:t>
            </a:r>
            <a:r>
              <a:rPr sz="1800" b="1" spc="-5" dirty="0">
                <a:latin typeface="Segoe UI"/>
                <a:cs typeface="Segoe UI"/>
              </a:rPr>
              <a:t>akan </a:t>
            </a:r>
            <a:r>
              <a:rPr sz="1800" b="1" spc="-10" dirty="0">
                <a:latin typeface="Segoe UI"/>
                <a:cs typeface="Segoe UI"/>
              </a:rPr>
              <a:t>datang </a:t>
            </a:r>
            <a:r>
              <a:rPr sz="1800" b="1" spc="-5" dirty="0">
                <a:latin typeface="Segoe UI"/>
                <a:cs typeface="Segoe UI"/>
              </a:rPr>
              <a:t>dalam bentuk kapasitas, mutu produksi, </a:t>
            </a:r>
            <a:r>
              <a:rPr sz="1800" b="1" dirty="0">
                <a:latin typeface="Segoe UI"/>
                <a:cs typeface="Segoe UI"/>
              </a:rPr>
              <a:t> peningkatan </a:t>
            </a:r>
            <a:r>
              <a:rPr sz="1800" b="1" spc="-5" dirty="0">
                <a:latin typeface="Segoe UI"/>
                <a:cs typeface="Segoe UI"/>
              </a:rPr>
              <a:t>standar kinerja atau yang </a:t>
            </a:r>
            <a:r>
              <a:rPr sz="1800" b="1" spc="-10" dirty="0">
                <a:latin typeface="Segoe UI"/>
                <a:cs typeface="Segoe UI"/>
              </a:rPr>
              <a:t>dapat </a:t>
            </a:r>
            <a:r>
              <a:rPr sz="1800" b="1" spc="-5" dirty="0">
                <a:latin typeface="Segoe UI"/>
                <a:cs typeface="Segoe UI"/>
              </a:rPr>
              <a:t>memperpanjang </a:t>
            </a:r>
            <a:r>
              <a:rPr sz="1800" b="1" spc="-10" dirty="0">
                <a:latin typeface="Segoe UI"/>
                <a:cs typeface="Segoe UI"/>
              </a:rPr>
              <a:t>masa </a:t>
            </a:r>
            <a:r>
              <a:rPr sz="1800" b="1" spc="-5" dirty="0">
                <a:latin typeface="Segoe UI"/>
                <a:cs typeface="Segoe UI"/>
              </a:rPr>
              <a:t>manfaat. </a:t>
            </a:r>
            <a:r>
              <a:rPr sz="1800" spc="-10" dirty="0">
                <a:latin typeface="Segoe UI"/>
                <a:cs typeface="Segoe UI"/>
              </a:rPr>
              <a:t>Pengeluaran </a:t>
            </a:r>
            <a:r>
              <a:rPr sz="1800" spc="-5" dirty="0">
                <a:latin typeface="Segoe UI"/>
                <a:cs typeface="Segoe UI"/>
              </a:rPr>
              <a:t>tersebut 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ditambahkan</a:t>
            </a:r>
            <a:r>
              <a:rPr sz="1800" spc="-5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pada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nilai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sisa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buku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10" dirty="0">
                <a:latin typeface="Segoe UI"/>
                <a:cs typeface="Segoe UI"/>
              </a:rPr>
              <a:t>harta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spc="5" dirty="0">
                <a:latin typeface="Segoe UI"/>
                <a:cs typeface="Segoe UI"/>
              </a:rPr>
              <a:t>berwujud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yang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bersangkutan.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Segoe UI"/>
              <a:cs typeface="Segoe U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Segoe UI"/>
                <a:cs typeface="Segoe UI"/>
              </a:rPr>
              <a:t>Misal sebuah mobil harus dilakukan perbaikan </a:t>
            </a:r>
            <a:r>
              <a:rPr sz="1800" spc="-10" dirty="0">
                <a:latin typeface="Segoe UI"/>
                <a:cs typeface="Segoe UI"/>
              </a:rPr>
              <a:t>karena </a:t>
            </a:r>
            <a:r>
              <a:rPr sz="1800" spc="-5" dirty="0">
                <a:latin typeface="Segoe UI"/>
                <a:cs typeface="Segoe UI"/>
              </a:rPr>
              <a:t>turun mesin setiap </a:t>
            </a:r>
            <a:r>
              <a:rPr sz="1800" dirty="0">
                <a:latin typeface="Segoe UI"/>
                <a:cs typeface="Segoe UI"/>
              </a:rPr>
              <a:t>4 </a:t>
            </a:r>
            <a:r>
              <a:rPr sz="1800" spc="-5" dirty="0">
                <a:latin typeface="Segoe UI"/>
                <a:cs typeface="Segoe UI"/>
              </a:rPr>
              <a:t>(empat) tahun. Dalam perbaikan 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tersebut </a:t>
            </a:r>
            <a:r>
              <a:rPr sz="1800" spc="-10" dirty="0">
                <a:latin typeface="Segoe UI"/>
                <a:cs typeface="Segoe UI"/>
              </a:rPr>
              <a:t>terdapat </a:t>
            </a:r>
            <a:r>
              <a:rPr sz="1800" spc="-5" dirty="0">
                <a:latin typeface="Segoe UI"/>
                <a:cs typeface="Segoe UI"/>
              </a:rPr>
              <a:t>penggantian </a:t>
            </a:r>
            <a:r>
              <a:rPr sz="1800" spc="-10" dirty="0">
                <a:latin typeface="Segoe UI"/>
                <a:cs typeface="Segoe UI"/>
              </a:rPr>
              <a:t>komponen </a:t>
            </a:r>
            <a:r>
              <a:rPr sz="1800" spc="-5" dirty="0">
                <a:latin typeface="Segoe UI"/>
                <a:cs typeface="Segoe UI"/>
              </a:rPr>
              <a:t>mesin. Biaya </a:t>
            </a:r>
            <a:r>
              <a:rPr sz="1800" spc="-10" dirty="0">
                <a:latin typeface="Segoe UI"/>
                <a:cs typeface="Segoe UI"/>
              </a:rPr>
              <a:t>perbaikan </a:t>
            </a:r>
            <a:r>
              <a:rPr sz="1800" spc="-5" dirty="0">
                <a:latin typeface="Segoe UI"/>
                <a:cs typeface="Segoe UI"/>
              </a:rPr>
              <a:t>termasuk penggantian </a:t>
            </a:r>
            <a:r>
              <a:rPr sz="1800" spc="-10" dirty="0">
                <a:latin typeface="Segoe UI"/>
                <a:cs typeface="Segoe UI"/>
              </a:rPr>
              <a:t>komponen mesin </a:t>
            </a:r>
            <a:r>
              <a:rPr sz="1800" spc="-5" dirty="0">
                <a:latin typeface="Segoe UI"/>
                <a:cs typeface="Segoe UI"/>
              </a:rPr>
              <a:t> tersebut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dikapitalisasi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pada mobil, sehingga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pembebanannya</a:t>
            </a:r>
            <a:r>
              <a:rPr sz="1800" spc="-4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melalui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penyusutan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mobil.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08030" y="6480809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1B2852"/>
                </a:solidFill>
                <a:latin typeface="Calibri"/>
                <a:cs typeface="Calibri"/>
                <a:hlinkClick r:id="rId2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91619" y="513080"/>
              <a:ext cx="500380" cy="502920"/>
            </a:xfrm>
            <a:custGeom>
              <a:avLst/>
              <a:gdLst/>
              <a:ahLst/>
              <a:cxnLst/>
              <a:rect l="l" t="t" r="r" b="b"/>
              <a:pathLst>
                <a:path w="500379" h="502919">
                  <a:moveTo>
                    <a:pt x="500379" y="0"/>
                  </a:moveTo>
                  <a:lnTo>
                    <a:pt x="83820" y="0"/>
                  </a:lnTo>
                  <a:lnTo>
                    <a:pt x="51167" y="6578"/>
                  </a:lnTo>
                  <a:lnTo>
                    <a:pt x="24526" y="24526"/>
                  </a:lnTo>
                  <a:lnTo>
                    <a:pt x="6578" y="51167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78" y="451752"/>
                  </a:lnTo>
                  <a:lnTo>
                    <a:pt x="24526" y="478393"/>
                  </a:lnTo>
                  <a:lnTo>
                    <a:pt x="51167" y="496341"/>
                  </a:lnTo>
                  <a:lnTo>
                    <a:pt x="83820" y="502920"/>
                  </a:lnTo>
                  <a:lnTo>
                    <a:pt x="500379" y="50292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789664" y="606425"/>
            <a:ext cx="290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Segoe UI"/>
                <a:cs typeface="Segoe UI"/>
              </a:rPr>
              <a:t>11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86689"/>
            <a:ext cx="10789920" cy="6480810"/>
            <a:chOff x="0" y="186689"/>
            <a:chExt cx="10789920" cy="6480810"/>
          </a:xfrm>
        </p:grpSpPr>
        <p:sp>
          <p:nvSpPr>
            <p:cNvPr id="8" name="object 8"/>
            <p:cNvSpPr/>
            <p:nvPr/>
          </p:nvSpPr>
          <p:spPr>
            <a:xfrm>
              <a:off x="6827519" y="6620510"/>
              <a:ext cx="1323340" cy="46990"/>
            </a:xfrm>
            <a:custGeom>
              <a:avLst/>
              <a:gdLst/>
              <a:ahLst/>
              <a:cxnLst/>
              <a:rect l="l" t="t" r="r" b="b"/>
              <a:pathLst>
                <a:path w="1323340" h="46990">
                  <a:moveTo>
                    <a:pt x="13233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1323340" y="46990"/>
                  </a:lnTo>
                  <a:lnTo>
                    <a:pt x="1323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0859" y="6620510"/>
              <a:ext cx="2639059" cy="469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186689"/>
              <a:ext cx="359410" cy="546100"/>
            </a:xfrm>
            <a:custGeom>
              <a:avLst/>
              <a:gdLst/>
              <a:ahLst/>
              <a:cxnLst/>
              <a:rect l="l" t="t" r="r" b="b"/>
              <a:pathLst>
                <a:path w="359410" h="546100">
                  <a:moveTo>
                    <a:pt x="35941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359410" y="546099"/>
                  </a:lnTo>
                  <a:lnTo>
                    <a:pt x="359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1950" y="186689"/>
              <a:ext cx="5845810" cy="546100"/>
            </a:xfrm>
            <a:custGeom>
              <a:avLst/>
              <a:gdLst/>
              <a:ahLst/>
              <a:cxnLst/>
              <a:rect l="l" t="t" r="r" b="b"/>
              <a:pathLst>
                <a:path w="5845810" h="546100">
                  <a:moveTo>
                    <a:pt x="584581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5845810" y="546099"/>
                  </a:lnTo>
                  <a:lnTo>
                    <a:pt x="584581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0055" y="237807"/>
            <a:ext cx="5584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Contoh</a:t>
            </a:r>
            <a:r>
              <a:rPr spc="-15" dirty="0"/>
              <a:t> </a:t>
            </a:r>
            <a:r>
              <a:rPr spc="-10" dirty="0"/>
              <a:t>Pengitungan </a:t>
            </a:r>
            <a:r>
              <a:rPr dirty="0"/>
              <a:t>–</a:t>
            </a:r>
            <a:r>
              <a:rPr spc="-10" dirty="0"/>
              <a:t> </a:t>
            </a:r>
            <a:r>
              <a:rPr spc="-5" dirty="0"/>
              <a:t>Biaya</a:t>
            </a:r>
            <a:r>
              <a:rPr spc="-15" dirty="0"/>
              <a:t> Perbaikan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610869" y="1009650"/>
            <a:ext cx="5553710" cy="5490210"/>
            <a:chOff x="610869" y="1009650"/>
            <a:chExt cx="5553710" cy="5490210"/>
          </a:xfrm>
        </p:grpSpPr>
        <p:sp>
          <p:nvSpPr>
            <p:cNvPr id="14" name="object 14"/>
            <p:cNvSpPr/>
            <p:nvPr/>
          </p:nvSpPr>
          <p:spPr>
            <a:xfrm>
              <a:off x="6161404" y="1343025"/>
              <a:ext cx="0" cy="4885690"/>
            </a:xfrm>
            <a:custGeom>
              <a:avLst/>
              <a:gdLst/>
              <a:ahLst/>
              <a:cxnLst/>
              <a:rect l="l" t="t" r="r" b="b"/>
              <a:pathLst>
                <a:path h="4885690">
                  <a:moveTo>
                    <a:pt x="0" y="0"/>
                  </a:moveTo>
                  <a:lnTo>
                    <a:pt x="0" y="4885156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7219" y="1016000"/>
              <a:ext cx="5228590" cy="5477510"/>
            </a:xfrm>
            <a:custGeom>
              <a:avLst/>
              <a:gdLst/>
              <a:ahLst/>
              <a:cxnLst/>
              <a:rect l="l" t="t" r="r" b="b"/>
              <a:pathLst>
                <a:path w="5228590" h="5477510">
                  <a:moveTo>
                    <a:pt x="4852543" y="0"/>
                  </a:moveTo>
                  <a:lnTo>
                    <a:pt x="376097" y="0"/>
                  </a:lnTo>
                  <a:lnTo>
                    <a:pt x="328919" y="2930"/>
                  </a:lnTo>
                  <a:lnTo>
                    <a:pt x="283490" y="11487"/>
                  </a:lnTo>
                  <a:lnTo>
                    <a:pt x="240162" y="25317"/>
                  </a:lnTo>
                  <a:lnTo>
                    <a:pt x="199288" y="44067"/>
                  </a:lnTo>
                  <a:lnTo>
                    <a:pt x="161221" y="67386"/>
                  </a:lnTo>
                  <a:lnTo>
                    <a:pt x="126313" y="94919"/>
                  </a:lnTo>
                  <a:lnTo>
                    <a:pt x="94915" y="126315"/>
                  </a:lnTo>
                  <a:lnTo>
                    <a:pt x="67381" y="161220"/>
                  </a:lnTo>
                  <a:lnTo>
                    <a:pt x="44064" y="199283"/>
                  </a:lnTo>
                  <a:lnTo>
                    <a:pt x="25314" y="240149"/>
                  </a:lnTo>
                  <a:lnTo>
                    <a:pt x="11485" y="283467"/>
                  </a:lnTo>
                  <a:lnTo>
                    <a:pt x="2930" y="328884"/>
                  </a:lnTo>
                  <a:lnTo>
                    <a:pt x="0" y="376047"/>
                  </a:lnTo>
                  <a:lnTo>
                    <a:pt x="0" y="5101412"/>
                  </a:lnTo>
                  <a:lnTo>
                    <a:pt x="2930" y="5148588"/>
                  </a:lnTo>
                  <a:lnTo>
                    <a:pt x="11485" y="5194015"/>
                  </a:lnTo>
                  <a:lnTo>
                    <a:pt x="25314" y="5237342"/>
                  </a:lnTo>
                  <a:lnTo>
                    <a:pt x="44064" y="5278215"/>
                  </a:lnTo>
                  <a:lnTo>
                    <a:pt x="67381" y="5316282"/>
                  </a:lnTo>
                  <a:lnTo>
                    <a:pt x="94915" y="5351191"/>
                  </a:lnTo>
                  <a:lnTo>
                    <a:pt x="126313" y="5382589"/>
                  </a:lnTo>
                  <a:lnTo>
                    <a:pt x="161221" y="5410124"/>
                  </a:lnTo>
                  <a:lnTo>
                    <a:pt x="199288" y="5433443"/>
                  </a:lnTo>
                  <a:lnTo>
                    <a:pt x="240162" y="5452193"/>
                  </a:lnTo>
                  <a:lnTo>
                    <a:pt x="283490" y="5466023"/>
                  </a:lnTo>
                  <a:lnTo>
                    <a:pt x="328919" y="5474579"/>
                  </a:lnTo>
                  <a:lnTo>
                    <a:pt x="376097" y="5477510"/>
                  </a:lnTo>
                  <a:lnTo>
                    <a:pt x="4852543" y="5477510"/>
                  </a:lnTo>
                  <a:lnTo>
                    <a:pt x="4899705" y="5474579"/>
                  </a:lnTo>
                  <a:lnTo>
                    <a:pt x="4945122" y="5466023"/>
                  </a:lnTo>
                  <a:lnTo>
                    <a:pt x="4988440" y="5452193"/>
                  </a:lnTo>
                  <a:lnTo>
                    <a:pt x="5029306" y="5433443"/>
                  </a:lnTo>
                  <a:lnTo>
                    <a:pt x="5067369" y="5410124"/>
                  </a:lnTo>
                  <a:lnTo>
                    <a:pt x="5102274" y="5382589"/>
                  </a:lnTo>
                  <a:lnTo>
                    <a:pt x="5133670" y="5351191"/>
                  </a:lnTo>
                  <a:lnTo>
                    <a:pt x="5161203" y="5316282"/>
                  </a:lnTo>
                  <a:lnTo>
                    <a:pt x="5184522" y="5278215"/>
                  </a:lnTo>
                  <a:lnTo>
                    <a:pt x="5203272" y="5237342"/>
                  </a:lnTo>
                  <a:lnTo>
                    <a:pt x="5217102" y="5194015"/>
                  </a:lnTo>
                  <a:lnTo>
                    <a:pt x="5225659" y="5148588"/>
                  </a:lnTo>
                  <a:lnTo>
                    <a:pt x="5228590" y="5101412"/>
                  </a:lnTo>
                  <a:lnTo>
                    <a:pt x="5228590" y="376047"/>
                  </a:lnTo>
                  <a:lnTo>
                    <a:pt x="5225659" y="328884"/>
                  </a:lnTo>
                  <a:lnTo>
                    <a:pt x="5217102" y="283467"/>
                  </a:lnTo>
                  <a:lnTo>
                    <a:pt x="5203272" y="240149"/>
                  </a:lnTo>
                  <a:lnTo>
                    <a:pt x="5184522" y="199283"/>
                  </a:lnTo>
                  <a:lnTo>
                    <a:pt x="5161203" y="161220"/>
                  </a:lnTo>
                  <a:lnTo>
                    <a:pt x="5133670" y="126315"/>
                  </a:lnTo>
                  <a:lnTo>
                    <a:pt x="5102274" y="94919"/>
                  </a:lnTo>
                  <a:lnTo>
                    <a:pt x="5067369" y="67386"/>
                  </a:lnTo>
                  <a:lnTo>
                    <a:pt x="5029306" y="44067"/>
                  </a:lnTo>
                  <a:lnTo>
                    <a:pt x="4988440" y="25317"/>
                  </a:lnTo>
                  <a:lnTo>
                    <a:pt x="4945122" y="11487"/>
                  </a:lnTo>
                  <a:lnTo>
                    <a:pt x="4899705" y="2930"/>
                  </a:lnTo>
                  <a:lnTo>
                    <a:pt x="485254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7219" y="1016000"/>
              <a:ext cx="5228590" cy="5477510"/>
            </a:xfrm>
            <a:custGeom>
              <a:avLst/>
              <a:gdLst/>
              <a:ahLst/>
              <a:cxnLst/>
              <a:rect l="l" t="t" r="r" b="b"/>
              <a:pathLst>
                <a:path w="5228590" h="5477510">
                  <a:moveTo>
                    <a:pt x="0" y="376047"/>
                  </a:moveTo>
                  <a:lnTo>
                    <a:pt x="2930" y="328884"/>
                  </a:lnTo>
                  <a:lnTo>
                    <a:pt x="11485" y="283467"/>
                  </a:lnTo>
                  <a:lnTo>
                    <a:pt x="25314" y="240149"/>
                  </a:lnTo>
                  <a:lnTo>
                    <a:pt x="44064" y="199283"/>
                  </a:lnTo>
                  <a:lnTo>
                    <a:pt x="67381" y="161220"/>
                  </a:lnTo>
                  <a:lnTo>
                    <a:pt x="94915" y="126315"/>
                  </a:lnTo>
                  <a:lnTo>
                    <a:pt x="126313" y="94919"/>
                  </a:lnTo>
                  <a:lnTo>
                    <a:pt x="161221" y="67386"/>
                  </a:lnTo>
                  <a:lnTo>
                    <a:pt x="199288" y="44067"/>
                  </a:lnTo>
                  <a:lnTo>
                    <a:pt x="240162" y="25317"/>
                  </a:lnTo>
                  <a:lnTo>
                    <a:pt x="283490" y="11487"/>
                  </a:lnTo>
                  <a:lnTo>
                    <a:pt x="328919" y="2930"/>
                  </a:lnTo>
                  <a:lnTo>
                    <a:pt x="376097" y="0"/>
                  </a:lnTo>
                  <a:lnTo>
                    <a:pt x="4852543" y="0"/>
                  </a:lnTo>
                  <a:lnTo>
                    <a:pt x="4899705" y="2930"/>
                  </a:lnTo>
                  <a:lnTo>
                    <a:pt x="4945122" y="11487"/>
                  </a:lnTo>
                  <a:lnTo>
                    <a:pt x="4988440" y="25317"/>
                  </a:lnTo>
                  <a:lnTo>
                    <a:pt x="5029306" y="44067"/>
                  </a:lnTo>
                  <a:lnTo>
                    <a:pt x="5067369" y="67386"/>
                  </a:lnTo>
                  <a:lnTo>
                    <a:pt x="5102274" y="94919"/>
                  </a:lnTo>
                  <a:lnTo>
                    <a:pt x="5133670" y="126315"/>
                  </a:lnTo>
                  <a:lnTo>
                    <a:pt x="5161203" y="161220"/>
                  </a:lnTo>
                  <a:lnTo>
                    <a:pt x="5184522" y="199283"/>
                  </a:lnTo>
                  <a:lnTo>
                    <a:pt x="5203272" y="240149"/>
                  </a:lnTo>
                  <a:lnTo>
                    <a:pt x="5217102" y="283467"/>
                  </a:lnTo>
                  <a:lnTo>
                    <a:pt x="5225659" y="328884"/>
                  </a:lnTo>
                  <a:lnTo>
                    <a:pt x="5228590" y="376047"/>
                  </a:lnTo>
                  <a:lnTo>
                    <a:pt x="5228590" y="5101412"/>
                  </a:lnTo>
                  <a:lnTo>
                    <a:pt x="5225659" y="5148588"/>
                  </a:lnTo>
                  <a:lnTo>
                    <a:pt x="5217102" y="5194015"/>
                  </a:lnTo>
                  <a:lnTo>
                    <a:pt x="5203272" y="5237342"/>
                  </a:lnTo>
                  <a:lnTo>
                    <a:pt x="5184522" y="5278215"/>
                  </a:lnTo>
                  <a:lnTo>
                    <a:pt x="5161203" y="5316282"/>
                  </a:lnTo>
                  <a:lnTo>
                    <a:pt x="5133670" y="5351191"/>
                  </a:lnTo>
                  <a:lnTo>
                    <a:pt x="5102274" y="5382589"/>
                  </a:lnTo>
                  <a:lnTo>
                    <a:pt x="5067369" y="5410124"/>
                  </a:lnTo>
                  <a:lnTo>
                    <a:pt x="5029306" y="5433443"/>
                  </a:lnTo>
                  <a:lnTo>
                    <a:pt x="4988440" y="5452193"/>
                  </a:lnTo>
                  <a:lnTo>
                    <a:pt x="4945122" y="5466023"/>
                  </a:lnTo>
                  <a:lnTo>
                    <a:pt x="4899705" y="5474579"/>
                  </a:lnTo>
                  <a:lnTo>
                    <a:pt x="4852543" y="5477510"/>
                  </a:lnTo>
                  <a:lnTo>
                    <a:pt x="376097" y="5477510"/>
                  </a:lnTo>
                  <a:lnTo>
                    <a:pt x="328919" y="5474579"/>
                  </a:lnTo>
                  <a:lnTo>
                    <a:pt x="283490" y="5466023"/>
                  </a:lnTo>
                  <a:lnTo>
                    <a:pt x="240162" y="5452193"/>
                  </a:lnTo>
                  <a:lnTo>
                    <a:pt x="199288" y="5433443"/>
                  </a:lnTo>
                  <a:lnTo>
                    <a:pt x="161221" y="5410124"/>
                  </a:lnTo>
                  <a:lnTo>
                    <a:pt x="126313" y="5382589"/>
                  </a:lnTo>
                  <a:lnTo>
                    <a:pt x="94915" y="5351191"/>
                  </a:lnTo>
                  <a:lnTo>
                    <a:pt x="67381" y="5316282"/>
                  </a:lnTo>
                  <a:lnTo>
                    <a:pt x="44064" y="5278215"/>
                  </a:lnTo>
                  <a:lnTo>
                    <a:pt x="25314" y="5237342"/>
                  </a:lnTo>
                  <a:lnTo>
                    <a:pt x="11485" y="5194015"/>
                  </a:lnTo>
                  <a:lnTo>
                    <a:pt x="2930" y="5148588"/>
                  </a:lnTo>
                  <a:lnTo>
                    <a:pt x="0" y="5101412"/>
                  </a:lnTo>
                  <a:lnTo>
                    <a:pt x="0" y="376047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93127" y="1055115"/>
            <a:ext cx="4766945" cy="539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Segoe UI"/>
                <a:cs typeface="Segoe UI"/>
              </a:rPr>
              <a:t>Perbaikan </a:t>
            </a:r>
            <a:r>
              <a:rPr sz="1600" b="1" spc="-5" dirty="0">
                <a:latin typeface="Segoe UI"/>
                <a:cs typeface="Segoe UI"/>
              </a:rPr>
              <a:t>yang tidak menambah masa manfaat </a:t>
            </a:r>
            <a:r>
              <a:rPr sz="1600" b="1" dirty="0">
                <a:latin typeface="Segoe UI"/>
                <a:cs typeface="Segoe UI"/>
              </a:rPr>
              <a:t> </a:t>
            </a:r>
            <a:r>
              <a:rPr sz="1600" b="1" spc="5" dirty="0">
                <a:latin typeface="Segoe UI"/>
                <a:cs typeface="Segoe UI"/>
              </a:rPr>
              <a:t>harta</a:t>
            </a:r>
            <a:r>
              <a:rPr sz="1600" b="1" spc="-10" dirty="0">
                <a:latin typeface="Segoe UI"/>
                <a:cs typeface="Segoe UI"/>
              </a:rPr>
              <a:t> </a:t>
            </a:r>
            <a:r>
              <a:rPr sz="1600" b="1" spc="5" dirty="0">
                <a:latin typeface="Segoe UI"/>
                <a:cs typeface="Segoe UI"/>
              </a:rPr>
              <a:t>berwujud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yang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diperbaiki</a:t>
            </a:r>
            <a:endParaRPr sz="1600">
              <a:latin typeface="Segoe UI"/>
              <a:cs typeface="Segoe UI"/>
            </a:endParaRPr>
          </a:p>
          <a:p>
            <a:pPr marL="12700" marR="5715" algn="just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Berikut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merupakan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contoh</a:t>
            </a:r>
            <a:r>
              <a:rPr sz="1600" spc="-5" dirty="0">
                <a:latin typeface="Segoe UI"/>
                <a:cs typeface="Segoe UI"/>
              </a:rPr>
              <a:t> biaya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perbaikan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yang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mempunyai masa manfaat lebih dari </a:t>
            </a:r>
            <a:r>
              <a:rPr sz="1600" dirty="0">
                <a:latin typeface="Segoe UI"/>
                <a:cs typeface="Segoe UI"/>
              </a:rPr>
              <a:t>1 </a:t>
            </a:r>
            <a:r>
              <a:rPr sz="1600" spc="-5" dirty="0">
                <a:latin typeface="Segoe UI"/>
                <a:cs typeface="Segoe UI"/>
              </a:rPr>
              <a:t>(satu) </a:t>
            </a:r>
            <a:r>
              <a:rPr sz="1600" spc="-10" dirty="0">
                <a:latin typeface="Segoe UI"/>
                <a:cs typeface="Segoe UI"/>
              </a:rPr>
              <a:t>tahun </a:t>
            </a:r>
            <a:r>
              <a:rPr sz="1600" spc="-5" dirty="0">
                <a:latin typeface="Segoe UI"/>
                <a:cs typeface="Segoe UI"/>
              </a:rPr>
              <a:t> dan memberi manfaat ekonomis di </a:t>
            </a:r>
            <a:r>
              <a:rPr sz="1600" spc="-10" dirty="0">
                <a:latin typeface="Segoe UI"/>
                <a:cs typeface="Segoe UI"/>
              </a:rPr>
              <a:t>masa </a:t>
            </a:r>
            <a:r>
              <a:rPr sz="1600" spc="-5" dirty="0">
                <a:latin typeface="Segoe UI"/>
                <a:cs typeface="Segoe UI"/>
              </a:rPr>
              <a:t>yang </a:t>
            </a:r>
            <a:r>
              <a:rPr sz="1600" dirty="0">
                <a:latin typeface="Segoe UI"/>
                <a:cs typeface="Segoe UI"/>
              </a:rPr>
              <a:t>akan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datang.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Namun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demikian,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biaya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dimaksud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tidak 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menambah </a:t>
            </a:r>
            <a:r>
              <a:rPr sz="1600" spc="-5" dirty="0">
                <a:latin typeface="Segoe UI"/>
                <a:cs typeface="Segoe UI"/>
              </a:rPr>
              <a:t>masa manfaat dari </a:t>
            </a:r>
            <a:r>
              <a:rPr sz="1600" spc="10" dirty="0">
                <a:latin typeface="Segoe UI"/>
                <a:cs typeface="Segoe UI"/>
              </a:rPr>
              <a:t>harta </a:t>
            </a:r>
            <a:r>
              <a:rPr sz="1600" spc="5" dirty="0">
                <a:latin typeface="Segoe UI"/>
                <a:cs typeface="Segoe UI"/>
              </a:rPr>
              <a:t>berwujud </a:t>
            </a:r>
            <a:r>
              <a:rPr sz="1600" spc="-5" dirty="0">
                <a:latin typeface="Segoe UI"/>
                <a:cs typeface="Segoe UI"/>
              </a:rPr>
              <a:t>yang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diperbaiki.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Contoh:</a:t>
            </a:r>
            <a:endParaRPr sz="1600">
              <a:latin typeface="Segoe UI"/>
              <a:cs typeface="Segoe U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10" dirty="0">
                <a:latin typeface="Segoe UI"/>
                <a:cs typeface="Segoe UI"/>
              </a:rPr>
              <a:t>Pengeluaran</a:t>
            </a:r>
            <a:r>
              <a:rPr sz="1600" spc="-5" dirty="0">
                <a:latin typeface="Segoe UI"/>
                <a:cs typeface="Segoe UI"/>
              </a:rPr>
              <a:t> untuk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pembelian</a:t>
            </a:r>
            <a:r>
              <a:rPr sz="1600" spc="-5" dirty="0">
                <a:latin typeface="Segoe UI"/>
                <a:cs typeface="Segoe UI"/>
              </a:rPr>
              <a:t> sebuah</a:t>
            </a:r>
            <a:r>
              <a:rPr sz="1600" spc="4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perahu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sebesar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Rp500.000.000,00</a:t>
            </a:r>
            <a:r>
              <a:rPr sz="1600" dirty="0">
                <a:latin typeface="Segoe UI"/>
                <a:cs typeface="Segoe UI"/>
              </a:rPr>
              <a:t> (lima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ratus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juta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rupiah)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pada </a:t>
            </a:r>
            <a:r>
              <a:rPr sz="1600" spc="-5" dirty="0">
                <a:latin typeface="Segoe UI"/>
                <a:cs typeface="Segoe UI"/>
              </a:rPr>
              <a:t>bulan Oktober 2023. </a:t>
            </a:r>
            <a:r>
              <a:rPr sz="1600" spc="-15" dirty="0">
                <a:latin typeface="Segoe UI"/>
                <a:cs typeface="Segoe UI"/>
              </a:rPr>
              <a:t>Perahu </a:t>
            </a:r>
            <a:r>
              <a:rPr sz="1600" spc="-5" dirty="0">
                <a:latin typeface="Segoe UI"/>
                <a:cs typeface="Segoe UI"/>
              </a:rPr>
              <a:t>tersebut </a:t>
            </a:r>
            <a:r>
              <a:rPr sz="1600" spc="-10" dirty="0">
                <a:latin typeface="Segoe UI"/>
                <a:cs typeface="Segoe UI"/>
              </a:rPr>
              <a:t>termasuk </a:t>
            </a:r>
            <a:r>
              <a:rPr sz="1600" spc="-5" dirty="0">
                <a:latin typeface="Segoe UI"/>
                <a:cs typeface="Segoe UI"/>
              </a:rPr>
              <a:t> dalam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kelompok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2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(dua)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yang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memiliki</a:t>
            </a:r>
            <a:r>
              <a:rPr sz="1600" spc="4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masa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manfaat</a:t>
            </a:r>
            <a:r>
              <a:rPr sz="1600" dirty="0">
                <a:latin typeface="Segoe UI"/>
                <a:cs typeface="Segoe UI"/>
              </a:rPr>
              <a:t> 8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(delapan)</a:t>
            </a:r>
            <a:r>
              <a:rPr sz="1600" spc="-5" dirty="0">
                <a:latin typeface="Segoe UI"/>
                <a:cs typeface="Segoe UI"/>
              </a:rPr>
              <a:t> tahun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secara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fiskal.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Untuk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menambah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kecepatan</a:t>
            </a:r>
            <a:r>
              <a:rPr sz="1600" spc="-5" dirty="0">
                <a:latin typeface="Segoe UI"/>
                <a:cs typeface="Segoe UI"/>
              </a:rPr>
              <a:t> perahu,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langsung</a:t>
            </a:r>
            <a:r>
              <a:rPr sz="1600" spc="-5" dirty="0">
                <a:latin typeface="Segoe UI"/>
                <a:cs typeface="Segoe UI"/>
              </a:rPr>
              <a:t> dilakukan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penambahan</a:t>
            </a:r>
            <a:r>
              <a:rPr sz="1600" spc="-5" dirty="0">
                <a:latin typeface="Segoe UI"/>
                <a:cs typeface="Segoe UI"/>
              </a:rPr>
              <a:t> mesin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inboard</a:t>
            </a:r>
            <a:r>
              <a:rPr sz="1600" spc="-5" dirty="0">
                <a:latin typeface="Segoe UI"/>
                <a:cs typeface="Segoe UI"/>
              </a:rPr>
              <a:t> dan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mesin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outboard </a:t>
            </a:r>
            <a:r>
              <a:rPr sz="1600" spc="-5" dirty="0">
                <a:latin typeface="Segoe UI"/>
                <a:cs typeface="Segoe UI"/>
              </a:rPr>
              <a:t> dengan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jumlah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pengeluaran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sebesar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Rp100.000.000,00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(seratus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juta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rupiah).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Atas 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penambahan </a:t>
            </a:r>
            <a:r>
              <a:rPr sz="1600" spc="-5" dirty="0">
                <a:latin typeface="Segoe UI"/>
                <a:cs typeface="Segoe UI"/>
              </a:rPr>
              <a:t>mesin tersebut tidak </a:t>
            </a:r>
            <a:r>
              <a:rPr sz="1600" spc="-10" dirty="0">
                <a:latin typeface="Segoe UI"/>
                <a:cs typeface="Segoe UI"/>
              </a:rPr>
              <a:t>menambah masa </a:t>
            </a:r>
            <a:r>
              <a:rPr sz="1600" spc="-5" dirty="0">
                <a:latin typeface="Segoe UI"/>
                <a:cs typeface="Segoe UI"/>
              </a:rPr>
              <a:t> manfaat perahu. Biaya penambahan mesin tersebut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dikapitalisasi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pada</a:t>
            </a:r>
            <a:r>
              <a:rPr sz="1600" spc="-5" dirty="0">
                <a:latin typeface="Segoe UI"/>
                <a:cs typeface="Segoe UI"/>
              </a:rPr>
              <a:t> perahu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disusutkan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sesuai </a:t>
            </a:r>
            <a:r>
              <a:rPr sz="1600" spc="-5" dirty="0">
                <a:latin typeface="Segoe UI"/>
                <a:cs typeface="Segoe UI"/>
              </a:rPr>
              <a:t> masa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manfaat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perahu.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08030" y="6553200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6552818" y="2285238"/>
          <a:ext cx="4923787" cy="2987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4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23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9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b="1" spc="-30" dirty="0">
                          <a:latin typeface="Segoe UI"/>
                          <a:cs typeface="Segoe UI"/>
                        </a:rPr>
                        <a:t>Tahun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6540" marR="75565" indent="-173990">
                        <a:lnSpc>
                          <a:spcPts val="1680"/>
                        </a:lnSpc>
                      </a:pPr>
                      <a:r>
                        <a:rPr sz="1400" b="1" spc="-5" dirty="0">
                          <a:latin typeface="Segoe UI"/>
                          <a:cs typeface="Segoe UI"/>
                        </a:rPr>
                        <a:t>P</a:t>
                      </a:r>
                      <a:r>
                        <a:rPr sz="1400" b="1" spc="-10" dirty="0">
                          <a:latin typeface="Segoe UI"/>
                          <a:cs typeface="Segoe UI"/>
                        </a:rPr>
                        <a:t>r</a:t>
                      </a:r>
                      <a:r>
                        <a:rPr sz="1400" b="1" dirty="0">
                          <a:latin typeface="Segoe UI"/>
                          <a:cs typeface="Segoe UI"/>
                        </a:rPr>
                        <a:t>o</a:t>
                      </a:r>
                      <a:r>
                        <a:rPr sz="1400" b="1" spc="-5" dirty="0">
                          <a:latin typeface="Segoe UI"/>
                          <a:cs typeface="Segoe UI"/>
                        </a:rPr>
                        <a:t>p</a:t>
                      </a:r>
                      <a:r>
                        <a:rPr sz="1400" b="1" spc="5" dirty="0">
                          <a:latin typeface="Segoe UI"/>
                          <a:cs typeface="Segoe UI"/>
                        </a:rPr>
                        <a:t>o</a:t>
                      </a:r>
                      <a:r>
                        <a:rPr sz="1400" b="1" spc="10" dirty="0">
                          <a:latin typeface="Segoe UI"/>
                          <a:cs typeface="Segoe UI"/>
                        </a:rPr>
                        <a:t>r</a:t>
                      </a:r>
                      <a:r>
                        <a:rPr sz="1400" b="1" dirty="0">
                          <a:latin typeface="Segoe UI"/>
                          <a:cs typeface="Segoe UI"/>
                        </a:rPr>
                        <a:t>si  onal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b="1" spc="-30" dirty="0">
                          <a:latin typeface="Segoe UI"/>
                          <a:cs typeface="Segoe UI"/>
                        </a:rPr>
                        <a:t>Tarif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b="1" spc="-10" dirty="0">
                          <a:latin typeface="Segoe UI"/>
                          <a:cs typeface="Segoe UI"/>
                        </a:rPr>
                        <a:t>Penyusutan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b="1" spc="-5" dirty="0">
                          <a:latin typeface="Segoe UI"/>
                          <a:cs typeface="Segoe UI"/>
                        </a:rPr>
                        <a:t>Nilai</a:t>
                      </a:r>
                      <a:r>
                        <a:rPr sz="1400" b="1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spc="-5" dirty="0">
                          <a:latin typeface="Segoe UI"/>
                          <a:cs typeface="Segoe UI"/>
                        </a:rPr>
                        <a:t>Sisa</a:t>
                      </a:r>
                      <a:r>
                        <a:rPr sz="1400" b="1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spc="-5" dirty="0">
                          <a:latin typeface="Segoe UI"/>
                          <a:cs typeface="Segoe UI"/>
                        </a:rPr>
                        <a:t>Buku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59">
                <a:tc gridSpan="2">
                  <a:txBody>
                    <a:bodyPr/>
                    <a:lstStyle/>
                    <a:p>
                      <a:pPr marL="31115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Segoe UI"/>
                          <a:cs typeface="Segoe UI"/>
                        </a:rPr>
                        <a:t>Harga</a:t>
                      </a:r>
                      <a:r>
                        <a:rPr sz="14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Perolehan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500.000.000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 marL="31115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Biaya</a:t>
                      </a:r>
                      <a:r>
                        <a:rPr sz="14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Perbaikan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580"/>
                        </a:lnSpc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+</a:t>
                      </a:r>
                      <a:r>
                        <a:rPr sz="1400" u="sng" spc="330" dirty="0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100.000.000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600.000.000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35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2023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3/12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12,5%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18.750.000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581.250.000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635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2024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12,5%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75.000.000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506.250.000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35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2025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12,5%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75.000.000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431.250.000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1270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2026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12,5%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75.000.000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356.250.000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270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2027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12,5%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75.000.000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281.250.000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270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2028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12,5%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75.000.000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206.250.000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1270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2029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12,5%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75.000.000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131.250.000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35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2030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12,5%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75.000.000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56.250.000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635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2031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9/12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12,5%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56.250.000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1580"/>
                        </a:lnSpc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91619" y="513080"/>
              <a:ext cx="500380" cy="502920"/>
            </a:xfrm>
            <a:custGeom>
              <a:avLst/>
              <a:gdLst/>
              <a:ahLst/>
              <a:cxnLst/>
              <a:rect l="l" t="t" r="r" b="b"/>
              <a:pathLst>
                <a:path w="500379" h="502919">
                  <a:moveTo>
                    <a:pt x="500379" y="0"/>
                  </a:moveTo>
                  <a:lnTo>
                    <a:pt x="83820" y="0"/>
                  </a:lnTo>
                  <a:lnTo>
                    <a:pt x="51167" y="6578"/>
                  </a:lnTo>
                  <a:lnTo>
                    <a:pt x="24526" y="24526"/>
                  </a:lnTo>
                  <a:lnTo>
                    <a:pt x="6578" y="51167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78" y="451752"/>
                  </a:lnTo>
                  <a:lnTo>
                    <a:pt x="24526" y="478393"/>
                  </a:lnTo>
                  <a:lnTo>
                    <a:pt x="51167" y="496341"/>
                  </a:lnTo>
                  <a:lnTo>
                    <a:pt x="83820" y="502920"/>
                  </a:lnTo>
                  <a:lnTo>
                    <a:pt x="500379" y="50292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789664" y="606425"/>
            <a:ext cx="290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Segoe UI"/>
                <a:cs typeface="Segoe UI"/>
              </a:rPr>
              <a:t>12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86689"/>
            <a:ext cx="10789920" cy="6480810"/>
            <a:chOff x="0" y="186689"/>
            <a:chExt cx="10789920" cy="6480810"/>
          </a:xfrm>
        </p:grpSpPr>
        <p:sp>
          <p:nvSpPr>
            <p:cNvPr id="8" name="object 8"/>
            <p:cNvSpPr/>
            <p:nvPr/>
          </p:nvSpPr>
          <p:spPr>
            <a:xfrm>
              <a:off x="6827519" y="6620510"/>
              <a:ext cx="1323340" cy="46990"/>
            </a:xfrm>
            <a:custGeom>
              <a:avLst/>
              <a:gdLst/>
              <a:ahLst/>
              <a:cxnLst/>
              <a:rect l="l" t="t" r="r" b="b"/>
              <a:pathLst>
                <a:path w="1323340" h="46990">
                  <a:moveTo>
                    <a:pt x="13233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1323340" y="46990"/>
                  </a:lnTo>
                  <a:lnTo>
                    <a:pt x="1323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0859" y="6620510"/>
              <a:ext cx="2639059" cy="469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186689"/>
              <a:ext cx="359410" cy="546100"/>
            </a:xfrm>
            <a:custGeom>
              <a:avLst/>
              <a:gdLst/>
              <a:ahLst/>
              <a:cxnLst/>
              <a:rect l="l" t="t" r="r" b="b"/>
              <a:pathLst>
                <a:path w="359410" h="546100">
                  <a:moveTo>
                    <a:pt x="35941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359410" y="546099"/>
                  </a:lnTo>
                  <a:lnTo>
                    <a:pt x="359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1950" y="186689"/>
              <a:ext cx="5845810" cy="546100"/>
            </a:xfrm>
            <a:custGeom>
              <a:avLst/>
              <a:gdLst/>
              <a:ahLst/>
              <a:cxnLst/>
              <a:rect l="l" t="t" r="r" b="b"/>
              <a:pathLst>
                <a:path w="5845810" h="546100">
                  <a:moveTo>
                    <a:pt x="584581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5845810" y="546099"/>
                  </a:lnTo>
                  <a:lnTo>
                    <a:pt x="584581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0055" y="237807"/>
            <a:ext cx="5584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Contoh</a:t>
            </a:r>
            <a:r>
              <a:rPr spc="-15" dirty="0"/>
              <a:t> </a:t>
            </a:r>
            <a:r>
              <a:rPr spc="-10" dirty="0"/>
              <a:t>Pengitungan </a:t>
            </a:r>
            <a:r>
              <a:rPr dirty="0"/>
              <a:t>–</a:t>
            </a:r>
            <a:r>
              <a:rPr spc="-10" dirty="0"/>
              <a:t> </a:t>
            </a:r>
            <a:r>
              <a:rPr spc="-5" dirty="0"/>
              <a:t>Biaya</a:t>
            </a:r>
            <a:r>
              <a:rPr spc="-15" dirty="0"/>
              <a:t> Perbaikan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610869" y="1009650"/>
            <a:ext cx="5553710" cy="5490210"/>
            <a:chOff x="610869" y="1009650"/>
            <a:chExt cx="5553710" cy="5490210"/>
          </a:xfrm>
        </p:grpSpPr>
        <p:sp>
          <p:nvSpPr>
            <p:cNvPr id="14" name="object 14"/>
            <p:cNvSpPr/>
            <p:nvPr/>
          </p:nvSpPr>
          <p:spPr>
            <a:xfrm>
              <a:off x="6161404" y="1343025"/>
              <a:ext cx="0" cy="4885690"/>
            </a:xfrm>
            <a:custGeom>
              <a:avLst/>
              <a:gdLst/>
              <a:ahLst/>
              <a:cxnLst/>
              <a:rect l="l" t="t" r="r" b="b"/>
              <a:pathLst>
                <a:path h="4885690">
                  <a:moveTo>
                    <a:pt x="0" y="0"/>
                  </a:moveTo>
                  <a:lnTo>
                    <a:pt x="0" y="4885156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7219" y="1016000"/>
              <a:ext cx="5228590" cy="5477510"/>
            </a:xfrm>
            <a:custGeom>
              <a:avLst/>
              <a:gdLst/>
              <a:ahLst/>
              <a:cxnLst/>
              <a:rect l="l" t="t" r="r" b="b"/>
              <a:pathLst>
                <a:path w="5228590" h="5477510">
                  <a:moveTo>
                    <a:pt x="4852543" y="0"/>
                  </a:moveTo>
                  <a:lnTo>
                    <a:pt x="376097" y="0"/>
                  </a:lnTo>
                  <a:lnTo>
                    <a:pt x="328919" y="2930"/>
                  </a:lnTo>
                  <a:lnTo>
                    <a:pt x="283490" y="11487"/>
                  </a:lnTo>
                  <a:lnTo>
                    <a:pt x="240162" y="25317"/>
                  </a:lnTo>
                  <a:lnTo>
                    <a:pt x="199288" y="44067"/>
                  </a:lnTo>
                  <a:lnTo>
                    <a:pt x="161221" y="67386"/>
                  </a:lnTo>
                  <a:lnTo>
                    <a:pt x="126313" y="94919"/>
                  </a:lnTo>
                  <a:lnTo>
                    <a:pt x="94915" y="126315"/>
                  </a:lnTo>
                  <a:lnTo>
                    <a:pt x="67381" y="161220"/>
                  </a:lnTo>
                  <a:lnTo>
                    <a:pt x="44064" y="199283"/>
                  </a:lnTo>
                  <a:lnTo>
                    <a:pt x="25314" y="240149"/>
                  </a:lnTo>
                  <a:lnTo>
                    <a:pt x="11485" y="283467"/>
                  </a:lnTo>
                  <a:lnTo>
                    <a:pt x="2930" y="328884"/>
                  </a:lnTo>
                  <a:lnTo>
                    <a:pt x="0" y="376047"/>
                  </a:lnTo>
                  <a:lnTo>
                    <a:pt x="0" y="5101412"/>
                  </a:lnTo>
                  <a:lnTo>
                    <a:pt x="2930" y="5148588"/>
                  </a:lnTo>
                  <a:lnTo>
                    <a:pt x="11485" y="5194015"/>
                  </a:lnTo>
                  <a:lnTo>
                    <a:pt x="25314" y="5237342"/>
                  </a:lnTo>
                  <a:lnTo>
                    <a:pt x="44064" y="5278215"/>
                  </a:lnTo>
                  <a:lnTo>
                    <a:pt x="67381" y="5316282"/>
                  </a:lnTo>
                  <a:lnTo>
                    <a:pt x="94915" y="5351191"/>
                  </a:lnTo>
                  <a:lnTo>
                    <a:pt x="126313" y="5382589"/>
                  </a:lnTo>
                  <a:lnTo>
                    <a:pt x="161221" y="5410124"/>
                  </a:lnTo>
                  <a:lnTo>
                    <a:pt x="199288" y="5433443"/>
                  </a:lnTo>
                  <a:lnTo>
                    <a:pt x="240162" y="5452193"/>
                  </a:lnTo>
                  <a:lnTo>
                    <a:pt x="283490" y="5466023"/>
                  </a:lnTo>
                  <a:lnTo>
                    <a:pt x="328919" y="5474579"/>
                  </a:lnTo>
                  <a:lnTo>
                    <a:pt x="376097" y="5477510"/>
                  </a:lnTo>
                  <a:lnTo>
                    <a:pt x="4852543" y="5477510"/>
                  </a:lnTo>
                  <a:lnTo>
                    <a:pt x="4899705" y="5474579"/>
                  </a:lnTo>
                  <a:lnTo>
                    <a:pt x="4945122" y="5466023"/>
                  </a:lnTo>
                  <a:lnTo>
                    <a:pt x="4988440" y="5452193"/>
                  </a:lnTo>
                  <a:lnTo>
                    <a:pt x="5029306" y="5433443"/>
                  </a:lnTo>
                  <a:lnTo>
                    <a:pt x="5067369" y="5410124"/>
                  </a:lnTo>
                  <a:lnTo>
                    <a:pt x="5102274" y="5382589"/>
                  </a:lnTo>
                  <a:lnTo>
                    <a:pt x="5133670" y="5351191"/>
                  </a:lnTo>
                  <a:lnTo>
                    <a:pt x="5161203" y="5316282"/>
                  </a:lnTo>
                  <a:lnTo>
                    <a:pt x="5184522" y="5278215"/>
                  </a:lnTo>
                  <a:lnTo>
                    <a:pt x="5203272" y="5237342"/>
                  </a:lnTo>
                  <a:lnTo>
                    <a:pt x="5217102" y="5194015"/>
                  </a:lnTo>
                  <a:lnTo>
                    <a:pt x="5225659" y="5148588"/>
                  </a:lnTo>
                  <a:lnTo>
                    <a:pt x="5228590" y="5101412"/>
                  </a:lnTo>
                  <a:lnTo>
                    <a:pt x="5228590" y="376047"/>
                  </a:lnTo>
                  <a:lnTo>
                    <a:pt x="5225659" y="328884"/>
                  </a:lnTo>
                  <a:lnTo>
                    <a:pt x="5217102" y="283467"/>
                  </a:lnTo>
                  <a:lnTo>
                    <a:pt x="5203272" y="240149"/>
                  </a:lnTo>
                  <a:lnTo>
                    <a:pt x="5184522" y="199283"/>
                  </a:lnTo>
                  <a:lnTo>
                    <a:pt x="5161203" y="161220"/>
                  </a:lnTo>
                  <a:lnTo>
                    <a:pt x="5133670" y="126315"/>
                  </a:lnTo>
                  <a:lnTo>
                    <a:pt x="5102274" y="94919"/>
                  </a:lnTo>
                  <a:lnTo>
                    <a:pt x="5067369" y="67386"/>
                  </a:lnTo>
                  <a:lnTo>
                    <a:pt x="5029306" y="44067"/>
                  </a:lnTo>
                  <a:lnTo>
                    <a:pt x="4988440" y="25317"/>
                  </a:lnTo>
                  <a:lnTo>
                    <a:pt x="4945122" y="11487"/>
                  </a:lnTo>
                  <a:lnTo>
                    <a:pt x="4899705" y="2930"/>
                  </a:lnTo>
                  <a:lnTo>
                    <a:pt x="485254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7219" y="1016000"/>
              <a:ext cx="5228590" cy="5477510"/>
            </a:xfrm>
            <a:custGeom>
              <a:avLst/>
              <a:gdLst/>
              <a:ahLst/>
              <a:cxnLst/>
              <a:rect l="l" t="t" r="r" b="b"/>
              <a:pathLst>
                <a:path w="5228590" h="5477510">
                  <a:moveTo>
                    <a:pt x="0" y="376047"/>
                  </a:moveTo>
                  <a:lnTo>
                    <a:pt x="2930" y="328884"/>
                  </a:lnTo>
                  <a:lnTo>
                    <a:pt x="11485" y="283467"/>
                  </a:lnTo>
                  <a:lnTo>
                    <a:pt x="25314" y="240149"/>
                  </a:lnTo>
                  <a:lnTo>
                    <a:pt x="44064" y="199283"/>
                  </a:lnTo>
                  <a:lnTo>
                    <a:pt x="67381" y="161220"/>
                  </a:lnTo>
                  <a:lnTo>
                    <a:pt x="94915" y="126315"/>
                  </a:lnTo>
                  <a:lnTo>
                    <a:pt x="126313" y="94919"/>
                  </a:lnTo>
                  <a:lnTo>
                    <a:pt x="161221" y="67386"/>
                  </a:lnTo>
                  <a:lnTo>
                    <a:pt x="199288" y="44067"/>
                  </a:lnTo>
                  <a:lnTo>
                    <a:pt x="240162" y="25317"/>
                  </a:lnTo>
                  <a:lnTo>
                    <a:pt x="283490" y="11487"/>
                  </a:lnTo>
                  <a:lnTo>
                    <a:pt x="328919" y="2930"/>
                  </a:lnTo>
                  <a:lnTo>
                    <a:pt x="376097" y="0"/>
                  </a:lnTo>
                  <a:lnTo>
                    <a:pt x="4852543" y="0"/>
                  </a:lnTo>
                  <a:lnTo>
                    <a:pt x="4899705" y="2930"/>
                  </a:lnTo>
                  <a:lnTo>
                    <a:pt x="4945122" y="11487"/>
                  </a:lnTo>
                  <a:lnTo>
                    <a:pt x="4988440" y="25317"/>
                  </a:lnTo>
                  <a:lnTo>
                    <a:pt x="5029306" y="44067"/>
                  </a:lnTo>
                  <a:lnTo>
                    <a:pt x="5067369" y="67386"/>
                  </a:lnTo>
                  <a:lnTo>
                    <a:pt x="5102274" y="94919"/>
                  </a:lnTo>
                  <a:lnTo>
                    <a:pt x="5133670" y="126315"/>
                  </a:lnTo>
                  <a:lnTo>
                    <a:pt x="5161203" y="161220"/>
                  </a:lnTo>
                  <a:lnTo>
                    <a:pt x="5184522" y="199283"/>
                  </a:lnTo>
                  <a:lnTo>
                    <a:pt x="5203272" y="240149"/>
                  </a:lnTo>
                  <a:lnTo>
                    <a:pt x="5217102" y="283467"/>
                  </a:lnTo>
                  <a:lnTo>
                    <a:pt x="5225659" y="328884"/>
                  </a:lnTo>
                  <a:lnTo>
                    <a:pt x="5228590" y="376047"/>
                  </a:lnTo>
                  <a:lnTo>
                    <a:pt x="5228590" y="5101412"/>
                  </a:lnTo>
                  <a:lnTo>
                    <a:pt x="5225659" y="5148588"/>
                  </a:lnTo>
                  <a:lnTo>
                    <a:pt x="5217102" y="5194015"/>
                  </a:lnTo>
                  <a:lnTo>
                    <a:pt x="5203272" y="5237342"/>
                  </a:lnTo>
                  <a:lnTo>
                    <a:pt x="5184522" y="5278215"/>
                  </a:lnTo>
                  <a:lnTo>
                    <a:pt x="5161203" y="5316282"/>
                  </a:lnTo>
                  <a:lnTo>
                    <a:pt x="5133670" y="5351191"/>
                  </a:lnTo>
                  <a:lnTo>
                    <a:pt x="5102274" y="5382589"/>
                  </a:lnTo>
                  <a:lnTo>
                    <a:pt x="5067369" y="5410124"/>
                  </a:lnTo>
                  <a:lnTo>
                    <a:pt x="5029306" y="5433443"/>
                  </a:lnTo>
                  <a:lnTo>
                    <a:pt x="4988440" y="5452193"/>
                  </a:lnTo>
                  <a:lnTo>
                    <a:pt x="4945122" y="5466023"/>
                  </a:lnTo>
                  <a:lnTo>
                    <a:pt x="4899705" y="5474579"/>
                  </a:lnTo>
                  <a:lnTo>
                    <a:pt x="4852543" y="5477510"/>
                  </a:lnTo>
                  <a:lnTo>
                    <a:pt x="376097" y="5477510"/>
                  </a:lnTo>
                  <a:lnTo>
                    <a:pt x="328919" y="5474579"/>
                  </a:lnTo>
                  <a:lnTo>
                    <a:pt x="283490" y="5466023"/>
                  </a:lnTo>
                  <a:lnTo>
                    <a:pt x="240162" y="5452193"/>
                  </a:lnTo>
                  <a:lnTo>
                    <a:pt x="199288" y="5433443"/>
                  </a:lnTo>
                  <a:lnTo>
                    <a:pt x="161221" y="5410124"/>
                  </a:lnTo>
                  <a:lnTo>
                    <a:pt x="126313" y="5382589"/>
                  </a:lnTo>
                  <a:lnTo>
                    <a:pt x="94915" y="5351191"/>
                  </a:lnTo>
                  <a:lnTo>
                    <a:pt x="67381" y="5316282"/>
                  </a:lnTo>
                  <a:lnTo>
                    <a:pt x="44064" y="5278215"/>
                  </a:lnTo>
                  <a:lnTo>
                    <a:pt x="25314" y="5237342"/>
                  </a:lnTo>
                  <a:lnTo>
                    <a:pt x="11485" y="5194015"/>
                  </a:lnTo>
                  <a:lnTo>
                    <a:pt x="2930" y="5148588"/>
                  </a:lnTo>
                  <a:lnTo>
                    <a:pt x="0" y="5101412"/>
                  </a:lnTo>
                  <a:lnTo>
                    <a:pt x="0" y="376047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93127" y="1298828"/>
            <a:ext cx="4766945" cy="490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Segoe UI"/>
                <a:cs typeface="Segoe UI"/>
              </a:rPr>
              <a:t>Perbaikan </a:t>
            </a:r>
            <a:r>
              <a:rPr sz="1600" b="1" spc="-5" dirty="0">
                <a:latin typeface="Segoe UI"/>
                <a:cs typeface="Segoe UI"/>
              </a:rPr>
              <a:t>yang </a:t>
            </a:r>
            <a:r>
              <a:rPr sz="1600" b="1" spc="-10" dirty="0">
                <a:latin typeface="Segoe UI"/>
                <a:cs typeface="Segoe UI"/>
              </a:rPr>
              <a:t>menambah </a:t>
            </a:r>
            <a:r>
              <a:rPr sz="1600" b="1" dirty="0">
                <a:latin typeface="Segoe UI"/>
                <a:cs typeface="Segoe UI"/>
              </a:rPr>
              <a:t>masa </a:t>
            </a:r>
            <a:r>
              <a:rPr sz="1600" b="1" spc="-5" dirty="0">
                <a:latin typeface="Segoe UI"/>
                <a:cs typeface="Segoe UI"/>
              </a:rPr>
              <a:t>manfaat </a:t>
            </a:r>
            <a:r>
              <a:rPr sz="1600" b="1" spc="5" dirty="0">
                <a:latin typeface="Segoe UI"/>
                <a:cs typeface="Segoe UI"/>
              </a:rPr>
              <a:t>harta </a:t>
            </a:r>
            <a:r>
              <a:rPr sz="1600" b="1" spc="10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berwujud </a:t>
            </a:r>
            <a:r>
              <a:rPr sz="1600" b="1" spc="-5" dirty="0">
                <a:latin typeface="Segoe UI"/>
                <a:cs typeface="Segoe UI"/>
              </a:rPr>
              <a:t>yang </a:t>
            </a:r>
            <a:r>
              <a:rPr sz="1600" b="1" spc="-10" dirty="0">
                <a:latin typeface="Segoe UI"/>
                <a:cs typeface="Segoe UI"/>
              </a:rPr>
              <a:t>diperbaiki </a:t>
            </a:r>
            <a:r>
              <a:rPr sz="1600" b="1" spc="-5" dirty="0">
                <a:latin typeface="Segoe UI"/>
                <a:cs typeface="Segoe UI"/>
              </a:rPr>
              <a:t>(tidak melebihi </a:t>
            </a:r>
            <a:r>
              <a:rPr sz="1600" b="1" dirty="0">
                <a:latin typeface="Segoe UI"/>
                <a:cs typeface="Segoe UI"/>
              </a:rPr>
              <a:t>masa </a:t>
            </a:r>
            <a:r>
              <a:rPr sz="1600" b="1" spc="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manfaat</a:t>
            </a:r>
            <a:r>
              <a:rPr sz="1600" b="1" spc="-1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kelompok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awal)</a:t>
            </a:r>
            <a:endParaRPr sz="1600">
              <a:latin typeface="Segoe UI"/>
              <a:cs typeface="Segoe UI"/>
            </a:endParaRPr>
          </a:p>
          <a:p>
            <a:pPr marL="12700" algn="just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Contoh</a:t>
            </a:r>
            <a:r>
              <a:rPr sz="1600" spc="-6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1:</a:t>
            </a:r>
            <a:endParaRPr sz="1600">
              <a:latin typeface="Segoe UI"/>
              <a:cs typeface="Segoe U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10" dirty="0">
                <a:latin typeface="Segoe UI"/>
                <a:cs typeface="Segoe UI"/>
              </a:rPr>
              <a:t>Pengeluaran</a:t>
            </a:r>
            <a:r>
              <a:rPr sz="1600" spc="-5" dirty="0">
                <a:latin typeface="Segoe UI"/>
                <a:cs typeface="Segoe UI"/>
              </a:rPr>
              <a:t> untuk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pembelian</a:t>
            </a:r>
            <a:r>
              <a:rPr sz="1600" spc="-5" dirty="0">
                <a:latin typeface="Segoe UI"/>
                <a:cs typeface="Segoe UI"/>
              </a:rPr>
              <a:t> sebuah</a:t>
            </a:r>
            <a:r>
              <a:rPr sz="1600" spc="4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perahu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sebesar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Rp500.000.000,00</a:t>
            </a:r>
            <a:r>
              <a:rPr sz="1600" dirty="0">
                <a:latin typeface="Segoe UI"/>
                <a:cs typeface="Segoe UI"/>
              </a:rPr>
              <a:t> (lima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ratus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juta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rupiah)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pada bulan </a:t>
            </a:r>
            <a:r>
              <a:rPr sz="1600" spc="-5" dirty="0">
                <a:latin typeface="Segoe UI"/>
                <a:cs typeface="Segoe UI"/>
              </a:rPr>
              <a:t>Oktober 2020. </a:t>
            </a:r>
            <a:r>
              <a:rPr sz="1600" spc="-15" dirty="0">
                <a:latin typeface="Segoe UI"/>
                <a:cs typeface="Segoe UI"/>
              </a:rPr>
              <a:t>Perahu </a:t>
            </a:r>
            <a:r>
              <a:rPr sz="1600" spc="-5" dirty="0">
                <a:latin typeface="Segoe UI"/>
                <a:cs typeface="Segoe UI"/>
              </a:rPr>
              <a:t>tersebut </a:t>
            </a:r>
            <a:r>
              <a:rPr sz="1600" spc="-10" dirty="0">
                <a:latin typeface="Segoe UI"/>
                <a:cs typeface="Segoe UI"/>
              </a:rPr>
              <a:t>termasuk </a:t>
            </a:r>
            <a:r>
              <a:rPr sz="1600" spc="-5" dirty="0">
                <a:latin typeface="Segoe UI"/>
                <a:cs typeface="Segoe UI"/>
              </a:rPr>
              <a:t> dalam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kelompok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2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(dua)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yang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memiliki</a:t>
            </a:r>
            <a:r>
              <a:rPr sz="1600" spc="4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masa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manfaat</a:t>
            </a:r>
            <a:r>
              <a:rPr sz="1600" dirty="0">
                <a:latin typeface="Segoe UI"/>
                <a:cs typeface="Segoe UI"/>
              </a:rPr>
              <a:t> 8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(delapan)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tahun</a:t>
            </a:r>
            <a:r>
              <a:rPr sz="1600" spc="-5" dirty="0">
                <a:latin typeface="Segoe UI"/>
                <a:cs typeface="Segoe UI"/>
              </a:rPr>
              <a:t> secara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fiskal.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Setelah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digunakan </a:t>
            </a:r>
            <a:r>
              <a:rPr sz="1600" dirty="0">
                <a:latin typeface="Segoe UI"/>
                <a:cs typeface="Segoe UI"/>
              </a:rPr>
              <a:t>5 (lima) </a:t>
            </a:r>
            <a:r>
              <a:rPr sz="1600" spc="-5" dirty="0">
                <a:latin typeface="Segoe UI"/>
                <a:cs typeface="Segoe UI"/>
              </a:rPr>
              <a:t>tahun, perahu tersebut dilakukan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penggantian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mesin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sebesar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Rp100.000.000,00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(seratus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juta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rupiah).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Atas</a:t>
            </a:r>
            <a:r>
              <a:rPr sz="1600" spc="-5" dirty="0">
                <a:latin typeface="Segoe UI"/>
                <a:cs typeface="Segoe UI"/>
              </a:rPr>
              <a:t> penggantian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mesin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tersebut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menyebabkan</a:t>
            </a:r>
            <a:r>
              <a:rPr sz="1600" spc="-5" dirty="0">
                <a:latin typeface="Segoe UI"/>
                <a:cs typeface="Segoe UI"/>
              </a:rPr>
              <a:t> perahu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dapat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digunakan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2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(dua)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tahun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lebih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lama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dari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masa</a:t>
            </a:r>
            <a:r>
              <a:rPr sz="1600" spc="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manfaat</a:t>
            </a:r>
            <a:r>
              <a:rPr sz="1600" spc="4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awal.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Biaya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penambahan</a:t>
            </a:r>
            <a:r>
              <a:rPr sz="1600" spc="-5" dirty="0">
                <a:latin typeface="Segoe UI"/>
                <a:cs typeface="Segoe UI"/>
              </a:rPr>
              <a:t> mesin</a:t>
            </a:r>
            <a:r>
              <a:rPr sz="1600" spc="4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tersebut</a:t>
            </a:r>
            <a:r>
              <a:rPr sz="1600" spc="4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dikapitalisasi 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pada</a:t>
            </a:r>
            <a:r>
              <a:rPr sz="1600" spc="-5" dirty="0">
                <a:latin typeface="Segoe UI"/>
                <a:cs typeface="Segoe UI"/>
              </a:rPr>
              <a:t> perahu</a:t>
            </a:r>
            <a:r>
              <a:rPr sz="1600" dirty="0">
                <a:latin typeface="Segoe UI"/>
                <a:cs typeface="Segoe UI"/>
              </a:rPr>
              <a:t> dan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disusutkan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sesuai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sisa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masa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manfaat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perahu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setelah</a:t>
            </a:r>
            <a:r>
              <a:rPr sz="1600" spc="-5" dirty="0">
                <a:latin typeface="Segoe UI"/>
                <a:cs typeface="Segoe UI"/>
              </a:rPr>
              <a:t> diperbaiki,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yaitu</a:t>
            </a:r>
            <a:r>
              <a:rPr sz="1600" dirty="0">
                <a:latin typeface="Segoe UI"/>
                <a:cs typeface="Segoe UI"/>
              </a:rPr>
              <a:t> 5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(lima)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tahun yang </a:t>
            </a:r>
            <a:r>
              <a:rPr sz="1600" spc="-10" dirty="0">
                <a:latin typeface="Segoe UI"/>
                <a:cs typeface="Segoe UI"/>
              </a:rPr>
              <a:t>dihitung </a:t>
            </a:r>
            <a:r>
              <a:rPr sz="1600" spc="-5" dirty="0">
                <a:latin typeface="Segoe UI"/>
                <a:cs typeface="Segoe UI"/>
              </a:rPr>
              <a:t>dari </a:t>
            </a:r>
            <a:r>
              <a:rPr sz="1600" dirty="0">
                <a:latin typeface="Segoe UI"/>
                <a:cs typeface="Segoe UI"/>
              </a:rPr>
              <a:t>3 </a:t>
            </a:r>
            <a:r>
              <a:rPr sz="1600" spc="-5" dirty="0">
                <a:latin typeface="Segoe UI"/>
                <a:cs typeface="Segoe UI"/>
              </a:rPr>
              <a:t>(tiga) tahun sisa masa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manfaat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awal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ditambah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2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(dua)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tahun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setelah </a:t>
            </a:r>
            <a:r>
              <a:rPr sz="1600" spc="-5" dirty="0">
                <a:latin typeface="Segoe UI"/>
                <a:cs typeface="Segoe UI"/>
              </a:rPr>
              <a:t> diperbaiki.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08030" y="6553200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6782434" y="1336166"/>
          <a:ext cx="4698999" cy="2811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79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3548">
                <a:tc>
                  <a:txBody>
                    <a:bodyPr/>
                    <a:lstStyle/>
                    <a:p>
                      <a:pPr marR="9652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spc="-5" dirty="0">
                          <a:latin typeface="Segoe UI"/>
                          <a:cs typeface="Segoe UI"/>
                        </a:rPr>
                        <a:t>Tahun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spc="-5" dirty="0">
                          <a:latin typeface="Segoe UI"/>
                          <a:cs typeface="Segoe UI"/>
                        </a:rPr>
                        <a:t>Proporsional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spc="-5" dirty="0">
                          <a:latin typeface="Segoe UI"/>
                          <a:cs typeface="Segoe UI"/>
                        </a:rPr>
                        <a:t>Tarif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spc="-5" dirty="0">
                          <a:latin typeface="Segoe UI"/>
                          <a:cs typeface="Segoe UI"/>
                        </a:rPr>
                        <a:t>Penyusutan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spc="-5" dirty="0">
                          <a:latin typeface="Segoe UI"/>
                          <a:cs typeface="Segoe UI"/>
                        </a:rPr>
                        <a:t>Nilai</a:t>
                      </a:r>
                      <a:r>
                        <a:rPr sz="1100" b="1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b="1" spc="-5" dirty="0">
                          <a:latin typeface="Segoe UI"/>
                          <a:cs typeface="Segoe UI"/>
                        </a:rPr>
                        <a:t>Sisa</a:t>
                      </a:r>
                      <a:r>
                        <a:rPr sz="1100" b="1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b="1" spc="-5" dirty="0">
                          <a:latin typeface="Segoe UI"/>
                          <a:cs typeface="Segoe UI"/>
                        </a:rPr>
                        <a:t>Buku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421">
                <a:tc gridSpan="2">
                  <a:txBody>
                    <a:bodyPr/>
                    <a:lstStyle/>
                    <a:p>
                      <a:pPr marL="69215">
                        <a:lnSpc>
                          <a:spcPts val="1250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Harga</a:t>
                      </a:r>
                      <a:r>
                        <a:rPr sz="11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Perolehan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250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500.000.000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2020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3/12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12,5%*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15.625.000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484.375.000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2021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12,5%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62.500.000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421.875.000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2022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12,5%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62.500.000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359.375.000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2023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12,5%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62.500.000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296.875.000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2024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12,5%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62.500.000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234.375.000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2025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9/12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12,5%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46.875.000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187.500.000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548">
                <a:tc gridSpan="4">
                  <a:txBody>
                    <a:bodyPr/>
                    <a:lstStyle/>
                    <a:p>
                      <a:pPr marL="69215">
                        <a:lnSpc>
                          <a:spcPts val="1245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Biaya</a:t>
                      </a:r>
                      <a:r>
                        <a:rPr sz="11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perbaikan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245"/>
                        </a:lnSpc>
                        <a:spcBef>
                          <a:spcPts val="175"/>
                        </a:spcBef>
                        <a:tabLst>
                          <a:tab pos="286385" algn="l"/>
                        </a:tabLst>
                      </a:pPr>
                      <a:r>
                        <a:rPr sz="11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+	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100.000.000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421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245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287.500.000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2025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3/12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1220"/>
                        </a:lnSpc>
                      </a:pPr>
                      <a:r>
                        <a:rPr sz="1100" spc="-10" dirty="0">
                          <a:latin typeface="Segoe UI"/>
                          <a:cs typeface="Segoe UI"/>
                        </a:rPr>
                        <a:t>20%**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14.375.000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273.125.000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2026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20%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57.500.000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215.625.000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2027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20%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57.500.000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158.125.000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2028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20%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57.500.000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100.625.000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marR="89535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2029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20%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57.500.000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43.125.000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 marR="89535" algn="r">
                        <a:lnSpc>
                          <a:spcPts val="1245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2030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1245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9/12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245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20%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245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43.125.000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245"/>
                        </a:lnSpc>
                        <a:spcBef>
                          <a:spcPts val="17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6748144" y="4473955"/>
            <a:ext cx="45434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Keterangan:</a:t>
            </a:r>
            <a:endParaRPr sz="1200">
              <a:latin typeface="Segoe UI"/>
              <a:cs typeface="Segoe UI"/>
            </a:endParaRPr>
          </a:p>
          <a:p>
            <a:pPr marL="238125" marR="6350" indent="-22606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*)</a:t>
            </a:r>
            <a:r>
              <a:rPr sz="1200" spc="1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tarif</a:t>
            </a:r>
            <a:r>
              <a:rPr sz="1200" spc="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r>
              <a:rPr sz="1200" spc="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untuk</a:t>
            </a:r>
            <a:r>
              <a:rPr sz="1200" spc="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Kelompok</a:t>
            </a:r>
            <a:r>
              <a:rPr sz="1200" spc="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1200" spc="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sesuai</a:t>
            </a:r>
            <a:r>
              <a:rPr sz="1200" spc="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Pasal</a:t>
            </a:r>
            <a:r>
              <a:rPr sz="1200" spc="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11</a:t>
            </a:r>
            <a:r>
              <a:rPr sz="1200" spc="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ayat</a:t>
            </a:r>
            <a:r>
              <a:rPr sz="1200" spc="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(6)</a:t>
            </a:r>
            <a:r>
              <a:rPr sz="1200" spc="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UU </a:t>
            </a:r>
            <a:r>
              <a:rPr sz="1200" spc="-3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PPh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adalah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sebesar</a:t>
            </a:r>
            <a:r>
              <a:rPr sz="1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12,5% per</a:t>
            </a:r>
            <a:r>
              <a:rPr sz="1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tahun.</a:t>
            </a:r>
            <a:endParaRPr sz="1200">
              <a:latin typeface="Segoe UI"/>
              <a:cs typeface="Segoe UI"/>
            </a:endParaRPr>
          </a:p>
          <a:p>
            <a:pPr marL="238125" marR="5080" indent="-22606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**)</a:t>
            </a:r>
            <a:r>
              <a:rPr sz="1200" spc="2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penghitungan</a:t>
            </a:r>
            <a:r>
              <a:rPr sz="1200" spc="2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tarif</a:t>
            </a:r>
            <a:r>
              <a:rPr sz="1200" spc="2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r>
              <a:rPr sz="1200" spc="2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untuk</a:t>
            </a:r>
            <a:r>
              <a:rPr sz="1200" spc="2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masa</a:t>
            </a:r>
            <a:r>
              <a:rPr sz="1200" spc="2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manfaat</a:t>
            </a:r>
            <a:r>
              <a:rPr sz="1200" spc="2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5</a:t>
            </a:r>
            <a:r>
              <a:rPr sz="1200" spc="2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tahun </a:t>
            </a:r>
            <a:r>
              <a:rPr sz="1200" spc="-3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sebagai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berikut:</a:t>
            </a:r>
            <a:endParaRPr sz="1200">
              <a:latin typeface="Segoe UI"/>
              <a:cs typeface="Segoe UI"/>
            </a:endParaRPr>
          </a:p>
          <a:p>
            <a:pPr marL="241300">
              <a:lnSpc>
                <a:spcPct val="100000"/>
              </a:lnSpc>
            </a:pPr>
            <a:r>
              <a:rPr sz="1200" spc="-30" dirty="0">
                <a:solidFill>
                  <a:srgbClr val="FFFFFF"/>
                </a:solidFill>
                <a:latin typeface="Segoe UI"/>
                <a:cs typeface="Segoe UI"/>
              </a:rPr>
              <a:t>Tarif</a:t>
            </a:r>
            <a:r>
              <a:rPr sz="1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r>
              <a:rPr sz="12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=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(1/5)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r>
              <a:rPr sz="1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x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100%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=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20%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per</a:t>
            </a:r>
            <a:r>
              <a:rPr sz="12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tahun.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91619" y="513080"/>
              <a:ext cx="500380" cy="502920"/>
            </a:xfrm>
            <a:custGeom>
              <a:avLst/>
              <a:gdLst/>
              <a:ahLst/>
              <a:cxnLst/>
              <a:rect l="l" t="t" r="r" b="b"/>
              <a:pathLst>
                <a:path w="500379" h="502919">
                  <a:moveTo>
                    <a:pt x="500379" y="0"/>
                  </a:moveTo>
                  <a:lnTo>
                    <a:pt x="83820" y="0"/>
                  </a:lnTo>
                  <a:lnTo>
                    <a:pt x="51167" y="6578"/>
                  </a:lnTo>
                  <a:lnTo>
                    <a:pt x="24526" y="24526"/>
                  </a:lnTo>
                  <a:lnTo>
                    <a:pt x="6578" y="51167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78" y="451752"/>
                  </a:lnTo>
                  <a:lnTo>
                    <a:pt x="24526" y="478393"/>
                  </a:lnTo>
                  <a:lnTo>
                    <a:pt x="51167" y="496341"/>
                  </a:lnTo>
                  <a:lnTo>
                    <a:pt x="83820" y="502920"/>
                  </a:lnTo>
                  <a:lnTo>
                    <a:pt x="500379" y="50292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789664" y="606425"/>
            <a:ext cx="290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Segoe UI"/>
                <a:cs typeface="Segoe UI"/>
              </a:rPr>
              <a:t>13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86689"/>
            <a:ext cx="10789920" cy="6480810"/>
            <a:chOff x="0" y="186689"/>
            <a:chExt cx="10789920" cy="6480810"/>
          </a:xfrm>
        </p:grpSpPr>
        <p:sp>
          <p:nvSpPr>
            <p:cNvPr id="8" name="object 8"/>
            <p:cNvSpPr/>
            <p:nvPr/>
          </p:nvSpPr>
          <p:spPr>
            <a:xfrm>
              <a:off x="6827519" y="6620510"/>
              <a:ext cx="1323340" cy="46990"/>
            </a:xfrm>
            <a:custGeom>
              <a:avLst/>
              <a:gdLst/>
              <a:ahLst/>
              <a:cxnLst/>
              <a:rect l="l" t="t" r="r" b="b"/>
              <a:pathLst>
                <a:path w="1323340" h="46990">
                  <a:moveTo>
                    <a:pt x="13233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1323340" y="46990"/>
                  </a:lnTo>
                  <a:lnTo>
                    <a:pt x="1323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0859" y="6620510"/>
              <a:ext cx="2639059" cy="469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186689"/>
              <a:ext cx="359410" cy="546100"/>
            </a:xfrm>
            <a:custGeom>
              <a:avLst/>
              <a:gdLst/>
              <a:ahLst/>
              <a:cxnLst/>
              <a:rect l="l" t="t" r="r" b="b"/>
              <a:pathLst>
                <a:path w="359410" h="546100">
                  <a:moveTo>
                    <a:pt x="35941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359410" y="546099"/>
                  </a:lnTo>
                  <a:lnTo>
                    <a:pt x="359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1950" y="186689"/>
              <a:ext cx="5845810" cy="546100"/>
            </a:xfrm>
            <a:custGeom>
              <a:avLst/>
              <a:gdLst/>
              <a:ahLst/>
              <a:cxnLst/>
              <a:rect l="l" t="t" r="r" b="b"/>
              <a:pathLst>
                <a:path w="5845810" h="546100">
                  <a:moveTo>
                    <a:pt x="584581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5845810" y="546099"/>
                  </a:lnTo>
                  <a:lnTo>
                    <a:pt x="584581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0055" y="237807"/>
            <a:ext cx="5584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Contoh</a:t>
            </a:r>
            <a:r>
              <a:rPr spc="-15" dirty="0"/>
              <a:t> </a:t>
            </a:r>
            <a:r>
              <a:rPr spc="-10" dirty="0"/>
              <a:t>Pengitungan </a:t>
            </a:r>
            <a:r>
              <a:rPr dirty="0"/>
              <a:t>–</a:t>
            </a:r>
            <a:r>
              <a:rPr spc="-10" dirty="0"/>
              <a:t> </a:t>
            </a:r>
            <a:r>
              <a:rPr spc="-5" dirty="0"/>
              <a:t>Biaya</a:t>
            </a:r>
            <a:r>
              <a:rPr spc="-15" dirty="0"/>
              <a:t> Perbaikan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610869" y="1009650"/>
            <a:ext cx="5553710" cy="5490210"/>
            <a:chOff x="610869" y="1009650"/>
            <a:chExt cx="5553710" cy="5490210"/>
          </a:xfrm>
        </p:grpSpPr>
        <p:sp>
          <p:nvSpPr>
            <p:cNvPr id="14" name="object 14"/>
            <p:cNvSpPr/>
            <p:nvPr/>
          </p:nvSpPr>
          <p:spPr>
            <a:xfrm>
              <a:off x="6161404" y="1343025"/>
              <a:ext cx="0" cy="4885690"/>
            </a:xfrm>
            <a:custGeom>
              <a:avLst/>
              <a:gdLst/>
              <a:ahLst/>
              <a:cxnLst/>
              <a:rect l="l" t="t" r="r" b="b"/>
              <a:pathLst>
                <a:path h="4885690">
                  <a:moveTo>
                    <a:pt x="0" y="0"/>
                  </a:moveTo>
                  <a:lnTo>
                    <a:pt x="0" y="4885156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7219" y="1016000"/>
              <a:ext cx="5228590" cy="5477510"/>
            </a:xfrm>
            <a:custGeom>
              <a:avLst/>
              <a:gdLst/>
              <a:ahLst/>
              <a:cxnLst/>
              <a:rect l="l" t="t" r="r" b="b"/>
              <a:pathLst>
                <a:path w="5228590" h="5477510">
                  <a:moveTo>
                    <a:pt x="4852543" y="0"/>
                  </a:moveTo>
                  <a:lnTo>
                    <a:pt x="376097" y="0"/>
                  </a:lnTo>
                  <a:lnTo>
                    <a:pt x="328919" y="2930"/>
                  </a:lnTo>
                  <a:lnTo>
                    <a:pt x="283490" y="11487"/>
                  </a:lnTo>
                  <a:lnTo>
                    <a:pt x="240162" y="25317"/>
                  </a:lnTo>
                  <a:lnTo>
                    <a:pt x="199288" y="44067"/>
                  </a:lnTo>
                  <a:lnTo>
                    <a:pt x="161221" y="67386"/>
                  </a:lnTo>
                  <a:lnTo>
                    <a:pt x="126313" y="94919"/>
                  </a:lnTo>
                  <a:lnTo>
                    <a:pt x="94915" y="126315"/>
                  </a:lnTo>
                  <a:lnTo>
                    <a:pt x="67381" y="161220"/>
                  </a:lnTo>
                  <a:lnTo>
                    <a:pt x="44064" y="199283"/>
                  </a:lnTo>
                  <a:lnTo>
                    <a:pt x="25314" y="240149"/>
                  </a:lnTo>
                  <a:lnTo>
                    <a:pt x="11485" y="283467"/>
                  </a:lnTo>
                  <a:lnTo>
                    <a:pt x="2930" y="328884"/>
                  </a:lnTo>
                  <a:lnTo>
                    <a:pt x="0" y="376047"/>
                  </a:lnTo>
                  <a:lnTo>
                    <a:pt x="0" y="5101412"/>
                  </a:lnTo>
                  <a:lnTo>
                    <a:pt x="2930" y="5148588"/>
                  </a:lnTo>
                  <a:lnTo>
                    <a:pt x="11485" y="5194015"/>
                  </a:lnTo>
                  <a:lnTo>
                    <a:pt x="25314" y="5237342"/>
                  </a:lnTo>
                  <a:lnTo>
                    <a:pt x="44064" y="5278215"/>
                  </a:lnTo>
                  <a:lnTo>
                    <a:pt x="67381" y="5316282"/>
                  </a:lnTo>
                  <a:lnTo>
                    <a:pt x="94915" y="5351191"/>
                  </a:lnTo>
                  <a:lnTo>
                    <a:pt x="126313" y="5382589"/>
                  </a:lnTo>
                  <a:lnTo>
                    <a:pt x="161221" y="5410124"/>
                  </a:lnTo>
                  <a:lnTo>
                    <a:pt x="199288" y="5433443"/>
                  </a:lnTo>
                  <a:lnTo>
                    <a:pt x="240162" y="5452193"/>
                  </a:lnTo>
                  <a:lnTo>
                    <a:pt x="283490" y="5466023"/>
                  </a:lnTo>
                  <a:lnTo>
                    <a:pt x="328919" y="5474579"/>
                  </a:lnTo>
                  <a:lnTo>
                    <a:pt x="376097" y="5477510"/>
                  </a:lnTo>
                  <a:lnTo>
                    <a:pt x="4852543" y="5477510"/>
                  </a:lnTo>
                  <a:lnTo>
                    <a:pt x="4899705" y="5474579"/>
                  </a:lnTo>
                  <a:lnTo>
                    <a:pt x="4945122" y="5466023"/>
                  </a:lnTo>
                  <a:lnTo>
                    <a:pt x="4988440" y="5452193"/>
                  </a:lnTo>
                  <a:lnTo>
                    <a:pt x="5029306" y="5433443"/>
                  </a:lnTo>
                  <a:lnTo>
                    <a:pt x="5067369" y="5410124"/>
                  </a:lnTo>
                  <a:lnTo>
                    <a:pt x="5102274" y="5382589"/>
                  </a:lnTo>
                  <a:lnTo>
                    <a:pt x="5133670" y="5351191"/>
                  </a:lnTo>
                  <a:lnTo>
                    <a:pt x="5161203" y="5316282"/>
                  </a:lnTo>
                  <a:lnTo>
                    <a:pt x="5184522" y="5278215"/>
                  </a:lnTo>
                  <a:lnTo>
                    <a:pt x="5203272" y="5237342"/>
                  </a:lnTo>
                  <a:lnTo>
                    <a:pt x="5217102" y="5194015"/>
                  </a:lnTo>
                  <a:lnTo>
                    <a:pt x="5225659" y="5148588"/>
                  </a:lnTo>
                  <a:lnTo>
                    <a:pt x="5228590" y="5101412"/>
                  </a:lnTo>
                  <a:lnTo>
                    <a:pt x="5228590" y="376047"/>
                  </a:lnTo>
                  <a:lnTo>
                    <a:pt x="5225659" y="328884"/>
                  </a:lnTo>
                  <a:lnTo>
                    <a:pt x="5217102" y="283467"/>
                  </a:lnTo>
                  <a:lnTo>
                    <a:pt x="5203272" y="240149"/>
                  </a:lnTo>
                  <a:lnTo>
                    <a:pt x="5184522" y="199283"/>
                  </a:lnTo>
                  <a:lnTo>
                    <a:pt x="5161203" y="161220"/>
                  </a:lnTo>
                  <a:lnTo>
                    <a:pt x="5133670" y="126315"/>
                  </a:lnTo>
                  <a:lnTo>
                    <a:pt x="5102274" y="94919"/>
                  </a:lnTo>
                  <a:lnTo>
                    <a:pt x="5067369" y="67386"/>
                  </a:lnTo>
                  <a:lnTo>
                    <a:pt x="5029306" y="44067"/>
                  </a:lnTo>
                  <a:lnTo>
                    <a:pt x="4988440" y="25317"/>
                  </a:lnTo>
                  <a:lnTo>
                    <a:pt x="4945122" y="11487"/>
                  </a:lnTo>
                  <a:lnTo>
                    <a:pt x="4899705" y="2930"/>
                  </a:lnTo>
                  <a:lnTo>
                    <a:pt x="485254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7219" y="1016000"/>
              <a:ext cx="5228590" cy="5477510"/>
            </a:xfrm>
            <a:custGeom>
              <a:avLst/>
              <a:gdLst/>
              <a:ahLst/>
              <a:cxnLst/>
              <a:rect l="l" t="t" r="r" b="b"/>
              <a:pathLst>
                <a:path w="5228590" h="5477510">
                  <a:moveTo>
                    <a:pt x="0" y="376047"/>
                  </a:moveTo>
                  <a:lnTo>
                    <a:pt x="2930" y="328884"/>
                  </a:lnTo>
                  <a:lnTo>
                    <a:pt x="11485" y="283467"/>
                  </a:lnTo>
                  <a:lnTo>
                    <a:pt x="25314" y="240149"/>
                  </a:lnTo>
                  <a:lnTo>
                    <a:pt x="44064" y="199283"/>
                  </a:lnTo>
                  <a:lnTo>
                    <a:pt x="67381" y="161220"/>
                  </a:lnTo>
                  <a:lnTo>
                    <a:pt x="94915" y="126315"/>
                  </a:lnTo>
                  <a:lnTo>
                    <a:pt x="126313" y="94919"/>
                  </a:lnTo>
                  <a:lnTo>
                    <a:pt x="161221" y="67386"/>
                  </a:lnTo>
                  <a:lnTo>
                    <a:pt x="199288" y="44067"/>
                  </a:lnTo>
                  <a:lnTo>
                    <a:pt x="240162" y="25317"/>
                  </a:lnTo>
                  <a:lnTo>
                    <a:pt x="283490" y="11487"/>
                  </a:lnTo>
                  <a:lnTo>
                    <a:pt x="328919" y="2930"/>
                  </a:lnTo>
                  <a:lnTo>
                    <a:pt x="376097" y="0"/>
                  </a:lnTo>
                  <a:lnTo>
                    <a:pt x="4852543" y="0"/>
                  </a:lnTo>
                  <a:lnTo>
                    <a:pt x="4899705" y="2930"/>
                  </a:lnTo>
                  <a:lnTo>
                    <a:pt x="4945122" y="11487"/>
                  </a:lnTo>
                  <a:lnTo>
                    <a:pt x="4988440" y="25317"/>
                  </a:lnTo>
                  <a:lnTo>
                    <a:pt x="5029306" y="44067"/>
                  </a:lnTo>
                  <a:lnTo>
                    <a:pt x="5067369" y="67386"/>
                  </a:lnTo>
                  <a:lnTo>
                    <a:pt x="5102274" y="94919"/>
                  </a:lnTo>
                  <a:lnTo>
                    <a:pt x="5133670" y="126315"/>
                  </a:lnTo>
                  <a:lnTo>
                    <a:pt x="5161203" y="161220"/>
                  </a:lnTo>
                  <a:lnTo>
                    <a:pt x="5184522" y="199283"/>
                  </a:lnTo>
                  <a:lnTo>
                    <a:pt x="5203272" y="240149"/>
                  </a:lnTo>
                  <a:lnTo>
                    <a:pt x="5217102" y="283467"/>
                  </a:lnTo>
                  <a:lnTo>
                    <a:pt x="5225659" y="328884"/>
                  </a:lnTo>
                  <a:lnTo>
                    <a:pt x="5228590" y="376047"/>
                  </a:lnTo>
                  <a:lnTo>
                    <a:pt x="5228590" y="5101412"/>
                  </a:lnTo>
                  <a:lnTo>
                    <a:pt x="5225659" y="5148588"/>
                  </a:lnTo>
                  <a:lnTo>
                    <a:pt x="5217102" y="5194015"/>
                  </a:lnTo>
                  <a:lnTo>
                    <a:pt x="5203272" y="5237342"/>
                  </a:lnTo>
                  <a:lnTo>
                    <a:pt x="5184522" y="5278215"/>
                  </a:lnTo>
                  <a:lnTo>
                    <a:pt x="5161203" y="5316282"/>
                  </a:lnTo>
                  <a:lnTo>
                    <a:pt x="5133670" y="5351191"/>
                  </a:lnTo>
                  <a:lnTo>
                    <a:pt x="5102274" y="5382589"/>
                  </a:lnTo>
                  <a:lnTo>
                    <a:pt x="5067369" y="5410124"/>
                  </a:lnTo>
                  <a:lnTo>
                    <a:pt x="5029306" y="5433443"/>
                  </a:lnTo>
                  <a:lnTo>
                    <a:pt x="4988440" y="5452193"/>
                  </a:lnTo>
                  <a:lnTo>
                    <a:pt x="4945122" y="5466023"/>
                  </a:lnTo>
                  <a:lnTo>
                    <a:pt x="4899705" y="5474579"/>
                  </a:lnTo>
                  <a:lnTo>
                    <a:pt x="4852543" y="5477510"/>
                  </a:lnTo>
                  <a:lnTo>
                    <a:pt x="376097" y="5477510"/>
                  </a:lnTo>
                  <a:lnTo>
                    <a:pt x="328919" y="5474579"/>
                  </a:lnTo>
                  <a:lnTo>
                    <a:pt x="283490" y="5466023"/>
                  </a:lnTo>
                  <a:lnTo>
                    <a:pt x="240162" y="5452193"/>
                  </a:lnTo>
                  <a:lnTo>
                    <a:pt x="199288" y="5433443"/>
                  </a:lnTo>
                  <a:lnTo>
                    <a:pt x="161221" y="5410124"/>
                  </a:lnTo>
                  <a:lnTo>
                    <a:pt x="126313" y="5382589"/>
                  </a:lnTo>
                  <a:lnTo>
                    <a:pt x="94915" y="5351191"/>
                  </a:lnTo>
                  <a:lnTo>
                    <a:pt x="67381" y="5316282"/>
                  </a:lnTo>
                  <a:lnTo>
                    <a:pt x="44064" y="5278215"/>
                  </a:lnTo>
                  <a:lnTo>
                    <a:pt x="25314" y="5237342"/>
                  </a:lnTo>
                  <a:lnTo>
                    <a:pt x="11485" y="5194015"/>
                  </a:lnTo>
                  <a:lnTo>
                    <a:pt x="2930" y="5148588"/>
                  </a:lnTo>
                  <a:lnTo>
                    <a:pt x="0" y="5101412"/>
                  </a:lnTo>
                  <a:lnTo>
                    <a:pt x="0" y="376047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93127" y="1108328"/>
            <a:ext cx="4765040" cy="528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Segoe UI"/>
                <a:cs typeface="Segoe UI"/>
              </a:rPr>
              <a:t>Perbaikan</a:t>
            </a:r>
            <a:r>
              <a:rPr sz="1500" b="1" spc="-5" dirty="0">
                <a:latin typeface="Segoe UI"/>
                <a:cs typeface="Segoe UI"/>
              </a:rPr>
              <a:t> </a:t>
            </a:r>
            <a:r>
              <a:rPr sz="1500" b="1" dirty="0">
                <a:latin typeface="Segoe UI"/>
                <a:cs typeface="Segoe UI"/>
              </a:rPr>
              <a:t>yang</a:t>
            </a:r>
            <a:r>
              <a:rPr sz="1500" b="1" spc="5" dirty="0">
                <a:latin typeface="Segoe UI"/>
                <a:cs typeface="Segoe UI"/>
              </a:rPr>
              <a:t> </a:t>
            </a:r>
            <a:r>
              <a:rPr sz="1500" b="1" spc="-5" dirty="0">
                <a:latin typeface="Segoe UI"/>
                <a:cs typeface="Segoe UI"/>
              </a:rPr>
              <a:t>menambah</a:t>
            </a:r>
            <a:r>
              <a:rPr sz="1500" b="1" dirty="0">
                <a:latin typeface="Segoe UI"/>
                <a:cs typeface="Segoe UI"/>
              </a:rPr>
              <a:t> masa</a:t>
            </a:r>
            <a:r>
              <a:rPr sz="1500" b="1" spc="5" dirty="0">
                <a:latin typeface="Segoe UI"/>
                <a:cs typeface="Segoe UI"/>
              </a:rPr>
              <a:t> </a:t>
            </a:r>
            <a:r>
              <a:rPr sz="1500" b="1" dirty="0">
                <a:latin typeface="Segoe UI"/>
                <a:cs typeface="Segoe UI"/>
              </a:rPr>
              <a:t>manfaat</a:t>
            </a:r>
            <a:r>
              <a:rPr sz="1500" b="1" spc="5" dirty="0">
                <a:latin typeface="Segoe UI"/>
                <a:cs typeface="Segoe UI"/>
              </a:rPr>
              <a:t> harta </a:t>
            </a:r>
            <a:r>
              <a:rPr sz="1500" b="1" spc="10" dirty="0">
                <a:latin typeface="Segoe UI"/>
                <a:cs typeface="Segoe UI"/>
              </a:rPr>
              <a:t> </a:t>
            </a:r>
            <a:r>
              <a:rPr sz="1500" b="1" dirty="0">
                <a:latin typeface="Segoe UI"/>
                <a:cs typeface="Segoe UI"/>
              </a:rPr>
              <a:t>berwujud yang </a:t>
            </a:r>
            <a:r>
              <a:rPr sz="1500" b="1" spc="-10" dirty="0">
                <a:latin typeface="Segoe UI"/>
                <a:cs typeface="Segoe UI"/>
              </a:rPr>
              <a:t>diperbaiki </a:t>
            </a:r>
            <a:r>
              <a:rPr sz="1500" b="1" spc="-5" dirty="0">
                <a:latin typeface="Segoe UI"/>
                <a:cs typeface="Segoe UI"/>
              </a:rPr>
              <a:t>(melebihi </a:t>
            </a:r>
            <a:r>
              <a:rPr sz="1500" b="1" dirty="0">
                <a:latin typeface="Segoe UI"/>
                <a:cs typeface="Segoe UI"/>
              </a:rPr>
              <a:t>masa manfaat </a:t>
            </a:r>
            <a:r>
              <a:rPr sz="1500" b="1" spc="5" dirty="0">
                <a:latin typeface="Segoe UI"/>
                <a:cs typeface="Segoe UI"/>
              </a:rPr>
              <a:t> </a:t>
            </a:r>
            <a:r>
              <a:rPr sz="1500" b="1" spc="-5" dirty="0">
                <a:latin typeface="Segoe UI"/>
                <a:cs typeface="Segoe UI"/>
              </a:rPr>
              <a:t>kelompok</a:t>
            </a:r>
            <a:r>
              <a:rPr sz="1500" b="1" spc="-30" dirty="0">
                <a:latin typeface="Segoe UI"/>
                <a:cs typeface="Segoe UI"/>
              </a:rPr>
              <a:t> </a:t>
            </a:r>
            <a:r>
              <a:rPr sz="1500" b="1" dirty="0">
                <a:latin typeface="Segoe UI"/>
                <a:cs typeface="Segoe UI"/>
              </a:rPr>
              <a:t>awal)</a:t>
            </a:r>
            <a:endParaRPr sz="1500">
              <a:latin typeface="Segoe UI"/>
              <a:cs typeface="Segoe UI"/>
            </a:endParaRPr>
          </a:p>
          <a:p>
            <a:pPr marL="12700" algn="just">
              <a:lnSpc>
                <a:spcPct val="100000"/>
              </a:lnSpc>
            </a:pPr>
            <a:r>
              <a:rPr sz="1500" spc="-5" dirty="0">
                <a:latin typeface="Segoe UI"/>
                <a:cs typeface="Segoe UI"/>
              </a:rPr>
              <a:t>Contoh</a:t>
            </a:r>
            <a:r>
              <a:rPr sz="1500" spc="-5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2:</a:t>
            </a:r>
            <a:endParaRPr sz="1500">
              <a:latin typeface="Segoe UI"/>
              <a:cs typeface="Segoe UI"/>
            </a:endParaRPr>
          </a:p>
          <a:p>
            <a:pPr marL="12700" marR="5080" algn="just">
              <a:lnSpc>
                <a:spcPct val="100000"/>
              </a:lnSpc>
            </a:pPr>
            <a:r>
              <a:rPr sz="1500" spc="-10" dirty="0">
                <a:latin typeface="Segoe UI"/>
                <a:cs typeface="Segoe UI"/>
              </a:rPr>
              <a:t>Pengeluaran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untuk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pembelian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sebuah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kapal</a:t>
            </a:r>
            <a:r>
              <a:rPr sz="1500" dirty="0">
                <a:latin typeface="Segoe UI"/>
                <a:cs typeface="Segoe UI"/>
              </a:rPr>
              <a:t> sebesar 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Rp1.000.000.000,00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(satu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miliar</a:t>
            </a:r>
            <a:r>
              <a:rPr sz="1500" dirty="0">
                <a:latin typeface="Segoe UI"/>
                <a:cs typeface="Segoe UI"/>
              </a:rPr>
              <a:t> rupiah)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pada</a:t>
            </a:r>
            <a:r>
              <a:rPr sz="1500" spc="-5" dirty="0">
                <a:latin typeface="Segoe UI"/>
                <a:cs typeface="Segoe UI"/>
              </a:rPr>
              <a:t> bulan 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Oktober</a:t>
            </a:r>
            <a:r>
              <a:rPr sz="1500" dirty="0">
                <a:latin typeface="Segoe UI"/>
                <a:cs typeface="Segoe UI"/>
              </a:rPr>
              <a:t> 2022.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Kapal</a:t>
            </a:r>
            <a:r>
              <a:rPr sz="1500" dirty="0">
                <a:latin typeface="Segoe UI"/>
                <a:cs typeface="Segoe UI"/>
              </a:rPr>
              <a:t> tersebut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termasuk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kelompok</a:t>
            </a:r>
            <a:r>
              <a:rPr sz="1500" spc="40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2 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(dua) </a:t>
            </a:r>
            <a:r>
              <a:rPr sz="1500" dirty="0">
                <a:latin typeface="Segoe UI"/>
                <a:cs typeface="Segoe UI"/>
              </a:rPr>
              <a:t>yang </a:t>
            </a:r>
            <a:r>
              <a:rPr sz="1500" spc="-5" dirty="0">
                <a:latin typeface="Segoe UI"/>
                <a:cs typeface="Segoe UI"/>
              </a:rPr>
              <a:t>memiliki masa manfaat </a:t>
            </a:r>
            <a:r>
              <a:rPr sz="1500" dirty="0">
                <a:latin typeface="Segoe UI"/>
                <a:cs typeface="Segoe UI"/>
              </a:rPr>
              <a:t>8 </a:t>
            </a:r>
            <a:r>
              <a:rPr sz="1500" spc="-5" dirty="0">
                <a:latin typeface="Segoe UI"/>
                <a:cs typeface="Segoe UI"/>
              </a:rPr>
              <a:t>(delapan) </a:t>
            </a:r>
            <a:r>
              <a:rPr sz="1500" dirty="0">
                <a:latin typeface="Segoe UI"/>
                <a:cs typeface="Segoe UI"/>
              </a:rPr>
              <a:t>tahun 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secara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fiskal.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Setelah</a:t>
            </a:r>
            <a:r>
              <a:rPr sz="1500" dirty="0">
                <a:latin typeface="Segoe UI"/>
                <a:cs typeface="Segoe UI"/>
              </a:rPr>
              <a:t> digunakan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5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(lima)</a:t>
            </a:r>
            <a:r>
              <a:rPr sz="1500" dirty="0">
                <a:latin typeface="Segoe UI"/>
                <a:cs typeface="Segoe UI"/>
              </a:rPr>
              <a:t> tahun,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pada </a:t>
            </a:r>
            <a:r>
              <a:rPr sz="1500" spc="-4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bulan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Oktober</a:t>
            </a:r>
            <a:r>
              <a:rPr sz="1500" dirty="0">
                <a:latin typeface="Segoe UI"/>
                <a:cs typeface="Segoe UI"/>
              </a:rPr>
              <a:t> 2027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kapal</a:t>
            </a:r>
            <a:r>
              <a:rPr sz="1500" dirty="0">
                <a:latin typeface="Segoe UI"/>
                <a:cs typeface="Segoe UI"/>
              </a:rPr>
              <a:t> tersebut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dilakukan 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penggantian </a:t>
            </a:r>
            <a:r>
              <a:rPr sz="1500" spc="-5" dirty="0">
                <a:latin typeface="Segoe UI"/>
                <a:cs typeface="Segoe UI"/>
              </a:rPr>
              <a:t>mesin dan perbaikan </a:t>
            </a:r>
            <a:r>
              <a:rPr sz="1500" spc="-10" dirty="0">
                <a:latin typeface="Segoe UI"/>
                <a:cs typeface="Segoe UI"/>
              </a:rPr>
              <a:t>badan </a:t>
            </a:r>
            <a:r>
              <a:rPr sz="1500" spc="-5" dirty="0">
                <a:latin typeface="Segoe UI"/>
                <a:cs typeface="Segoe UI"/>
              </a:rPr>
              <a:t>kapal </a:t>
            </a:r>
            <a:r>
              <a:rPr sz="1500" dirty="0">
                <a:latin typeface="Segoe UI"/>
                <a:cs typeface="Segoe UI"/>
              </a:rPr>
              <a:t>sebesar 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Rp500.000.000,00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(lima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ratus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juta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rupiah).</a:t>
            </a:r>
            <a:endParaRPr sz="1500">
              <a:latin typeface="Segoe UI"/>
              <a:cs typeface="Segoe UI"/>
            </a:endParaRPr>
          </a:p>
          <a:p>
            <a:pPr marL="12700" marR="5080" algn="just">
              <a:lnSpc>
                <a:spcPct val="100000"/>
              </a:lnSpc>
            </a:pPr>
            <a:r>
              <a:rPr sz="1500" spc="-5" dirty="0">
                <a:latin typeface="Segoe UI"/>
                <a:cs typeface="Segoe UI"/>
              </a:rPr>
              <a:t>Atas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perbaikan</a:t>
            </a:r>
            <a:r>
              <a:rPr sz="1500" dirty="0">
                <a:latin typeface="Segoe UI"/>
                <a:cs typeface="Segoe UI"/>
              </a:rPr>
              <a:t> tersebut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menyebabkan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kapal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dapat </a:t>
            </a:r>
            <a:r>
              <a:rPr sz="1500" dirty="0">
                <a:latin typeface="Segoe UI"/>
                <a:cs typeface="Segoe UI"/>
              </a:rPr>
              <a:t> digunakan 6 </a:t>
            </a:r>
            <a:r>
              <a:rPr sz="1500" spc="-5" dirty="0">
                <a:latin typeface="Segoe UI"/>
                <a:cs typeface="Segoe UI"/>
              </a:rPr>
              <a:t>(enam) </a:t>
            </a:r>
            <a:r>
              <a:rPr sz="1500" dirty="0">
                <a:latin typeface="Segoe UI"/>
                <a:cs typeface="Segoe UI"/>
              </a:rPr>
              <a:t>tahun lebih </a:t>
            </a:r>
            <a:r>
              <a:rPr sz="1500" spc="-5" dirty="0">
                <a:latin typeface="Segoe UI"/>
                <a:cs typeface="Segoe UI"/>
              </a:rPr>
              <a:t>lama </a:t>
            </a:r>
            <a:r>
              <a:rPr sz="1500" dirty="0">
                <a:latin typeface="Segoe UI"/>
                <a:cs typeface="Segoe UI"/>
              </a:rPr>
              <a:t>dari </a:t>
            </a:r>
            <a:r>
              <a:rPr sz="1500" spc="-5" dirty="0">
                <a:latin typeface="Segoe UI"/>
                <a:cs typeface="Segoe UI"/>
              </a:rPr>
              <a:t>sisa masa 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manfaat</a:t>
            </a:r>
            <a:r>
              <a:rPr sz="1500" dirty="0">
                <a:latin typeface="Segoe UI"/>
                <a:cs typeface="Segoe UI"/>
              </a:rPr>
              <a:t> awal,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sehingga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sisa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manfaat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menjadi</a:t>
            </a:r>
            <a:r>
              <a:rPr sz="1500" dirty="0">
                <a:latin typeface="Segoe UI"/>
                <a:cs typeface="Segoe UI"/>
              </a:rPr>
              <a:t> 9 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(sembilan)</a:t>
            </a:r>
            <a:r>
              <a:rPr sz="1500" dirty="0">
                <a:latin typeface="Segoe UI"/>
                <a:cs typeface="Segoe UI"/>
              </a:rPr>
              <a:t> tahun.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Namun,</a:t>
            </a:r>
            <a:r>
              <a:rPr sz="1500" dirty="0">
                <a:latin typeface="Segoe UI"/>
                <a:cs typeface="Segoe UI"/>
              </a:rPr>
              <a:t> untuk</a:t>
            </a:r>
            <a:r>
              <a:rPr sz="1500" spc="409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tujuan</a:t>
            </a:r>
            <a:r>
              <a:rPr sz="1500" spc="409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perpajakan 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masa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manfaat</a:t>
            </a:r>
            <a:r>
              <a:rPr sz="1500" dirty="0">
                <a:latin typeface="Segoe UI"/>
                <a:cs typeface="Segoe UI"/>
              </a:rPr>
              <a:t> penyusutan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kapal</a:t>
            </a:r>
            <a:r>
              <a:rPr sz="1500" spc="-5" dirty="0">
                <a:latin typeface="Segoe UI"/>
                <a:cs typeface="Segoe UI"/>
              </a:rPr>
              <a:t> bukan</a:t>
            </a:r>
            <a:r>
              <a:rPr sz="1500" dirty="0">
                <a:latin typeface="Segoe UI"/>
                <a:cs typeface="Segoe UI"/>
              </a:rPr>
              <a:t> 9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(sembilan) </a:t>
            </a:r>
            <a:r>
              <a:rPr sz="1500" dirty="0">
                <a:latin typeface="Segoe UI"/>
                <a:cs typeface="Segoe UI"/>
              </a:rPr>
              <a:t> tahun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tetapi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menjadi</a:t>
            </a:r>
            <a:r>
              <a:rPr sz="1500" dirty="0">
                <a:latin typeface="Segoe UI"/>
                <a:cs typeface="Segoe UI"/>
              </a:rPr>
              <a:t> 8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(delapan)</a:t>
            </a:r>
            <a:r>
              <a:rPr sz="1500" dirty="0">
                <a:latin typeface="Segoe UI"/>
                <a:cs typeface="Segoe UI"/>
              </a:rPr>
              <a:t> tahun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sesuai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masa </a:t>
            </a:r>
            <a:r>
              <a:rPr sz="1500" spc="-4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manfaat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awal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kelompok</a:t>
            </a:r>
            <a:r>
              <a:rPr sz="1500" dirty="0">
                <a:latin typeface="Segoe UI"/>
                <a:cs typeface="Segoe UI"/>
              </a:rPr>
              <a:t> 2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(dua).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Biaya</a:t>
            </a:r>
            <a:r>
              <a:rPr sz="1500" dirty="0">
                <a:latin typeface="Segoe UI"/>
                <a:cs typeface="Segoe UI"/>
              </a:rPr>
              <a:t> penggantian 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mesin dan perbaikan </a:t>
            </a:r>
            <a:r>
              <a:rPr sz="1500" spc="-10" dirty="0">
                <a:latin typeface="Segoe UI"/>
                <a:cs typeface="Segoe UI"/>
              </a:rPr>
              <a:t>badan </a:t>
            </a:r>
            <a:r>
              <a:rPr sz="1500" spc="-5" dirty="0">
                <a:latin typeface="Segoe UI"/>
                <a:cs typeface="Segoe UI"/>
              </a:rPr>
              <a:t>kapal </a:t>
            </a:r>
            <a:r>
              <a:rPr sz="1500" dirty="0">
                <a:latin typeface="Segoe UI"/>
                <a:cs typeface="Segoe UI"/>
              </a:rPr>
              <a:t>tersebut </a:t>
            </a:r>
            <a:r>
              <a:rPr sz="1500" spc="-5" dirty="0">
                <a:latin typeface="Segoe UI"/>
                <a:cs typeface="Segoe UI"/>
              </a:rPr>
              <a:t>dikapitalisasi 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pada </a:t>
            </a:r>
            <a:r>
              <a:rPr sz="1500" dirty="0">
                <a:latin typeface="Segoe UI"/>
                <a:cs typeface="Segoe UI"/>
              </a:rPr>
              <a:t>nilai </a:t>
            </a:r>
            <a:r>
              <a:rPr sz="1500" spc="-5" dirty="0">
                <a:latin typeface="Segoe UI"/>
                <a:cs typeface="Segoe UI"/>
              </a:rPr>
              <a:t>sisa </a:t>
            </a:r>
            <a:r>
              <a:rPr sz="1500" dirty="0">
                <a:latin typeface="Segoe UI"/>
                <a:cs typeface="Segoe UI"/>
              </a:rPr>
              <a:t>buku fiskal </a:t>
            </a:r>
            <a:r>
              <a:rPr sz="1500" spc="-5" dirty="0">
                <a:latin typeface="Segoe UI"/>
                <a:cs typeface="Segoe UI"/>
              </a:rPr>
              <a:t>kapal dan disusutkan sesuai 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masa manfaat </a:t>
            </a:r>
            <a:r>
              <a:rPr sz="1500" spc="-10" dirty="0">
                <a:latin typeface="Segoe UI"/>
                <a:cs typeface="Segoe UI"/>
              </a:rPr>
              <a:t>kapal </a:t>
            </a:r>
            <a:r>
              <a:rPr sz="1500" spc="-5" dirty="0">
                <a:latin typeface="Segoe UI"/>
                <a:cs typeface="Segoe UI"/>
              </a:rPr>
              <a:t>setelah diperbaiki, </a:t>
            </a:r>
            <a:r>
              <a:rPr sz="1500" dirty="0">
                <a:latin typeface="Segoe UI"/>
                <a:cs typeface="Segoe UI"/>
              </a:rPr>
              <a:t>yaitu 8 </a:t>
            </a:r>
            <a:r>
              <a:rPr sz="1500" spc="-5" dirty="0">
                <a:latin typeface="Segoe UI"/>
                <a:cs typeface="Segoe UI"/>
              </a:rPr>
              <a:t>(delapan) </a:t>
            </a:r>
            <a:r>
              <a:rPr sz="1500" dirty="0">
                <a:latin typeface="Segoe UI"/>
                <a:cs typeface="Segoe UI"/>
              </a:rPr>
              <a:t> tahun.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08030" y="6553200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48144" y="4860290"/>
            <a:ext cx="45434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Keterangan:</a:t>
            </a:r>
            <a:endParaRPr sz="1200">
              <a:latin typeface="Segoe UI"/>
              <a:cs typeface="Segoe UI"/>
            </a:endParaRPr>
          </a:p>
          <a:p>
            <a:pPr marL="238125" marR="6350" indent="-22606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*)</a:t>
            </a:r>
            <a:r>
              <a:rPr sz="1200" spc="1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tarif</a:t>
            </a:r>
            <a:r>
              <a:rPr sz="1200" spc="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r>
              <a:rPr sz="1200" spc="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untuk</a:t>
            </a:r>
            <a:r>
              <a:rPr sz="1200" spc="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Kelompok</a:t>
            </a:r>
            <a:r>
              <a:rPr sz="1200" spc="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1200" spc="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sesuai</a:t>
            </a:r>
            <a:r>
              <a:rPr sz="1200" spc="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Pasal</a:t>
            </a:r>
            <a:r>
              <a:rPr sz="1200" spc="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11</a:t>
            </a:r>
            <a:r>
              <a:rPr sz="1200" spc="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ayat</a:t>
            </a:r>
            <a:r>
              <a:rPr sz="1200" spc="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(6)</a:t>
            </a:r>
            <a:r>
              <a:rPr sz="1200" spc="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UU </a:t>
            </a:r>
            <a:r>
              <a:rPr sz="1200" spc="-3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PPh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adalah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sebesar</a:t>
            </a:r>
            <a:r>
              <a:rPr sz="1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12,5% per</a:t>
            </a:r>
            <a:r>
              <a:rPr sz="1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tahun.</a:t>
            </a:r>
            <a:endParaRPr sz="1200">
              <a:latin typeface="Segoe UI"/>
              <a:cs typeface="Segoe UI"/>
            </a:endParaRPr>
          </a:p>
          <a:p>
            <a:pPr marL="238125" marR="5080" indent="-22606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**)</a:t>
            </a:r>
            <a:r>
              <a:rPr sz="1200" spc="2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penghitungan</a:t>
            </a:r>
            <a:r>
              <a:rPr sz="1200" spc="2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tarif</a:t>
            </a:r>
            <a:r>
              <a:rPr sz="1200" spc="2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r>
              <a:rPr sz="1200" spc="2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untuk</a:t>
            </a:r>
            <a:r>
              <a:rPr sz="1200" spc="2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masa</a:t>
            </a:r>
            <a:r>
              <a:rPr sz="1200" spc="2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manfaat</a:t>
            </a:r>
            <a:r>
              <a:rPr sz="1200" spc="2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8</a:t>
            </a:r>
            <a:r>
              <a:rPr sz="1200" spc="2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tahun </a:t>
            </a:r>
            <a:r>
              <a:rPr sz="1200" spc="-3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sebagai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berikut:</a:t>
            </a:r>
            <a:endParaRPr sz="12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FFFFFF"/>
                </a:solidFill>
                <a:latin typeface="Segoe UI"/>
                <a:cs typeface="Segoe UI"/>
              </a:rPr>
              <a:t>Tarif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r>
              <a:rPr sz="12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=</a:t>
            </a:r>
            <a:r>
              <a:rPr sz="1200" spc="3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(1/8)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x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100%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=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12,5%</a:t>
            </a:r>
            <a:r>
              <a:rPr sz="1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per</a:t>
            </a:r>
            <a:r>
              <a:rPr sz="12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tahun.</a:t>
            </a:r>
            <a:endParaRPr sz="1200">
              <a:latin typeface="Segoe UI"/>
              <a:cs typeface="Segoe U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773036" y="1148461"/>
          <a:ext cx="4589778" cy="35661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4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31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2879">
                <a:tc>
                  <a:txBody>
                    <a:bodyPr/>
                    <a:lstStyle/>
                    <a:p>
                      <a:pPr marR="107314" algn="r">
                        <a:lnSpc>
                          <a:spcPts val="1340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Tahun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134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Proporsional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40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Tarif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134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Penyusutan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34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Nilai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Sisa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Buku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69215">
                        <a:lnSpc>
                          <a:spcPts val="1410"/>
                        </a:lnSpc>
                        <a:spcBef>
                          <a:spcPts val="650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Harga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Perolehan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410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1.000.000.000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R="90170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3/12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12,5%*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31.250.000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968.750.000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90170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12,5%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125.000.000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843.750.000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R="90170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12,5%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125.000.000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718.750.000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R="89535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12,5%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125.000.000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593.750.000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89535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12,5%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125.000.000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468.750.000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R="89535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9/12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12,5%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93.750.000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375.000.000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80">
                <a:tc gridSpan="4">
                  <a:txBody>
                    <a:bodyPr/>
                    <a:lstStyle/>
                    <a:p>
                      <a:pPr marR="22225" algn="ctr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Biaya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perbaikan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1340"/>
                        </a:lnSpc>
                      </a:pPr>
                      <a:r>
                        <a:rPr sz="1200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+</a:t>
                      </a:r>
                      <a:r>
                        <a:rPr sz="1200" u="sng" spc="2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500.000.000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879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875.000.000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R="89535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3/12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12,5%**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27.343.750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847.656.250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89535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12,5%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109.375.000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738.281.250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89535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12,5%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109.375.000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628.906.250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R="90170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12,5%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109.375.000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519.531.250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90170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12,5%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109.375.000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410.156.250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90170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12,5%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109.375.000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300.781.250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90170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12,5%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109.375.000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191.406.250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90170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2034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12,5%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109.375.000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82.031.250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R="89535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9/12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12,5%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82.031.250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1950" y="609917"/>
            <a:ext cx="289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14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6689"/>
            <a:ext cx="359410" cy="546100"/>
          </a:xfrm>
          <a:custGeom>
            <a:avLst/>
            <a:gdLst/>
            <a:ahLst/>
            <a:cxnLst/>
            <a:rect l="l" t="t" r="r" b="b"/>
            <a:pathLst>
              <a:path w="359410" h="546100">
                <a:moveTo>
                  <a:pt x="359410" y="0"/>
                </a:moveTo>
                <a:lnTo>
                  <a:pt x="0" y="0"/>
                </a:lnTo>
                <a:lnTo>
                  <a:pt x="0" y="546099"/>
                </a:lnTo>
                <a:lnTo>
                  <a:pt x="359410" y="546099"/>
                </a:lnTo>
                <a:lnTo>
                  <a:pt x="35941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1950" y="186689"/>
            <a:ext cx="4133850" cy="54610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641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05"/>
              </a:spcBef>
            </a:pPr>
            <a:r>
              <a:rPr spc="-10" dirty="0">
                <a:solidFill>
                  <a:srgbClr val="FFFFFF"/>
                </a:solidFill>
              </a:rPr>
              <a:t>Penggantian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Asuransi</a:t>
            </a:r>
          </a:p>
        </p:txBody>
      </p:sp>
      <p:sp>
        <p:nvSpPr>
          <p:cNvPr id="5" name="object 5"/>
          <p:cNvSpPr/>
          <p:nvPr/>
        </p:nvSpPr>
        <p:spPr>
          <a:xfrm>
            <a:off x="5375909" y="864869"/>
            <a:ext cx="5939790" cy="5363210"/>
          </a:xfrm>
          <a:custGeom>
            <a:avLst/>
            <a:gdLst/>
            <a:ahLst/>
            <a:cxnLst/>
            <a:rect l="l" t="t" r="r" b="b"/>
            <a:pathLst>
              <a:path w="5939790" h="5363210">
                <a:moveTo>
                  <a:pt x="5939790" y="0"/>
                </a:moveTo>
                <a:lnTo>
                  <a:pt x="0" y="0"/>
                </a:lnTo>
                <a:lnTo>
                  <a:pt x="0" y="5363210"/>
                </a:lnTo>
                <a:lnTo>
                  <a:pt x="5939790" y="5363210"/>
                </a:lnTo>
                <a:lnTo>
                  <a:pt x="593979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55284" y="968628"/>
            <a:ext cx="5560060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30" marR="537210" indent="-27813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78130" algn="l"/>
              </a:tabLst>
            </a:pP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Apabila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terjadi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pengalihan</a:t>
            </a:r>
            <a:r>
              <a:rPr sz="16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atau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penarikan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Segoe UI"/>
                <a:cs typeface="Segoe UI"/>
              </a:rPr>
              <a:t>harta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yang </a:t>
            </a:r>
            <a:r>
              <a:rPr sz="1600" spc="-4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mendapatkan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penggantian</a:t>
            </a:r>
            <a:r>
              <a:rPr sz="16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asuransi:</a:t>
            </a:r>
            <a:endParaRPr sz="1600">
              <a:latin typeface="Segoe UI"/>
              <a:cs typeface="Segoe UI"/>
            </a:endParaRPr>
          </a:p>
          <a:p>
            <a:pPr marL="641350" marR="175260" lvl="1" indent="-335280" algn="just">
              <a:lnSpc>
                <a:spcPct val="100000"/>
              </a:lnSpc>
              <a:buAutoNum type="alphaLcPeriod"/>
              <a:tabLst>
                <a:tab pos="641350" algn="l"/>
              </a:tabLst>
            </a:pP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jumlah nilai sisa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buku fiskal </a:t>
            </a:r>
            <a:r>
              <a:rPr sz="1600" spc="10" dirty="0">
                <a:solidFill>
                  <a:srgbClr val="FFFFFF"/>
                </a:solidFill>
                <a:latin typeface="Segoe UI"/>
                <a:cs typeface="Segoe UI"/>
              </a:rPr>
              <a:t>harta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yang dialihkan atau </a:t>
            </a:r>
            <a:r>
              <a:rPr sz="1600" spc="-4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ditarik dibebankan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sebagai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kerugian;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dan</a:t>
            </a:r>
            <a:endParaRPr sz="1600">
              <a:latin typeface="Segoe UI"/>
              <a:cs typeface="Segoe UI"/>
            </a:endParaRPr>
          </a:p>
          <a:p>
            <a:pPr marL="641350" marR="5080" lvl="1" indent="-335280" algn="just">
              <a:lnSpc>
                <a:spcPct val="100000"/>
              </a:lnSpc>
              <a:buAutoNum type="alphaLcPeriod"/>
              <a:tabLst>
                <a:tab pos="641350" algn="l"/>
              </a:tabLst>
            </a:pP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jumlah harga jual dan/atau penggantian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asuransi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yang </a:t>
            </a:r>
            <a:r>
              <a:rPr sz="1600" spc="-4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diterima atau diperoleh,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dibukukan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atau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diakui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sebagai </a:t>
            </a:r>
            <a:r>
              <a:rPr sz="1600" spc="-4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penghasilan,</a:t>
            </a:r>
            <a:endParaRPr sz="1600">
              <a:latin typeface="Segoe UI"/>
              <a:cs typeface="Segoe UI"/>
            </a:endParaRPr>
          </a:p>
          <a:p>
            <a:pPr marL="306705" algn="just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pada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r>
              <a:rPr sz="16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terjadinya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penarikan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Segoe UI"/>
                <a:cs typeface="Segoe UI"/>
              </a:rPr>
              <a:t>harta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tersebut.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5284" y="2919729"/>
            <a:ext cx="5730240" cy="319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2920" indent="-3429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Apabila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hasil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penggantian</a:t>
            </a:r>
            <a:r>
              <a:rPr sz="16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asuransi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yang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akan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diterima </a:t>
            </a:r>
            <a:r>
              <a:rPr sz="1600" spc="-4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jumlahnya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baru dapat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diketahui dengan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pasti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di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masa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kemudian</a:t>
            </a:r>
            <a:endParaRPr sz="1600">
              <a:latin typeface="Segoe UI"/>
              <a:cs typeface="Segoe UI"/>
            </a:endParaRPr>
          </a:p>
          <a:p>
            <a:pPr marL="641350" marR="132715" indent="-28575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jumlah nilai sisa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buku fiskal </a:t>
            </a:r>
            <a:r>
              <a:rPr sz="1600" spc="10" dirty="0">
                <a:solidFill>
                  <a:srgbClr val="FFFFFF"/>
                </a:solidFill>
                <a:latin typeface="Segoe UI"/>
                <a:cs typeface="Segoe UI"/>
              </a:rPr>
              <a:t>harta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yang dibebankan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sebagai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kerugian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dibukukan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sebagai beban pada 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Tahun </a:t>
            </a:r>
            <a:r>
              <a:rPr sz="1600" spc="-4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Pajak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diterimanya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hasil penggantian asuransi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dengan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persetujuan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Direktur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Jenderal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Pajak.</a:t>
            </a:r>
            <a:endParaRPr sz="1600">
              <a:latin typeface="Segoe UI"/>
              <a:cs typeface="Segoe UI"/>
            </a:endParaRPr>
          </a:p>
          <a:p>
            <a:pPr marL="355600" marR="18415" indent="-342900">
              <a:lnSpc>
                <a:spcPct val="100000"/>
              </a:lnSpc>
              <a:buAutoNum type="arabicPeriod" startAt="3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Dalam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hal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atas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Segoe UI"/>
                <a:cs typeface="Segoe UI"/>
              </a:rPr>
              <a:t>harta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yang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dimintakan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penggantian</a:t>
            </a:r>
            <a:r>
              <a:rPr sz="16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asuransi </a:t>
            </a:r>
            <a:r>
              <a:rPr sz="1600" spc="-4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telah dijual/dialihkan sebelum diterimanya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penggantian </a:t>
            </a:r>
            <a:r>
              <a:rPr sz="1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asuransi</a:t>
            </a:r>
            <a:endParaRPr sz="1600">
              <a:latin typeface="Segoe UI"/>
              <a:cs typeface="Segoe UI"/>
            </a:endParaRPr>
          </a:p>
          <a:p>
            <a:pPr marL="641350" marR="5080" indent="-285750">
              <a:lnSpc>
                <a:spcPts val="1920"/>
              </a:lnSpc>
              <a:spcBef>
                <a:spcPts val="65"/>
              </a:spcBef>
            </a:pPr>
            <a:r>
              <a:rPr sz="16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jumlah nilai sisa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buku fiskal </a:t>
            </a:r>
            <a:r>
              <a:rPr sz="1600" spc="10" dirty="0">
                <a:solidFill>
                  <a:srgbClr val="FFFFFF"/>
                </a:solidFill>
                <a:latin typeface="Segoe UI"/>
                <a:cs typeface="Segoe UI"/>
              </a:rPr>
              <a:t>harta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yang dibebankan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sebagai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kerugian diperhitungkan terlebih dahulu dengan </a:t>
            </a:r>
            <a:r>
              <a:rPr sz="1600" spc="-4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harga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jual atas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pengalihan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Segoe UI"/>
                <a:cs typeface="Segoe UI"/>
              </a:rPr>
              <a:t>harta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tersebut.</a:t>
            </a:r>
            <a:endParaRPr sz="1600">
              <a:latin typeface="Segoe UI"/>
              <a:cs typeface="Segoe U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95680" y="1277619"/>
            <a:ext cx="3064510" cy="581660"/>
            <a:chOff x="995680" y="1277619"/>
            <a:chExt cx="3064510" cy="581660"/>
          </a:xfrm>
        </p:grpSpPr>
        <p:sp>
          <p:nvSpPr>
            <p:cNvPr id="9" name="object 9"/>
            <p:cNvSpPr/>
            <p:nvPr/>
          </p:nvSpPr>
          <p:spPr>
            <a:xfrm>
              <a:off x="1005205" y="1287144"/>
              <a:ext cx="3045460" cy="562610"/>
            </a:xfrm>
            <a:custGeom>
              <a:avLst/>
              <a:gdLst/>
              <a:ahLst/>
              <a:cxnLst/>
              <a:rect l="l" t="t" r="r" b="b"/>
              <a:pathLst>
                <a:path w="3045460" h="562610">
                  <a:moveTo>
                    <a:pt x="2951734" y="0"/>
                  </a:moveTo>
                  <a:lnTo>
                    <a:pt x="93764" y="0"/>
                  </a:lnTo>
                  <a:lnTo>
                    <a:pt x="57269" y="7375"/>
                  </a:lnTo>
                  <a:lnTo>
                    <a:pt x="27465" y="27479"/>
                  </a:lnTo>
                  <a:lnTo>
                    <a:pt x="7369" y="57275"/>
                  </a:lnTo>
                  <a:lnTo>
                    <a:pt x="0" y="93725"/>
                  </a:lnTo>
                  <a:lnTo>
                    <a:pt x="0" y="468883"/>
                  </a:lnTo>
                  <a:lnTo>
                    <a:pt x="7369" y="505334"/>
                  </a:lnTo>
                  <a:lnTo>
                    <a:pt x="27465" y="535130"/>
                  </a:lnTo>
                  <a:lnTo>
                    <a:pt x="57269" y="555234"/>
                  </a:lnTo>
                  <a:lnTo>
                    <a:pt x="93764" y="562609"/>
                  </a:lnTo>
                  <a:lnTo>
                    <a:pt x="2951734" y="562609"/>
                  </a:lnTo>
                  <a:lnTo>
                    <a:pt x="2988184" y="555234"/>
                  </a:lnTo>
                  <a:lnTo>
                    <a:pt x="3017980" y="535130"/>
                  </a:lnTo>
                  <a:lnTo>
                    <a:pt x="3038084" y="505334"/>
                  </a:lnTo>
                  <a:lnTo>
                    <a:pt x="3045460" y="468883"/>
                  </a:lnTo>
                  <a:lnTo>
                    <a:pt x="3045460" y="93725"/>
                  </a:lnTo>
                  <a:lnTo>
                    <a:pt x="3038084" y="57275"/>
                  </a:lnTo>
                  <a:lnTo>
                    <a:pt x="3017980" y="27479"/>
                  </a:lnTo>
                  <a:lnTo>
                    <a:pt x="2988184" y="7375"/>
                  </a:lnTo>
                  <a:lnTo>
                    <a:pt x="2951734" y="0"/>
                  </a:lnTo>
                  <a:close/>
                </a:path>
              </a:pathLst>
            </a:custGeom>
            <a:solidFill>
              <a:srgbClr val="FFC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5205" y="1287144"/>
              <a:ext cx="3045460" cy="562610"/>
            </a:xfrm>
            <a:custGeom>
              <a:avLst/>
              <a:gdLst/>
              <a:ahLst/>
              <a:cxnLst/>
              <a:rect l="l" t="t" r="r" b="b"/>
              <a:pathLst>
                <a:path w="3045460" h="562610">
                  <a:moveTo>
                    <a:pt x="0" y="93725"/>
                  </a:moveTo>
                  <a:lnTo>
                    <a:pt x="7369" y="57275"/>
                  </a:lnTo>
                  <a:lnTo>
                    <a:pt x="27465" y="27479"/>
                  </a:lnTo>
                  <a:lnTo>
                    <a:pt x="57269" y="7375"/>
                  </a:lnTo>
                  <a:lnTo>
                    <a:pt x="93764" y="0"/>
                  </a:lnTo>
                  <a:lnTo>
                    <a:pt x="2951734" y="0"/>
                  </a:lnTo>
                  <a:lnTo>
                    <a:pt x="2988184" y="7375"/>
                  </a:lnTo>
                  <a:lnTo>
                    <a:pt x="3017980" y="27479"/>
                  </a:lnTo>
                  <a:lnTo>
                    <a:pt x="3038084" y="57275"/>
                  </a:lnTo>
                  <a:lnTo>
                    <a:pt x="3045460" y="93725"/>
                  </a:lnTo>
                  <a:lnTo>
                    <a:pt x="3045460" y="468883"/>
                  </a:lnTo>
                  <a:lnTo>
                    <a:pt x="3038084" y="505334"/>
                  </a:lnTo>
                  <a:lnTo>
                    <a:pt x="3017980" y="535130"/>
                  </a:lnTo>
                  <a:lnTo>
                    <a:pt x="2988184" y="555234"/>
                  </a:lnTo>
                  <a:lnTo>
                    <a:pt x="2951734" y="562609"/>
                  </a:lnTo>
                  <a:lnTo>
                    <a:pt x="93764" y="562609"/>
                  </a:lnTo>
                  <a:lnTo>
                    <a:pt x="57269" y="555234"/>
                  </a:lnTo>
                  <a:lnTo>
                    <a:pt x="27465" y="535130"/>
                  </a:lnTo>
                  <a:lnTo>
                    <a:pt x="7369" y="505334"/>
                  </a:lnTo>
                  <a:lnTo>
                    <a:pt x="0" y="468883"/>
                  </a:lnTo>
                  <a:lnTo>
                    <a:pt x="0" y="93725"/>
                  </a:lnTo>
                  <a:close/>
                </a:path>
              </a:pathLst>
            </a:custGeom>
            <a:ln w="19049">
              <a:solidFill>
                <a:srgbClr val="130C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27137" y="1437004"/>
            <a:ext cx="25736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Segoe UI"/>
                <a:cs typeface="Segoe UI"/>
              </a:rPr>
              <a:t>PENGGANTIAN</a:t>
            </a:r>
            <a:r>
              <a:rPr sz="1600" b="1" spc="-60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ASURANSI</a:t>
            </a:r>
            <a:endParaRPr sz="1600">
              <a:latin typeface="Segoe UI"/>
              <a:cs typeface="Segoe U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82039" y="1945639"/>
            <a:ext cx="2860040" cy="1099820"/>
            <a:chOff x="1082039" y="1945639"/>
            <a:chExt cx="2860040" cy="1099820"/>
          </a:xfrm>
        </p:grpSpPr>
        <p:sp>
          <p:nvSpPr>
            <p:cNvPr id="13" name="object 13"/>
            <p:cNvSpPr/>
            <p:nvPr/>
          </p:nvSpPr>
          <p:spPr>
            <a:xfrm>
              <a:off x="1160144" y="2473324"/>
              <a:ext cx="2708910" cy="388620"/>
            </a:xfrm>
            <a:custGeom>
              <a:avLst/>
              <a:gdLst/>
              <a:ahLst/>
              <a:cxnLst/>
              <a:rect l="l" t="t" r="r" b="b"/>
              <a:pathLst>
                <a:path w="2708910" h="388619">
                  <a:moveTo>
                    <a:pt x="0" y="6350"/>
                  </a:moveTo>
                  <a:lnTo>
                    <a:pt x="2708402" y="6350"/>
                  </a:lnTo>
                </a:path>
                <a:path w="2708910" h="388619">
                  <a:moveTo>
                    <a:pt x="8890" y="388492"/>
                  </a:moveTo>
                  <a:lnTo>
                    <a:pt x="8890" y="13970"/>
                  </a:lnTo>
                </a:path>
                <a:path w="2708910" h="388619">
                  <a:moveTo>
                    <a:pt x="2686050" y="374523"/>
                  </a:moveTo>
                  <a:lnTo>
                    <a:pt x="2686050" y="0"/>
                  </a:lnTo>
                </a:path>
              </a:pathLst>
            </a:custGeom>
            <a:ln w="28575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39" y="2860039"/>
              <a:ext cx="177800" cy="1854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4279" y="2839719"/>
              <a:ext cx="177800" cy="18541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520314" y="2131694"/>
              <a:ext cx="0" cy="313690"/>
            </a:xfrm>
            <a:custGeom>
              <a:avLst/>
              <a:gdLst/>
              <a:ahLst/>
              <a:cxnLst/>
              <a:rect l="l" t="t" r="r" b="b"/>
              <a:pathLst>
                <a:path h="313689">
                  <a:moveTo>
                    <a:pt x="0" y="313563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3319" y="1945639"/>
              <a:ext cx="177800" cy="185420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375920" y="3177539"/>
            <a:ext cx="1583690" cy="330200"/>
          </a:xfrm>
          <a:custGeom>
            <a:avLst/>
            <a:gdLst/>
            <a:ahLst/>
            <a:cxnLst/>
            <a:rect l="l" t="t" r="r" b="b"/>
            <a:pathLst>
              <a:path w="1583689" h="330200">
                <a:moveTo>
                  <a:pt x="1528699" y="0"/>
                </a:moveTo>
                <a:lnTo>
                  <a:pt x="55029" y="0"/>
                </a:lnTo>
                <a:lnTo>
                  <a:pt x="33609" y="4323"/>
                </a:lnTo>
                <a:lnTo>
                  <a:pt x="16117" y="16113"/>
                </a:lnTo>
                <a:lnTo>
                  <a:pt x="4324" y="33593"/>
                </a:lnTo>
                <a:lnTo>
                  <a:pt x="0" y="54990"/>
                </a:lnTo>
                <a:lnTo>
                  <a:pt x="0" y="275209"/>
                </a:lnTo>
                <a:lnTo>
                  <a:pt x="4324" y="296606"/>
                </a:lnTo>
                <a:lnTo>
                  <a:pt x="16117" y="314086"/>
                </a:lnTo>
                <a:lnTo>
                  <a:pt x="33609" y="325876"/>
                </a:lnTo>
                <a:lnTo>
                  <a:pt x="55029" y="330200"/>
                </a:lnTo>
                <a:lnTo>
                  <a:pt x="1528699" y="330200"/>
                </a:lnTo>
                <a:lnTo>
                  <a:pt x="1550096" y="325876"/>
                </a:lnTo>
                <a:lnTo>
                  <a:pt x="1567576" y="314086"/>
                </a:lnTo>
                <a:lnTo>
                  <a:pt x="1579366" y="296606"/>
                </a:lnTo>
                <a:lnTo>
                  <a:pt x="1583690" y="275209"/>
                </a:lnTo>
                <a:lnTo>
                  <a:pt x="1583690" y="54990"/>
                </a:lnTo>
                <a:lnTo>
                  <a:pt x="1579366" y="33593"/>
                </a:lnTo>
                <a:lnTo>
                  <a:pt x="1567576" y="16113"/>
                </a:lnTo>
                <a:lnTo>
                  <a:pt x="1550096" y="4323"/>
                </a:lnTo>
                <a:lnTo>
                  <a:pt x="1528699" y="0"/>
                </a:lnTo>
                <a:close/>
              </a:path>
            </a:pathLst>
          </a:custGeom>
          <a:solidFill>
            <a:srgbClr val="1B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4517" y="3212084"/>
            <a:ext cx="1256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C000"/>
                </a:solidFill>
                <a:latin typeface="Segoe UI"/>
                <a:cs typeface="Segoe UI"/>
              </a:rPr>
              <a:t>NILAI</a:t>
            </a:r>
            <a:r>
              <a:rPr sz="1200" b="1" spc="-40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C000"/>
                </a:solidFill>
                <a:latin typeface="Segoe UI"/>
                <a:cs typeface="Segoe UI"/>
              </a:rPr>
              <a:t>SISA</a:t>
            </a:r>
            <a:r>
              <a:rPr sz="1200" b="1" spc="-2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C000"/>
                </a:solidFill>
                <a:latin typeface="Segoe UI"/>
                <a:cs typeface="Segoe UI"/>
              </a:rPr>
              <a:t>BUKU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27679" y="3172460"/>
            <a:ext cx="1583690" cy="330200"/>
          </a:xfrm>
          <a:custGeom>
            <a:avLst/>
            <a:gdLst/>
            <a:ahLst/>
            <a:cxnLst/>
            <a:rect l="l" t="t" r="r" b="b"/>
            <a:pathLst>
              <a:path w="1583689" h="330200">
                <a:moveTo>
                  <a:pt x="1528698" y="0"/>
                </a:moveTo>
                <a:lnTo>
                  <a:pt x="54990" y="0"/>
                </a:lnTo>
                <a:lnTo>
                  <a:pt x="33593" y="4323"/>
                </a:lnTo>
                <a:lnTo>
                  <a:pt x="16113" y="16113"/>
                </a:lnTo>
                <a:lnTo>
                  <a:pt x="4323" y="33593"/>
                </a:lnTo>
                <a:lnTo>
                  <a:pt x="0" y="54990"/>
                </a:lnTo>
                <a:lnTo>
                  <a:pt x="0" y="275209"/>
                </a:lnTo>
                <a:lnTo>
                  <a:pt x="4323" y="296606"/>
                </a:lnTo>
                <a:lnTo>
                  <a:pt x="16113" y="314086"/>
                </a:lnTo>
                <a:lnTo>
                  <a:pt x="33593" y="325876"/>
                </a:lnTo>
                <a:lnTo>
                  <a:pt x="54990" y="330200"/>
                </a:lnTo>
                <a:lnTo>
                  <a:pt x="1528698" y="330200"/>
                </a:lnTo>
                <a:lnTo>
                  <a:pt x="1550096" y="325876"/>
                </a:lnTo>
                <a:lnTo>
                  <a:pt x="1567576" y="314086"/>
                </a:lnTo>
                <a:lnTo>
                  <a:pt x="1579366" y="296606"/>
                </a:lnTo>
                <a:lnTo>
                  <a:pt x="1583690" y="275209"/>
                </a:lnTo>
                <a:lnTo>
                  <a:pt x="1583690" y="54990"/>
                </a:lnTo>
                <a:lnTo>
                  <a:pt x="1579366" y="33593"/>
                </a:lnTo>
                <a:lnTo>
                  <a:pt x="1567576" y="16113"/>
                </a:lnTo>
                <a:lnTo>
                  <a:pt x="1550096" y="4323"/>
                </a:lnTo>
                <a:lnTo>
                  <a:pt x="1528698" y="0"/>
                </a:lnTo>
                <a:close/>
              </a:path>
            </a:pathLst>
          </a:custGeom>
          <a:solidFill>
            <a:srgbClr val="1B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09289" y="3207384"/>
            <a:ext cx="1310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C000"/>
                </a:solidFill>
                <a:latin typeface="Segoe UI"/>
                <a:cs typeface="Segoe UI"/>
              </a:rPr>
              <a:t>KLAIM</a:t>
            </a:r>
            <a:r>
              <a:rPr sz="1200" b="1" spc="-5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C000"/>
                </a:solidFill>
                <a:latin typeface="Segoe UI"/>
                <a:cs typeface="Segoe UI"/>
              </a:rPr>
              <a:t>ASURANSI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30935" y="3498215"/>
            <a:ext cx="76200" cy="472440"/>
          </a:xfrm>
          <a:custGeom>
            <a:avLst/>
            <a:gdLst/>
            <a:ahLst/>
            <a:cxnLst/>
            <a:rect l="l" t="t" r="r" b="b"/>
            <a:pathLst>
              <a:path w="76200" h="472439">
                <a:moveTo>
                  <a:pt x="31750" y="396240"/>
                </a:moveTo>
                <a:lnTo>
                  <a:pt x="0" y="396240"/>
                </a:lnTo>
                <a:lnTo>
                  <a:pt x="38100" y="472440"/>
                </a:lnTo>
                <a:lnTo>
                  <a:pt x="69850" y="408940"/>
                </a:lnTo>
                <a:lnTo>
                  <a:pt x="31750" y="408940"/>
                </a:lnTo>
                <a:lnTo>
                  <a:pt x="31750" y="396240"/>
                </a:lnTo>
                <a:close/>
              </a:path>
              <a:path w="76200" h="472439">
                <a:moveTo>
                  <a:pt x="44450" y="0"/>
                </a:moveTo>
                <a:lnTo>
                  <a:pt x="31750" y="0"/>
                </a:lnTo>
                <a:lnTo>
                  <a:pt x="31750" y="408940"/>
                </a:lnTo>
                <a:lnTo>
                  <a:pt x="44450" y="408940"/>
                </a:lnTo>
                <a:lnTo>
                  <a:pt x="44450" y="0"/>
                </a:lnTo>
                <a:close/>
              </a:path>
              <a:path w="76200" h="472439">
                <a:moveTo>
                  <a:pt x="76200" y="396240"/>
                </a:moveTo>
                <a:lnTo>
                  <a:pt x="44450" y="396240"/>
                </a:lnTo>
                <a:lnTo>
                  <a:pt x="44450" y="408940"/>
                </a:lnTo>
                <a:lnTo>
                  <a:pt x="69850" y="408940"/>
                </a:lnTo>
                <a:lnTo>
                  <a:pt x="76200" y="396240"/>
                </a:lnTo>
                <a:close/>
              </a:path>
            </a:pathLst>
          </a:custGeom>
          <a:solidFill>
            <a:srgbClr val="130C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05554" y="3491865"/>
            <a:ext cx="76200" cy="472440"/>
          </a:xfrm>
          <a:custGeom>
            <a:avLst/>
            <a:gdLst/>
            <a:ahLst/>
            <a:cxnLst/>
            <a:rect l="l" t="t" r="r" b="b"/>
            <a:pathLst>
              <a:path w="76200" h="472439">
                <a:moveTo>
                  <a:pt x="31750" y="396240"/>
                </a:moveTo>
                <a:lnTo>
                  <a:pt x="0" y="396240"/>
                </a:lnTo>
                <a:lnTo>
                  <a:pt x="38100" y="472440"/>
                </a:lnTo>
                <a:lnTo>
                  <a:pt x="69850" y="408940"/>
                </a:lnTo>
                <a:lnTo>
                  <a:pt x="31750" y="408940"/>
                </a:lnTo>
                <a:lnTo>
                  <a:pt x="31750" y="396240"/>
                </a:lnTo>
                <a:close/>
              </a:path>
              <a:path w="76200" h="472439">
                <a:moveTo>
                  <a:pt x="44450" y="0"/>
                </a:moveTo>
                <a:lnTo>
                  <a:pt x="31750" y="0"/>
                </a:lnTo>
                <a:lnTo>
                  <a:pt x="31750" y="408940"/>
                </a:lnTo>
                <a:lnTo>
                  <a:pt x="44450" y="408940"/>
                </a:lnTo>
                <a:lnTo>
                  <a:pt x="44450" y="0"/>
                </a:lnTo>
                <a:close/>
              </a:path>
              <a:path w="76200" h="472439">
                <a:moveTo>
                  <a:pt x="76200" y="396240"/>
                </a:moveTo>
                <a:lnTo>
                  <a:pt x="44450" y="396240"/>
                </a:lnTo>
                <a:lnTo>
                  <a:pt x="44450" y="408940"/>
                </a:lnTo>
                <a:lnTo>
                  <a:pt x="69850" y="408940"/>
                </a:lnTo>
                <a:lnTo>
                  <a:pt x="76200" y="396240"/>
                </a:lnTo>
                <a:close/>
              </a:path>
            </a:pathLst>
          </a:custGeom>
          <a:solidFill>
            <a:srgbClr val="130C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8330" y="4173220"/>
            <a:ext cx="1229360" cy="815340"/>
          </a:xfrm>
          <a:custGeom>
            <a:avLst/>
            <a:gdLst/>
            <a:ahLst/>
            <a:cxnLst/>
            <a:rect l="l" t="t" r="r" b="b"/>
            <a:pathLst>
              <a:path w="1229360" h="815339">
                <a:moveTo>
                  <a:pt x="0" y="135889"/>
                </a:moveTo>
                <a:lnTo>
                  <a:pt x="6928" y="92935"/>
                </a:lnTo>
                <a:lnTo>
                  <a:pt x="26220" y="55632"/>
                </a:lnTo>
                <a:lnTo>
                  <a:pt x="55637" y="26216"/>
                </a:lnTo>
                <a:lnTo>
                  <a:pt x="92940" y="6927"/>
                </a:lnTo>
                <a:lnTo>
                  <a:pt x="135890" y="0"/>
                </a:lnTo>
                <a:lnTo>
                  <a:pt x="1093470" y="0"/>
                </a:lnTo>
                <a:lnTo>
                  <a:pt x="1136424" y="6927"/>
                </a:lnTo>
                <a:lnTo>
                  <a:pt x="1173727" y="26216"/>
                </a:lnTo>
                <a:lnTo>
                  <a:pt x="1203143" y="55632"/>
                </a:lnTo>
                <a:lnTo>
                  <a:pt x="1222432" y="92935"/>
                </a:lnTo>
                <a:lnTo>
                  <a:pt x="1229359" y="135889"/>
                </a:lnTo>
                <a:lnTo>
                  <a:pt x="1229359" y="679449"/>
                </a:lnTo>
                <a:lnTo>
                  <a:pt x="1222432" y="722404"/>
                </a:lnTo>
                <a:lnTo>
                  <a:pt x="1203143" y="759707"/>
                </a:lnTo>
                <a:lnTo>
                  <a:pt x="1173727" y="789123"/>
                </a:lnTo>
                <a:lnTo>
                  <a:pt x="1136424" y="808412"/>
                </a:lnTo>
                <a:lnTo>
                  <a:pt x="1093470" y="815339"/>
                </a:lnTo>
                <a:lnTo>
                  <a:pt x="135890" y="815339"/>
                </a:lnTo>
                <a:lnTo>
                  <a:pt x="92940" y="808412"/>
                </a:lnTo>
                <a:lnTo>
                  <a:pt x="55637" y="789123"/>
                </a:lnTo>
                <a:lnTo>
                  <a:pt x="26220" y="759707"/>
                </a:lnTo>
                <a:lnTo>
                  <a:pt x="6928" y="722404"/>
                </a:lnTo>
                <a:lnTo>
                  <a:pt x="0" y="679449"/>
                </a:lnTo>
                <a:lnTo>
                  <a:pt x="0" y="135889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42315" y="4229989"/>
            <a:ext cx="9613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31F49"/>
                </a:solidFill>
                <a:latin typeface="Segoe UI"/>
                <a:cs typeface="Segoe UI"/>
              </a:rPr>
              <a:t>Dib</a:t>
            </a:r>
            <a:r>
              <a:rPr sz="1400" spc="-10" dirty="0">
                <a:solidFill>
                  <a:srgbClr val="131F49"/>
                </a:solidFill>
                <a:latin typeface="Segoe UI"/>
                <a:cs typeface="Segoe UI"/>
              </a:rPr>
              <a:t>e</a:t>
            </a:r>
            <a:r>
              <a:rPr sz="1400" spc="-25" dirty="0">
                <a:solidFill>
                  <a:srgbClr val="131F49"/>
                </a:solidFill>
                <a:latin typeface="Segoe UI"/>
                <a:cs typeface="Segoe UI"/>
              </a:rPr>
              <a:t>b</a:t>
            </a:r>
            <a:r>
              <a:rPr sz="1400" dirty="0">
                <a:solidFill>
                  <a:srgbClr val="131F49"/>
                </a:solidFill>
                <a:latin typeface="Segoe UI"/>
                <a:cs typeface="Segoe UI"/>
              </a:rPr>
              <a:t>a</a:t>
            </a:r>
            <a:r>
              <a:rPr sz="1400" spc="-10" dirty="0">
                <a:solidFill>
                  <a:srgbClr val="131F49"/>
                </a:solidFill>
                <a:latin typeface="Segoe UI"/>
                <a:cs typeface="Segoe UI"/>
              </a:rPr>
              <a:t>n</a:t>
            </a:r>
            <a:r>
              <a:rPr sz="1400" spc="-5" dirty="0">
                <a:solidFill>
                  <a:srgbClr val="131F49"/>
                </a:solidFill>
                <a:latin typeface="Segoe UI"/>
                <a:cs typeface="Segoe UI"/>
              </a:rPr>
              <a:t>kan  </a:t>
            </a:r>
            <a:r>
              <a:rPr sz="1400" spc="-10" dirty="0">
                <a:solidFill>
                  <a:srgbClr val="131F49"/>
                </a:solidFill>
                <a:latin typeface="Segoe UI"/>
                <a:cs typeface="Segoe UI"/>
              </a:rPr>
              <a:t>sebagai </a:t>
            </a:r>
            <a:r>
              <a:rPr sz="1400" spc="-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131F49"/>
                </a:solidFill>
                <a:latin typeface="Segoe UI"/>
                <a:cs typeface="Segoe UI"/>
              </a:rPr>
              <a:t>kerugian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15004" y="4199254"/>
            <a:ext cx="1283970" cy="789940"/>
          </a:xfrm>
          <a:custGeom>
            <a:avLst/>
            <a:gdLst/>
            <a:ahLst/>
            <a:cxnLst/>
            <a:rect l="l" t="t" r="r" b="b"/>
            <a:pathLst>
              <a:path w="1283970" h="789939">
                <a:moveTo>
                  <a:pt x="0" y="131699"/>
                </a:moveTo>
                <a:lnTo>
                  <a:pt x="6710" y="90058"/>
                </a:lnTo>
                <a:lnTo>
                  <a:pt x="25400" y="53903"/>
                </a:lnTo>
                <a:lnTo>
                  <a:pt x="53903" y="25400"/>
                </a:lnTo>
                <a:lnTo>
                  <a:pt x="90058" y="6710"/>
                </a:lnTo>
                <a:lnTo>
                  <a:pt x="131698" y="0"/>
                </a:lnTo>
                <a:lnTo>
                  <a:pt x="1152270" y="0"/>
                </a:lnTo>
                <a:lnTo>
                  <a:pt x="1193911" y="6710"/>
                </a:lnTo>
                <a:lnTo>
                  <a:pt x="1230066" y="25400"/>
                </a:lnTo>
                <a:lnTo>
                  <a:pt x="1258570" y="53903"/>
                </a:lnTo>
                <a:lnTo>
                  <a:pt x="1277259" y="90058"/>
                </a:lnTo>
                <a:lnTo>
                  <a:pt x="1283970" y="131699"/>
                </a:lnTo>
                <a:lnTo>
                  <a:pt x="1283970" y="658241"/>
                </a:lnTo>
                <a:lnTo>
                  <a:pt x="1277259" y="699881"/>
                </a:lnTo>
                <a:lnTo>
                  <a:pt x="1258570" y="736036"/>
                </a:lnTo>
                <a:lnTo>
                  <a:pt x="1230066" y="764540"/>
                </a:lnTo>
                <a:lnTo>
                  <a:pt x="1193911" y="783229"/>
                </a:lnTo>
                <a:lnTo>
                  <a:pt x="1152270" y="789940"/>
                </a:lnTo>
                <a:lnTo>
                  <a:pt x="131698" y="789940"/>
                </a:lnTo>
                <a:lnTo>
                  <a:pt x="90058" y="783229"/>
                </a:lnTo>
                <a:lnTo>
                  <a:pt x="53903" y="764540"/>
                </a:lnTo>
                <a:lnTo>
                  <a:pt x="25400" y="736036"/>
                </a:lnTo>
                <a:lnTo>
                  <a:pt x="6710" y="699881"/>
                </a:lnTo>
                <a:lnTo>
                  <a:pt x="0" y="658241"/>
                </a:lnTo>
                <a:lnTo>
                  <a:pt x="0" y="131699"/>
                </a:lnTo>
                <a:close/>
              </a:path>
            </a:pathLst>
          </a:custGeom>
          <a:ln w="19050">
            <a:solidFill>
              <a:srgbClr val="A8D08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337559" y="4256404"/>
            <a:ext cx="10356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31F49"/>
                </a:solidFill>
                <a:latin typeface="Segoe UI"/>
                <a:cs typeface="Segoe UI"/>
              </a:rPr>
              <a:t>Diakui </a:t>
            </a:r>
            <a:r>
              <a:rPr sz="1400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131F49"/>
                </a:solidFill>
                <a:latin typeface="Segoe UI"/>
                <a:cs typeface="Segoe UI"/>
              </a:rPr>
              <a:t>sebagai </a:t>
            </a:r>
            <a:r>
              <a:rPr sz="1400" spc="-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131F49"/>
                </a:solidFill>
                <a:latin typeface="Segoe UI"/>
                <a:cs typeface="Segoe UI"/>
              </a:rPr>
              <a:t>p</a:t>
            </a:r>
            <a:r>
              <a:rPr sz="1400" b="1" dirty="0">
                <a:solidFill>
                  <a:srgbClr val="131F49"/>
                </a:solidFill>
                <a:latin typeface="Segoe UI"/>
                <a:cs typeface="Segoe UI"/>
              </a:rPr>
              <a:t>en</a:t>
            </a:r>
            <a:r>
              <a:rPr sz="1400" b="1" spc="5" dirty="0">
                <a:solidFill>
                  <a:srgbClr val="131F49"/>
                </a:solidFill>
                <a:latin typeface="Segoe UI"/>
                <a:cs typeface="Segoe UI"/>
              </a:rPr>
              <a:t>g</a:t>
            </a:r>
            <a:r>
              <a:rPr sz="1400" b="1" spc="-5" dirty="0">
                <a:solidFill>
                  <a:srgbClr val="131F49"/>
                </a:solidFill>
                <a:latin typeface="Segoe UI"/>
                <a:cs typeface="Segoe UI"/>
              </a:rPr>
              <a:t>h</a:t>
            </a:r>
            <a:r>
              <a:rPr sz="1400" b="1" spc="-10" dirty="0">
                <a:solidFill>
                  <a:srgbClr val="131F49"/>
                </a:solidFill>
                <a:latin typeface="Segoe UI"/>
                <a:cs typeface="Segoe UI"/>
              </a:rPr>
              <a:t>a</a:t>
            </a:r>
            <a:r>
              <a:rPr sz="1400" b="1" dirty="0">
                <a:solidFill>
                  <a:srgbClr val="131F49"/>
                </a:solidFill>
                <a:latin typeface="Segoe UI"/>
                <a:cs typeface="Segoe UI"/>
              </a:rPr>
              <a:t>s</a:t>
            </a:r>
            <a:r>
              <a:rPr sz="1400" b="1" spc="5" dirty="0">
                <a:solidFill>
                  <a:srgbClr val="131F49"/>
                </a:solidFill>
                <a:latin typeface="Segoe UI"/>
                <a:cs typeface="Segoe UI"/>
              </a:rPr>
              <a:t>i</a:t>
            </a:r>
            <a:r>
              <a:rPr sz="1400" b="1" spc="-5" dirty="0">
                <a:solidFill>
                  <a:srgbClr val="131F49"/>
                </a:solidFill>
                <a:latin typeface="Segoe UI"/>
                <a:cs typeface="Segoe UI"/>
              </a:rPr>
              <a:t>lan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908030" y="6480809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1B2852"/>
                </a:solidFill>
                <a:latin typeface="Calibri"/>
                <a:cs typeface="Calibri"/>
                <a:hlinkClick r:id="rId5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91619" y="513080"/>
              <a:ext cx="500380" cy="502920"/>
            </a:xfrm>
            <a:custGeom>
              <a:avLst/>
              <a:gdLst/>
              <a:ahLst/>
              <a:cxnLst/>
              <a:rect l="l" t="t" r="r" b="b"/>
              <a:pathLst>
                <a:path w="500379" h="502919">
                  <a:moveTo>
                    <a:pt x="500379" y="0"/>
                  </a:moveTo>
                  <a:lnTo>
                    <a:pt x="83820" y="0"/>
                  </a:lnTo>
                  <a:lnTo>
                    <a:pt x="51167" y="6578"/>
                  </a:lnTo>
                  <a:lnTo>
                    <a:pt x="24526" y="24526"/>
                  </a:lnTo>
                  <a:lnTo>
                    <a:pt x="6578" y="51167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78" y="451752"/>
                  </a:lnTo>
                  <a:lnTo>
                    <a:pt x="24526" y="478393"/>
                  </a:lnTo>
                  <a:lnTo>
                    <a:pt x="51167" y="496341"/>
                  </a:lnTo>
                  <a:lnTo>
                    <a:pt x="83820" y="502920"/>
                  </a:lnTo>
                  <a:lnTo>
                    <a:pt x="500379" y="50292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789664" y="606425"/>
            <a:ext cx="290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Segoe UI"/>
                <a:cs typeface="Segoe UI"/>
              </a:rPr>
              <a:t>15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86689"/>
            <a:ext cx="10789920" cy="6480810"/>
            <a:chOff x="0" y="186689"/>
            <a:chExt cx="10789920" cy="6480810"/>
          </a:xfrm>
        </p:grpSpPr>
        <p:sp>
          <p:nvSpPr>
            <p:cNvPr id="8" name="object 8"/>
            <p:cNvSpPr/>
            <p:nvPr/>
          </p:nvSpPr>
          <p:spPr>
            <a:xfrm>
              <a:off x="6827519" y="6620510"/>
              <a:ext cx="1323340" cy="46990"/>
            </a:xfrm>
            <a:custGeom>
              <a:avLst/>
              <a:gdLst/>
              <a:ahLst/>
              <a:cxnLst/>
              <a:rect l="l" t="t" r="r" b="b"/>
              <a:pathLst>
                <a:path w="1323340" h="46990">
                  <a:moveTo>
                    <a:pt x="13233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1323340" y="46990"/>
                  </a:lnTo>
                  <a:lnTo>
                    <a:pt x="1323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0859" y="6620510"/>
              <a:ext cx="2639059" cy="469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186689"/>
              <a:ext cx="359410" cy="546100"/>
            </a:xfrm>
            <a:custGeom>
              <a:avLst/>
              <a:gdLst/>
              <a:ahLst/>
              <a:cxnLst/>
              <a:rect l="l" t="t" r="r" b="b"/>
              <a:pathLst>
                <a:path w="359410" h="546100">
                  <a:moveTo>
                    <a:pt x="35941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359410" y="546099"/>
                  </a:lnTo>
                  <a:lnTo>
                    <a:pt x="359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1950" y="186689"/>
              <a:ext cx="8348980" cy="525780"/>
            </a:xfrm>
            <a:custGeom>
              <a:avLst/>
              <a:gdLst/>
              <a:ahLst/>
              <a:cxnLst/>
              <a:rect l="l" t="t" r="r" b="b"/>
              <a:pathLst>
                <a:path w="8348980" h="525780">
                  <a:moveTo>
                    <a:pt x="8348980" y="0"/>
                  </a:moveTo>
                  <a:lnTo>
                    <a:pt x="0" y="0"/>
                  </a:lnTo>
                  <a:lnTo>
                    <a:pt x="0" y="525779"/>
                  </a:lnTo>
                  <a:lnTo>
                    <a:pt x="8348980" y="525779"/>
                  </a:lnTo>
                  <a:lnTo>
                    <a:pt x="83489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0055" y="227965"/>
            <a:ext cx="80873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Contoh</a:t>
            </a:r>
            <a:r>
              <a:rPr spc="-10" dirty="0"/>
              <a:t> Pengitungan</a:t>
            </a:r>
            <a:r>
              <a:rPr dirty="0"/>
              <a:t> –</a:t>
            </a:r>
            <a:r>
              <a:rPr spc="-10" dirty="0"/>
              <a:t> Pengakuan</a:t>
            </a:r>
            <a:r>
              <a:rPr spc="-15" dirty="0"/>
              <a:t> </a:t>
            </a:r>
            <a:r>
              <a:rPr spc="-10" dirty="0"/>
              <a:t>Penggantian</a:t>
            </a:r>
            <a:r>
              <a:rPr spc="10" dirty="0"/>
              <a:t> </a:t>
            </a:r>
            <a:r>
              <a:rPr spc="-5" dirty="0"/>
              <a:t>Asuransi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08030" y="6553200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409" y="1239519"/>
            <a:ext cx="11228070" cy="1154430"/>
          </a:xfrm>
          <a:prstGeom prst="rect">
            <a:avLst/>
          </a:prstGeom>
          <a:solidFill>
            <a:srgbClr val="FFFFFF"/>
          </a:solidFill>
          <a:ln w="12700">
            <a:solidFill>
              <a:srgbClr val="172C51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marL="376555" marR="83820" indent="-284480" algn="just">
              <a:lnSpc>
                <a:spcPct val="100000"/>
              </a:lnSpc>
              <a:spcBef>
                <a:spcPts val="905"/>
              </a:spcBef>
            </a:pPr>
            <a:r>
              <a:rPr sz="1500" dirty="0">
                <a:latin typeface="Segoe UI"/>
                <a:cs typeface="Segoe UI"/>
              </a:rPr>
              <a:t>1.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Gedung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45" dirty="0">
                <a:latin typeface="Segoe UI"/>
                <a:cs typeface="Segoe UI"/>
              </a:rPr>
              <a:t>PT.</a:t>
            </a:r>
            <a:r>
              <a:rPr sz="1500" spc="-4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dengan</a:t>
            </a:r>
            <a:r>
              <a:rPr sz="1500" dirty="0">
                <a:latin typeface="Segoe UI"/>
                <a:cs typeface="Segoe UI"/>
              </a:rPr>
              <a:t> nilai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sisa</a:t>
            </a:r>
            <a:r>
              <a:rPr sz="1500" dirty="0">
                <a:latin typeface="Segoe UI"/>
                <a:cs typeface="Segoe UI"/>
              </a:rPr>
              <a:t> buku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fiskal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sebesar</a:t>
            </a:r>
            <a:r>
              <a:rPr sz="1500" dirty="0">
                <a:latin typeface="Segoe UI"/>
                <a:cs typeface="Segoe UI"/>
              </a:rPr>
              <a:t> Rp10.000.000.000,00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(sepuluh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miliar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rupiah)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terbakar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pada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tanggal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9 </a:t>
            </a:r>
            <a:r>
              <a:rPr sz="1500" spc="-4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September</a:t>
            </a:r>
            <a:r>
              <a:rPr sz="1500" spc="1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2023.</a:t>
            </a:r>
            <a:r>
              <a:rPr sz="1500" spc="10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Setelah</a:t>
            </a:r>
            <a:r>
              <a:rPr sz="1500" spc="11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mengajukan</a:t>
            </a:r>
            <a:r>
              <a:rPr sz="1500" spc="10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klaim</a:t>
            </a:r>
            <a:r>
              <a:rPr sz="1500" spc="1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asuransi,</a:t>
            </a:r>
            <a:r>
              <a:rPr sz="1500" spc="10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klaim</a:t>
            </a:r>
            <a:r>
              <a:rPr sz="1500" spc="1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dibayarkan</a:t>
            </a:r>
            <a:r>
              <a:rPr sz="1500" spc="114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sebesar</a:t>
            </a:r>
            <a:r>
              <a:rPr sz="1500" spc="1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Rp4.000.000.000,00</a:t>
            </a:r>
            <a:r>
              <a:rPr sz="1500" spc="114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(empat</a:t>
            </a:r>
            <a:r>
              <a:rPr sz="1500" spc="11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miliar</a:t>
            </a:r>
            <a:r>
              <a:rPr sz="1500" spc="1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rupiah)</a:t>
            </a:r>
            <a:r>
              <a:rPr sz="1500" spc="11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pada </a:t>
            </a:r>
            <a:r>
              <a:rPr sz="1500" spc="-40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10 Desember 2023. </a:t>
            </a:r>
            <a:r>
              <a:rPr sz="1500" spc="-15" dirty="0">
                <a:latin typeface="Segoe UI"/>
                <a:cs typeface="Segoe UI"/>
              </a:rPr>
              <a:t>Pada </a:t>
            </a:r>
            <a:r>
              <a:rPr sz="1500" spc="-35" dirty="0">
                <a:latin typeface="Segoe UI"/>
                <a:cs typeface="Segoe UI"/>
              </a:rPr>
              <a:t>Tahun </a:t>
            </a:r>
            <a:r>
              <a:rPr sz="1500" spc="-15" dirty="0">
                <a:latin typeface="Segoe UI"/>
                <a:cs typeface="Segoe UI"/>
              </a:rPr>
              <a:t>Pajak </a:t>
            </a:r>
            <a:r>
              <a:rPr sz="1500" dirty="0">
                <a:latin typeface="Segoe UI"/>
                <a:cs typeface="Segoe UI"/>
              </a:rPr>
              <a:t>2023 </a:t>
            </a:r>
            <a:r>
              <a:rPr sz="1500" spc="-45" dirty="0">
                <a:latin typeface="Segoe UI"/>
                <a:cs typeface="Segoe UI"/>
              </a:rPr>
              <a:t>PT. </a:t>
            </a:r>
            <a:r>
              <a:rPr sz="1500" dirty="0">
                <a:latin typeface="Segoe UI"/>
                <a:cs typeface="Segoe UI"/>
              </a:rPr>
              <a:t>A </a:t>
            </a:r>
            <a:r>
              <a:rPr sz="1500" spc="-5" dirty="0">
                <a:latin typeface="Segoe UI"/>
                <a:cs typeface="Segoe UI"/>
              </a:rPr>
              <a:t>membukukan nilai sisa </a:t>
            </a:r>
            <a:r>
              <a:rPr sz="1500" dirty="0">
                <a:latin typeface="Segoe UI"/>
                <a:cs typeface="Segoe UI"/>
              </a:rPr>
              <a:t>buku </a:t>
            </a:r>
            <a:r>
              <a:rPr sz="1500" spc="5" dirty="0">
                <a:latin typeface="Segoe UI"/>
                <a:cs typeface="Segoe UI"/>
              </a:rPr>
              <a:t>harta </a:t>
            </a:r>
            <a:r>
              <a:rPr sz="1500" dirty="0">
                <a:latin typeface="Segoe UI"/>
                <a:cs typeface="Segoe UI"/>
              </a:rPr>
              <a:t>Rp10.000.000.000,00 (sepuluh </a:t>
            </a:r>
            <a:r>
              <a:rPr sz="1500" spc="-5" dirty="0">
                <a:latin typeface="Segoe UI"/>
                <a:cs typeface="Segoe UI"/>
              </a:rPr>
              <a:t>miliar rupiah) 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sebagai</a:t>
            </a:r>
            <a:r>
              <a:rPr sz="1500" spc="2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kerugian</a:t>
            </a:r>
            <a:r>
              <a:rPr sz="1500" spc="3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dan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penggantian</a:t>
            </a:r>
            <a:r>
              <a:rPr sz="1500" spc="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asuransi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Rp4.000.000.000,00</a:t>
            </a:r>
            <a:r>
              <a:rPr sz="1500" spc="2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(empat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miliar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rupiah)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sebagai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penghasilan.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409" y="2496820"/>
            <a:ext cx="11228070" cy="1760220"/>
          </a:xfrm>
          <a:prstGeom prst="rect">
            <a:avLst/>
          </a:prstGeom>
          <a:solidFill>
            <a:srgbClr val="FFFFFF"/>
          </a:solidFill>
          <a:ln w="12700">
            <a:solidFill>
              <a:srgbClr val="172C51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325755" marR="82550" indent="-233679" algn="just">
              <a:lnSpc>
                <a:spcPct val="100000"/>
              </a:lnSpc>
              <a:spcBef>
                <a:spcPts val="590"/>
              </a:spcBef>
            </a:pPr>
            <a:r>
              <a:rPr sz="1500" dirty="0">
                <a:latin typeface="Segoe UI"/>
                <a:cs typeface="Segoe UI"/>
              </a:rPr>
              <a:t>2. </a:t>
            </a:r>
            <a:r>
              <a:rPr sz="1500" spc="-35" dirty="0">
                <a:latin typeface="Segoe UI"/>
                <a:cs typeface="Segoe UI"/>
              </a:rPr>
              <a:t>Truk </a:t>
            </a:r>
            <a:r>
              <a:rPr sz="1500" spc="-50" dirty="0">
                <a:latin typeface="Segoe UI"/>
                <a:cs typeface="Segoe UI"/>
              </a:rPr>
              <a:t>PT. </a:t>
            </a:r>
            <a:r>
              <a:rPr sz="1500" dirty="0">
                <a:latin typeface="Segoe UI"/>
                <a:cs typeface="Segoe UI"/>
              </a:rPr>
              <a:t>B dengan nilai </a:t>
            </a:r>
            <a:r>
              <a:rPr sz="1500" spc="-5" dirty="0">
                <a:latin typeface="Segoe UI"/>
                <a:cs typeface="Segoe UI"/>
              </a:rPr>
              <a:t>sisa </a:t>
            </a:r>
            <a:r>
              <a:rPr sz="1500" dirty="0">
                <a:latin typeface="Segoe UI"/>
                <a:cs typeface="Segoe UI"/>
              </a:rPr>
              <a:t>buku fiskal sebesar Rp1.000.000.000,00 (satu </a:t>
            </a:r>
            <a:r>
              <a:rPr sz="1500" spc="-5" dirty="0">
                <a:latin typeface="Segoe UI"/>
                <a:cs typeface="Segoe UI"/>
              </a:rPr>
              <a:t>miliar </a:t>
            </a:r>
            <a:r>
              <a:rPr sz="1500" dirty="0">
                <a:latin typeface="Segoe UI"/>
                <a:cs typeface="Segoe UI"/>
              </a:rPr>
              <a:t>rupiah) </a:t>
            </a:r>
            <a:r>
              <a:rPr sz="1500" spc="-5" dirty="0">
                <a:latin typeface="Segoe UI"/>
                <a:cs typeface="Segoe UI"/>
              </a:rPr>
              <a:t>mengalami kecelakaan pada </a:t>
            </a:r>
            <a:r>
              <a:rPr sz="1500" dirty="0">
                <a:latin typeface="Segoe UI"/>
                <a:cs typeface="Segoe UI"/>
              </a:rPr>
              <a:t>tanggal 7 Juli 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2023. </a:t>
            </a:r>
            <a:r>
              <a:rPr sz="1500" spc="-5" dirty="0">
                <a:latin typeface="Segoe UI"/>
                <a:cs typeface="Segoe UI"/>
              </a:rPr>
              <a:t>Setelah mengajukan klaim </a:t>
            </a:r>
            <a:r>
              <a:rPr sz="1500" dirty="0">
                <a:latin typeface="Segoe UI"/>
                <a:cs typeface="Segoe UI"/>
              </a:rPr>
              <a:t>asuransi, </a:t>
            </a:r>
            <a:r>
              <a:rPr sz="1500" spc="-5" dirty="0">
                <a:latin typeface="Segoe UI"/>
                <a:cs typeface="Segoe UI"/>
              </a:rPr>
              <a:t>klaim dibayarkan sebesar </a:t>
            </a:r>
            <a:r>
              <a:rPr sz="1500" dirty="0">
                <a:latin typeface="Segoe UI"/>
                <a:cs typeface="Segoe UI"/>
              </a:rPr>
              <a:t>Rp600.000.000,00 </a:t>
            </a:r>
            <a:r>
              <a:rPr sz="1500" spc="-5" dirty="0">
                <a:latin typeface="Segoe UI"/>
                <a:cs typeface="Segoe UI"/>
              </a:rPr>
              <a:t>(enam </a:t>
            </a:r>
            <a:r>
              <a:rPr sz="1500" dirty="0">
                <a:latin typeface="Segoe UI"/>
                <a:cs typeface="Segoe UI"/>
              </a:rPr>
              <a:t>ratus </a:t>
            </a:r>
            <a:r>
              <a:rPr sz="1500" spc="-5" dirty="0">
                <a:latin typeface="Segoe UI"/>
                <a:cs typeface="Segoe UI"/>
              </a:rPr>
              <a:t>juta rupiah) </a:t>
            </a:r>
            <a:r>
              <a:rPr sz="1500" spc="-10" dirty="0">
                <a:latin typeface="Segoe UI"/>
                <a:cs typeface="Segoe UI"/>
              </a:rPr>
              <a:t>pada </a:t>
            </a:r>
            <a:r>
              <a:rPr sz="1500" dirty="0">
                <a:latin typeface="Segoe UI"/>
                <a:cs typeface="Segoe UI"/>
              </a:rPr>
              <a:t>tanggal 1 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Desember </a:t>
            </a:r>
            <a:r>
              <a:rPr sz="1500" dirty="0">
                <a:latin typeface="Segoe UI"/>
                <a:cs typeface="Segoe UI"/>
              </a:rPr>
              <a:t>2023. </a:t>
            </a:r>
            <a:r>
              <a:rPr sz="1500" spc="-15" dirty="0">
                <a:latin typeface="Segoe UI"/>
                <a:cs typeface="Segoe UI"/>
              </a:rPr>
              <a:t>Pada </a:t>
            </a:r>
            <a:r>
              <a:rPr sz="1500" dirty="0">
                <a:latin typeface="Segoe UI"/>
                <a:cs typeface="Segoe UI"/>
              </a:rPr>
              <a:t>tanggal 2 Desember 2023 </a:t>
            </a:r>
            <a:r>
              <a:rPr sz="1500" spc="-5" dirty="0">
                <a:latin typeface="Segoe UI"/>
                <a:cs typeface="Segoe UI"/>
              </a:rPr>
              <a:t>sisa </a:t>
            </a:r>
            <a:r>
              <a:rPr sz="1500" dirty="0">
                <a:latin typeface="Segoe UI"/>
                <a:cs typeface="Segoe UI"/>
              </a:rPr>
              <a:t>truk tersebut </a:t>
            </a:r>
            <a:r>
              <a:rPr sz="1500" spc="-5" dirty="0">
                <a:latin typeface="Segoe UI"/>
                <a:cs typeface="Segoe UI"/>
              </a:rPr>
              <a:t>masih </a:t>
            </a:r>
            <a:r>
              <a:rPr sz="1500" spc="-10" dirty="0">
                <a:latin typeface="Segoe UI"/>
                <a:cs typeface="Segoe UI"/>
              </a:rPr>
              <a:t>dapat </a:t>
            </a:r>
            <a:r>
              <a:rPr sz="1500" spc="-5" dirty="0">
                <a:latin typeface="Segoe UI"/>
                <a:cs typeface="Segoe UI"/>
              </a:rPr>
              <a:t>dijual dan diperoleh </a:t>
            </a:r>
            <a:r>
              <a:rPr sz="1500" dirty="0">
                <a:latin typeface="Segoe UI"/>
                <a:cs typeface="Segoe UI"/>
              </a:rPr>
              <a:t>Rp50.000.000,00 </a:t>
            </a:r>
            <a:r>
              <a:rPr sz="1500" spc="-5" dirty="0">
                <a:latin typeface="Segoe UI"/>
                <a:cs typeface="Segoe UI"/>
              </a:rPr>
              <a:t>(lima puluh 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juta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rupiah).</a:t>
            </a:r>
            <a:endParaRPr sz="1500">
              <a:latin typeface="Segoe UI"/>
              <a:cs typeface="Segoe UI"/>
            </a:endParaRPr>
          </a:p>
          <a:p>
            <a:pPr marL="325755" marR="83820" algn="just">
              <a:lnSpc>
                <a:spcPct val="100000"/>
              </a:lnSpc>
            </a:pPr>
            <a:r>
              <a:rPr sz="1500" spc="-15" dirty="0">
                <a:latin typeface="Segoe UI"/>
                <a:cs typeface="Segoe UI"/>
              </a:rPr>
              <a:t>Pada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spc="-35" dirty="0">
                <a:latin typeface="Segoe UI"/>
                <a:cs typeface="Segoe UI"/>
              </a:rPr>
              <a:t>Tahun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spc="-15" dirty="0">
                <a:latin typeface="Segoe UI"/>
                <a:cs typeface="Segoe UI"/>
              </a:rPr>
              <a:t>Pajak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2023 </a:t>
            </a:r>
            <a:r>
              <a:rPr sz="1500" spc="-45" dirty="0">
                <a:latin typeface="Segoe UI"/>
                <a:cs typeface="Segoe UI"/>
              </a:rPr>
              <a:t>PT.</a:t>
            </a:r>
            <a:r>
              <a:rPr sz="1500" spc="-4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B </a:t>
            </a:r>
            <a:r>
              <a:rPr sz="1500" spc="-5" dirty="0">
                <a:latin typeface="Segoe UI"/>
                <a:cs typeface="Segoe UI"/>
              </a:rPr>
              <a:t>membukukan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nilai sisa</a:t>
            </a:r>
            <a:r>
              <a:rPr sz="1500" dirty="0">
                <a:latin typeface="Segoe UI"/>
                <a:cs typeface="Segoe UI"/>
              </a:rPr>
              <a:t> buku </a:t>
            </a:r>
            <a:r>
              <a:rPr sz="1500" spc="5" dirty="0">
                <a:latin typeface="Segoe UI"/>
                <a:cs typeface="Segoe UI"/>
              </a:rPr>
              <a:t>harta </a:t>
            </a:r>
            <a:r>
              <a:rPr sz="1500" dirty="0">
                <a:latin typeface="Segoe UI"/>
                <a:cs typeface="Segoe UI"/>
              </a:rPr>
              <a:t>Rp1.000.000.000,00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(satu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miliar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rupiah) sebagai</a:t>
            </a:r>
            <a:r>
              <a:rPr sz="1500" spc="40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kerugian </a:t>
            </a:r>
            <a:r>
              <a:rPr sz="1500" spc="-5" dirty="0">
                <a:latin typeface="Segoe UI"/>
                <a:cs typeface="Segoe UI"/>
              </a:rPr>
              <a:t> dikurangi </a:t>
            </a:r>
            <a:r>
              <a:rPr sz="1500" dirty="0">
                <a:latin typeface="Segoe UI"/>
                <a:cs typeface="Segoe UI"/>
              </a:rPr>
              <a:t>Rp50.000.000,00 </a:t>
            </a:r>
            <a:r>
              <a:rPr sz="1500" spc="-5" dirty="0">
                <a:latin typeface="Segoe UI"/>
                <a:cs typeface="Segoe UI"/>
              </a:rPr>
              <a:t>(lima </a:t>
            </a:r>
            <a:r>
              <a:rPr sz="1500" dirty="0">
                <a:latin typeface="Segoe UI"/>
                <a:cs typeface="Segoe UI"/>
              </a:rPr>
              <a:t>puluh </a:t>
            </a:r>
            <a:r>
              <a:rPr sz="1500" spc="-5" dirty="0">
                <a:latin typeface="Segoe UI"/>
                <a:cs typeface="Segoe UI"/>
              </a:rPr>
              <a:t>juta rupiah) </a:t>
            </a:r>
            <a:r>
              <a:rPr sz="1500" dirty="0">
                <a:latin typeface="Segoe UI"/>
                <a:cs typeface="Segoe UI"/>
              </a:rPr>
              <a:t>hasil </a:t>
            </a:r>
            <a:r>
              <a:rPr sz="1500" spc="-5" dirty="0">
                <a:latin typeface="Segoe UI"/>
                <a:cs typeface="Segoe UI"/>
              </a:rPr>
              <a:t>penjualan </a:t>
            </a:r>
            <a:r>
              <a:rPr sz="1500" spc="10" dirty="0">
                <a:latin typeface="Segoe UI"/>
                <a:cs typeface="Segoe UI"/>
              </a:rPr>
              <a:t>truk, </a:t>
            </a:r>
            <a:r>
              <a:rPr sz="1500" dirty="0">
                <a:latin typeface="Segoe UI"/>
                <a:cs typeface="Segoe UI"/>
              </a:rPr>
              <a:t>dan penggantian asuransi Rp600.000.000,00 </a:t>
            </a:r>
            <a:r>
              <a:rPr sz="1500" spc="-5" dirty="0">
                <a:latin typeface="Segoe UI"/>
                <a:cs typeface="Segoe UI"/>
              </a:rPr>
              <a:t>(enam ratus 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juta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rupiah)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sebagai</a:t>
            </a:r>
            <a:r>
              <a:rPr sz="1500" spc="2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penghasilan.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9409" y="4359909"/>
            <a:ext cx="11228070" cy="1805939"/>
          </a:xfrm>
          <a:prstGeom prst="rect">
            <a:avLst/>
          </a:prstGeom>
          <a:solidFill>
            <a:srgbClr val="FFFFFF"/>
          </a:solidFill>
          <a:ln w="12700">
            <a:solidFill>
              <a:srgbClr val="172C51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325755" marR="81915" indent="-233679">
              <a:lnSpc>
                <a:spcPct val="100000"/>
              </a:lnSpc>
              <a:spcBef>
                <a:spcPts val="775"/>
              </a:spcBef>
            </a:pPr>
            <a:r>
              <a:rPr sz="1500" dirty="0">
                <a:latin typeface="Segoe UI"/>
                <a:cs typeface="Segoe UI"/>
              </a:rPr>
              <a:t>3.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Gedung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45" dirty="0">
                <a:latin typeface="Segoe UI"/>
                <a:cs typeface="Segoe UI"/>
              </a:rPr>
              <a:t>PT.</a:t>
            </a:r>
            <a:r>
              <a:rPr sz="1500" spc="-4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dengan</a:t>
            </a:r>
            <a:r>
              <a:rPr sz="1500" dirty="0">
                <a:latin typeface="Segoe UI"/>
                <a:cs typeface="Segoe UI"/>
              </a:rPr>
              <a:t> nilai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sisa</a:t>
            </a:r>
            <a:r>
              <a:rPr sz="1500" dirty="0">
                <a:latin typeface="Segoe UI"/>
                <a:cs typeface="Segoe UI"/>
              </a:rPr>
              <a:t> buku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fiskal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sebesar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Rp10.000.000.000,00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(sepuluh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miliar</a:t>
            </a:r>
            <a:r>
              <a:rPr sz="1500" dirty="0">
                <a:latin typeface="Segoe UI"/>
                <a:cs typeface="Segoe UI"/>
              </a:rPr>
              <a:t> rupiah)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terbakar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pada</a:t>
            </a:r>
            <a:r>
              <a:rPr sz="1500" dirty="0">
                <a:latin typeface="Segoe UI"/>
                <a:cs typeface="Segoe UI"/>
              </a:rPr>
              <a:t> tanggal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9 </a:t>
            </a:r>
            <a:r>
              <a:rPr sz="1500" spc="-40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September</a:t>
            </a:r>
            <a:r>
              <a:rPr sz="1500" spc="4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2023.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Setelah</a:t>
            </a:r>
            <a:r>
              <a:rPr sz="1500" spc="2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mengajukan</a:t>
            </a:r>
            <a:r>
              <a:rPr sz="1500" spc="3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klaim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asuransi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atas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gedung</a:t>
            </a:r>
            <a:r>
              <a:rPr sz="1500" spc="2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tersebut</a:t>
            </a:r>
            <a:r>
              <a:rPr sz="1500" spc="5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ternyata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diperlukan</a:t>
            </a:r>
            <a:r>
              <a:rPr sz="1500" spc="4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investigasi</a:t>
            </a:r>
            <a:r>
              <a:rPr sz="1500" spc="2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oleh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pihak</a:t>
            </a:r>
            <a:r>
              <a:rPr sz="1500" spc="2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asuransi. 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15" dirty="0">
                <a:latin typeface="Segoe UI"/>
                <a:cs typeface="Segoe UI"/>
              </a:rPr>
              <a:t>Pada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tanggal</a:t>
            </a:r>
            <a:r>
              <a:rPr sz="1500" spc="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1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Juni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2024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klaim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asuransi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disetujui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dan</a:t>
            </a:r>
            <a:r>
              <a:rPr sz="1500" spc="2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dibayarkan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sebesar</a:t>
            </a:r>
            <a:r>
              <a:rPr sz="1500" spc="3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Rp7.000.000.000,00</a:t>
            </a:r>
            <a:r>
              <a:rPr sz="1500" spc="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(tujuh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miliar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rupiah).</a:t>
            </a:r>
            <a:endParaRPr sz="1500">
              <a:latin typeface="Segoe UI"/>
              <a:cs typeface="Segoe UI"/>
            </a:endParaRPr>
          </a:p>
          <a:p>
            <a:pPr marL="325755" marR="81280" algn="just">
              <a:lnSpc>
                <a:spcPct val="100000"/>
              </a:lnSpc>
            </a:pPr>
            <a:r>
              <a:rPr sz="1500" spc="-45" dirty="0">
                <a:latin typeface="Segoe UI"/>
                <a:cs typeface="Segoe UI"/>
              </a:rPr>
              <a:t>PT. </a:t>
            </a:r>
            <a:r>
              <a:rPr sz="1500" dirty="0">
                <a:latin typeface="Segoe UI"/>
                <a:cs typeface="Segoe UI"/>
              </a:rPr>
              <a:t>C </a:t>
            </a:r>
            <a:r>
              <a:rPr sz="1500" spc="-5" dirty="0">
                <a:latin typeface="Segoe UI"/>
                <a:cs typeface="Segoe UI"/>
              </a:rPr>
              <a:t>mengajukan permohonan persetujuan </a:t>
            </a:r>
            <a:r>
              <a:rPr sz="1500" dirty="0">
                <a:latin typeface="Segoe UI"/>
                <a:cs typeface="Segoe UI"/>
              </a:rPr>
              <a:t>untuk </a:t>
            </a:r>
            <a:r>
              <a:rPr sz="1500" spc="-5" dirty="0">
                <a:latin typeface="Segoe UI"/>
                <a:cs typeface="Segoe UI"/>
              </a:rPr>
              <a:t>penundaan pembebanan kerugian </a:t>
            </a:r>
            <a:r>
              <a:rPr sz="1500" dirty="0">
                <a:latin typeface="Segoe UI"/>
                <a:cs typeface="Segoe UI"/>
              </a:rPr>
              <a:t>atas gedung yang </a:t>
            </a:r>
            <a:r>
              <a:rPr sz="1500" spc="-5" dirty="0">
                <a:latin typeface="Segoe UI"/>
                <a:cs typeface="Segoe UI"/>
              </a:rPr>
              <a:t>terbakar </a:t>
            </a:r>
            <a:r>
              <a:rPr sz="1500" dirty="0">
                <a:latin typeface="Segoe UI"/>
                <a:cs typeface="Segoe UI"/>
              </a:rPr>
              <a:t>tersebut </a:t>
            </a:r>
            <a:r>
              <a:rPr sz="1500" spc="-10" dirty="0">
                <a:latin typeface="Segoe UI"/>
                <a:cs typeface="Segoe UI"/>
              </a:rPr>
              <a:t>pada 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spc="-35" dirty="0">
                <a:latin typeface="Segoe UI"/>
                <a:cs typeface="Segoe UI"/>
              </a:rPr>
              <a:t>Tahun </a:t>
            </a:r>
            <a:r>
              <a:rPr sz="1500" spc="-15" dirty="0">
                <a:latin typeface="Segoe UI"/>
                <a:cs typeface="Segoe UI"/>
              </a:rPr>
              <a:t>Pajak </a:t>
            </a:r>
            <a:r>
              <a:rPr sz="1500" dirty="0">
                <a:latin typeface="Segoe UI"/>
                <a:cs typeface="Segoe UI"/>
              </a:rPr>
              <a:t>penggantian </a:t>
            </a:r>
            <a:r>
              <a:rPr sz="1500" spc="-5" dirty="0">
                <a:latin typeface="Segoe UI"/>
                <a:cs typeface="Segoe UI"/>
              </a:rPr>
              <a:t>asuransi diterima. Setelah mendapatkan </a:t>
            </a:r>
            <a:r>
              <a:rPr sz="1500" dirty="0">
                <a:latin typeface="Segoe UI"/>
                <a:cs typeface="Segoe UI"/>
              </a:rPr>
              <a:t>persetujuan, </a:t>
            </a:r>
            <a:r>
              <a:rPr sz="1500" spc="-10" dirty="0">
                <a:latin typeface="Segoe UI"/>
                <a:cs typeface="Segoe UI"/>
              </a:rPr>
              <a:t>pada </a:t>
            </a:r>
            <a:r>
              <a:rPr sz="1500" spc="-30" dirty="0">
                <a:latin typeface="Segoe UI"/>
                <a:cs typeface="Segoe UI"/>
              </a:rPr>
              <a:t>Tahun </a:t>
            </a:r>
            <a:r>
              <a:rPr sz="1500" spc="-15" dirty="0">
                <a:latin typeface="Segoe UI"/>
                <a:cs typeface="Segoe UI"/>
              </a:rPr>
              <a:t>Pajak </a:t>
            </a:r>
            <a:r>
              <a:rPr sz="1500" dirty="0">
                <a:latin typeface="Segoe UI"/>
                <a:cs typeface="Segoe UI"/>
              </a:rPr>
              <a:t>2024 </a:t>
            </a:r>
            <a:r>
              <a:rPr sz="1500" spc="-45" dirty="0">
                <a:latin typeface="Segoe UI"/>
                <a:cs typeface="Segoe UI"/>
              </a:rPr>
              <a:t>PT. </a:t>
            </a:r>
            <a:r>
              <a:rPr sz="1500" dirty="0">
                <a:latin typeface="Segoe UI"/>
                <a:cs typeface="Segoe UI"/>
              </a:rPr>
              <a:t>C </a:t>
            </a:r>
            <a:r>
              <a:rPr sz="1500" spc="-5" dirty="0">
                <a:latin typeface="Segoe UI"/>
                <a:cs typeface="Segoe UI"/>
              </a:rPr>
              <a:t>membukukan nilai 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sisa </a:t>
            </a:r>
            <a:r>
              <a:rPr sz="1500" dirty="0">
                <a:latin typeface="Segoe UI"/>
                <a:cs typeface="Segoe UI"/>
              </a:rPr>
              <a:t>buku </a:t>
            </a:r>
            <a:r>
              <a:rPr sz="1500" spc="10" dirty="0">
                <a:latin typeface="Segoe UI"/>
                <a:cs typeface="Segoe UI"/>
              </a:rPr>
              <a:t>harta </a:t>
            </a:r>
            <a:r>
              <a:rPr sz="1500" dirty="0">
                <a:latin typeface="Segoe UI"/>
                <a:cs typeface="Segoe UI"/>
              </a:rPr>
              <a:t>Rp10.000.000.000,00 (sepuluh </a:t>
            </a:r>
            <a:r>
              <a:rPr sz="1500" spc="-5" dirty="0">
                <a:latin typeface="Segoe UI"/>
                <a:cs typeface="Segoe UI"/>
              </a:rPr>
              <a:t>miliar </a:t>
            </a:r>
            <a:r>
              <a:rPr sz="1500" dirty="0">
                <a:latin typeface="Segoe UI"/>
                <a:cs typeface="Segoe UI"/>
              </a:rPr>
              <a:t>rupiah) </a:t>
            </a:r>
            <a:r>
              <a:rPr sz="1500" spc="-5" dirty="0">
                <a:latin typeface="Segoe UI"/>
                <a:cs typeface="Segoe UI"/>
              </a:rPr>
              <a:t>sebagai kerugian </a:t>
            </a:r>
            <a:r>
              <a:rPr sz="1500" dirty="0">
                <a:latin typeface="Segoe UI"/>
                <a:cs typeface="Segoe UI"/>
              </a:rPr>
              <a:t>dan penggantian asuransi Rp7.000.000.000,00 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(tujuh </a:t>
            </a:r>
            <a:r>
              <a:rPr sz="1500" spc="-5" dirty="0">
                <a:latin typeface="Segoe UI"/>
                <a:cs typeface="Segoe UI"/>
              </a:rPr>
              <a:t>miliar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rupiah)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sebagai</a:t>
            </a:r>
            <a:r>
              <a:rPr sz="1500" spc="2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penghasilan.</a:t>
            </a:r>
            <a:endParaRPr sz="15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1950" y="609917"/>
            <a:ext cx="289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16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6689"/>
            <a:ext cx="359410" cy="546100"/>
          </a:xfrm>
          <a:custGeom>
            <a:avLst/>
            <a:gdLst/>
            <a:ahLst/>
            <a:cxnLst/>
            <a:rect l="l" t="t" r="r" b="b"/>
            <a:pathLst>
              <a:path w="359410" h="546100">
                <a:moveTo>
                  <a:pt x="359410" y="0"/>
                </a:moveTo>
                <a:lnTo>
                  <a:pt x="0" y="0"/>
                </a:lnTo>
                <a:lnTo>
                  <a:pt x="0" y="546099"/>
                </a:lnTo>
                <a:lnTo>
                  <a:pt x="359410" y="546099"/>
                </a:lnTo>
                <a:lnTo>
                  <a:pt x="35941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1950" y="186689"/>
            <a:ext cx="4673600" cy="54610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641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05"/>
              </a:spcBef>
            </a:pPr>
            <a:r>
              <a:rPr spc="5" dirty="0">
                <a:solidFill>
                  <a:srgbClr val="FFFFFF"/>
                </a:solidFill>
              </a:rPr>
              <a:t>Amortisasi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Harta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70" dirty="0">
                <a:solidFill>
                  <a:srgbClr val="FFFFFF"/>
                </a:solidFill>
              </a:rPr>
              <a:t>Tak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5" dirty="0">
                <a:solidFill>
                  <a:srgbClr val="FFFFFF"/>
                </a:solidFill>
              </a:rPr>
              <a:t>Berwujud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89685" y="1001394"/>
            <a:ext cx="10378440" cy="1640839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95"/>
              </a:spcBef>
            </a:pPr>
            <a:r>
              <a:rPr sz="1600" b="1" dirty="0">
                <a:latin typeface="Segoe UI"/>
                <a:cs typeface="Segoe UI"/>
              </a:rPr>
              <a:t>Ruang</a:t>
            </a:r>
            <a:r>
              <a:rPr sz="1600" b="1" spc="-4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lingkup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amortisasi:</a:t>
            </a:r>
            <a:endParaRPr sz="1600">
              <a:latin typeface="Segoe UI"/>
              <a:cs typeface="Segoe UI"/>
            </a:endParaRPr>
          </a:p>
          <a:p>
            <a:pPr marL="433070" indent="-343535">
              <a:lnSpc>
                <a:spcPct val="100000"/>
              </a:lnSpc>
              <a:spcBef>
                <a:spcPts val="500"/>
              </a:spcBef>
              <a:buAutoNum type="alphaLcPeriod"/>
              <a:tabLst>
                <a:tab pos="433070" algn="l"/>
                <a:tab pos="433705" algn="l"/>
              </a:tabLst>
            </a:pPr>
            <a:r>
              <a:rPr sz="1600" spc="-5" dirty="0">
                <a:latin typeface="Segoe UI"/>
                <a:cs typeface="Segoe UI"/>
              </a:rPr>
              <a:t>atas </a:t>
            </a:r>
            <a:r>
              <a:rPr sz="1600" dirty="0">
                <a:latin typeface="Segoe UI"/>
                <a:cs typeface="Segoe UI"/>
              </a:rPr>
              <a:t>pengeluaran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untuk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memperoleh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10" dirty="0">
                <a:latin typeface="Segoe UI"/>
                <a:cs typeface="Segoe UI"/>
              </a:rPr>
              <a:t>harta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tak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10" dirty="0">
                <a:latin typeface="Segoe UI"/>
                <a:cs typeface="Segoe UI"/>
              </a:rPr>
              <a:t>berwujud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dan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pengeluaran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lainnya</a:t>
            </a:r>
            <a:endParaRPr sz="1600">
              <a:latin typeface="Segoe UI"/>
              <a:cs typeface="Segoe UI"/>
            </a:endParaRPr>
          </a:p>
          <a:p>
            <a:pPr marL="433070" indent="-343535">
              <a:lnSpc>
                <a:spcPct val="100000"/>
              </a:lnSpc>
              <a:spcBef>
                <a:spcPts val="495"/>
              </a:spcBef>
              <a:buAutoNum type="alphaLcPeriod"/>
              <a:tabLst>
                <a:tab pos="433070" algn="l"/>
                <a:tab pos="433705" algn="l"/>
              </a:tabLst>
            </a:pPr>
            <a:r>
              <a:rPr sz="1600" spc="-5" dirty="0">
                <a:latin typeface="Segoe UI"/>
                <a:cs typeface="Segoe UI"/>
              </a:rPr>
              <a:t>termasuk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biaya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perpanjangan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hak guna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bangunan,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hak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guna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usaha,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hak</a:t>
            </a:r>
            <a:r>
              <a:rPr sz="1600" spc="-5" dirty="0">
                <a:latin typeface="Segoe UI"/>
                <a:cs typeface="Segoe UI"/>
              </a:rPr>
              <a:t> pakai,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dan muhibah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(</a:t>
            </a:r>
            <a:r>
              <a:rPr sz="1600" i="1" spc="-5" dirty="0">
                <a:latin typeface="Segoe UI"/>
                <a:cs typeface="Segoe UI"/>
              </a:rPr>
              <a:t>goodwill</a:t>
            </a:r>
            <a:r>
              <a:rPr sz="1600" spc="-5" dirty="0">
                <a:latin typeface="Segoe UI"/>
                <a:cs typeface="Segoe UI"/>
              </a:rPr>
              <a:t>)</a:t>
            </a:r>
            <a:endParaRPr sz="1600">
              <a:latin typeface="Segoe UI"/>
              <a:cs typeface="Segoe UI"/>
            </a:endParaRPr>
          </a:p>
          <a:p>
            <a:pPr marL="433070" indent="-343535">
              <a:lnSpc>
                <a:spcPct val="100000"/>
              </a:lnSpc>
              <a:spcBef>
                <a:spcPts val="500"/>
              </a:spcBef>
              <a:buAutoNum type="alphaLcPeriod"/>
              <a:tabLst>
                <a:tab pos="433070" algn="l"/>
                <a:tab pos="433705" algn="l"/>
              </a:tabLst>
            </a:pPr>
            <a:r>
              <a:rPr sz="1600" spc="-5" dirty="0">
                <a:latin typeface="Segoe UI"/>
                <a:cs typeface="Segoe UI"/>
              </a:rPr>
              <a:t>mempunyai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masa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manfaat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lebih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dari </a:t>
            </a:r>
            <a:r>
              <a:rPr sz="1600" dirty="0">
                <a:latin typeface="Segoe UI"/>
                <a:cs typeface="Segoe UI"/>
              </a:rPr>
              <a:t>1</a:t>
            </a:r>
            <a:r>
              <a:rPr sz="1600" spc="-5" dirty="0">
                <a:latin typeface="Segoe UI"/>
                <a:cs typeface="Segoe UI"/>
              </a:rPr>
              <a:t> (satu) tahun</a:t>
            </a:r>
            <a:endParaRPr sz="1600">
              <a:latin typeface="Segoe UI"/>
              <a:cs typeface="Segoe UI"/>
            </a:endParaRPr>
          </a:p>
          <a:p>
            <a:pPr marL="433070" indent="-343535">
              <a:lnSpc>
                <a:spcPct val="100000"/>
              </a:lnSpc>
              <a:spcBef>
                <a:spcPts val="500"/>
              </a:spcBef>
              <a:buAutoNum type="alphaLcPeriod"/>
              <a:tabLst>
                <a:tab pos="433070" algn="l"/>
                <a:tab pos="433705" algn="l"/>
              </a:tabLst>
            </a:pPr>
            <a:r>
              <a:rPr sz="1600" spc="-5" dirty="0">
                <a:latin typeface="Segoe UI"/>
                <a:cs typeface="Segoe UI"/>
              </a:rPr>
              <a:t>dipergunakan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untuk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mendapatkan,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menagih,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memelihara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penghasilan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89685" y="2847975"/>
            <a:ext cx="10378440" cy="3009900"/>
          </a:xfrm>
          <a:custGeom>
            <a:avLst/>
            <a:gdLst/>
            <a:ahLst/>
            <a:cxnLst/>
            <a:rect l="l" t="t" r="r" b="b"/>
            <a:pathLst>
              <a:path w="10378440" h="3009900">
                <a:moveTo>
                  <a:pt x="0" y="3009900"/>
                </a:moveTo>
                <a:lnTo>
                  <a:pt x="10378440" y="3009900"/>
                </a:lnTo>
                <a:lnTo>
                  <a:pt x="10378440" y="0"/>
                </a:lnTo>
                <a:lnTo>
                  <a:pt x="0" y="0"/>
                </a:lnTo>
                <a:lnTo>
                  <a:pt x="0" y="3009900"/>
                </a:lnTo>
                <a:close/>
              </a:path>
            </a:pathLst>
          </a:custGeom>
          <a:ln w="285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67408" y="2806481"/>
            <a:ext cx="6718300" cy="120269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Segoe UI"/>
                <a:cs typeface="Segoe UI"/>
              </a:rPr>
              <a:t>Ketentuan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teknis</a:t>
            </a:r>
            <a:r>
              <a:rPr sz="1600" b="1" spc="-2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pembebanan</a:t>
            </a:r>
            <a:r>
              <a:rPr sz="1600" b="1" spc="-4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biaya:</a:t>
            </a:r>
            <a:endParaRPr sz="1600">
              <a:latin typeface="Segoe UI"/>
              <a:cs typeface="Segoe UI"/>
            </a:endParaRPr>
          </a:p>
          <a:p>
            <a:pPr marL="355600" indent="-343535">
              <a:lnSpc>
                <a:spcPct val="100000"/>
              </a:lnSpc>
              <a:spcBef>
                <a:spcPts val="500"/>
              </a:spcBef>
              <a:buAutoNum type="alphaLcPeriod"/>
              <a:tabLst>
                <a:tab pos="355600" algn="l"/>
                <a:tab pos="356235" algn="l"/>
              </a:tabLst>
            </a:pPr>
            <a:r>
              <a:rPr sz="1600" spc="-5" dirty="0">
                <a:latin typeface="Segoe UI"/>
                <a:cs typeface="Segoe UI"/>
              </a:rPr>
              <a:t>dilakukan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dalam</a:t>
            </a:r>
            <a:r>
              <a:rPr sz="1600" spc="-10" dirty="0">
                <a:latin typeface="Segoe UI"/>
                <a:cs typeface="Segoe UI"/>
              </a:rPr>
              <a:t> bagian-bagian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yang sama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besar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selama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masa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manfaat</a:t>
            </a:r>
            <a:endParaRPr sz="160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  <a:spcBef>
                <a:spcPts val="90"/>
              </a:spcBef>
            </a:pPr>
            <a:r>
              <a:rPr sz="1600" spc="-5" dirty="0">
                <a:latin typeface="Segoe UI"/>
                <a:cs typeface="Segoe UI"/>
              </a:rPr>
              <a:t>atau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dalam</a:t>
            </a:r>
            <a:r>
              <a:rPr sz="1600" spc="-10" dirty="0">
                <a:latin typeface="Segoe UI"/>
                <a:cs typeface="Segoe UI"/>
              </a:rPr>
              <a:t> bagian-bagian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yang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menurun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selama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masa manfaat</a:t>
            </a:r>
            <a:endParaRPr sz="1600">
              <a:latin typeface="Segoe UI"/>
              <a:cs typeface="Segoe UI"/>
            </a:endParaRPr>
          </a:p>
          <a:p>
            <a:pPr marL="355600" indent="-343535">
              <a:lnSpc>
                <a:spcPct val="100000"/>
              </a:lnSpc>
              <a:spcBef>
                <a:spcPts val="505"/>
              </a:spcBef>
              <a:buAutoNum type="alphaLcPeriod" startAt="2"/>
              <a:tabLst>
                <a:tab pos="355600" algn="l"/>
                <a:tab pos="356235" algn="l"/>
              </a:tabLst>
            </a:pPr>
            <a:r>
              <a:rPr sz="1600" spc="-5" dirty="0">
                <a:latin typeface="Segoe UI"/>
                <a:cs typeface="Segoe UI"/>
              </a:rPr>
              <a:t>masa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manfaat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dan tarif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amortisasi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ditetapkan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sebagai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berikut.</a:t>
            </a:r>
            <a:endParaRPr sz="1600">
              <a:latin typeface="Segoe UI"/>
              <a:cs typeface="Segoe U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1374" y="2920512"/>
            <a:ext cx="584200" cy="668020"/>
            <a:chOff x="431374" y="2920512"/>
            <a:chExt cx="584200" cy="668020"/>
          </a:xfrm>
        </p:grpSpPr>
        <p:sp>
          <p:nvSpPr>
            <p:cNvPr id="9" name="object 9"/>
            <p:cNvSpPr/>
            <p:nvPr/>
          </p:nvSpPr>
          <p:spPr>
            <a:xfrm>
              <a:off x="431368" y="2920517"/>
              <a:ext cx="584200" cy="668020"/>
            </a:xfrm>
            <a:custGeom>
              <a:avLst/>
              <a:gdLst/>
              <a:ahLst/>
              <a:cxnLst/>
              <a:rect l="l" t="t" r="r" b="b"/>
              <a:pathLst>
                <a:path w="584200" h="668020">
                  <a:moveTo>
                    <a:pt x="203098" y="457301"/>
                  </a:moveTo>
                  <a:lnTo>
                    <a:pt x="136969" y="457301"/>
                  </a:lnTo>
                  <a:lnTo>
                    <a:pt x="136969" y="523316"/>
                  </a:lnTo>
                  <a:lnTo>
                    <a:pt x="144360" y="523316"/>
                  </a:lnTo>
                  <a:lnTo>
                    <a:pt x="203098" y="464566"/>
                  </a:lnTo>
                  <a:lnTo>
                    <a:pt x="203098" y="457301"/>
                  </a:lnTo>
                  <a:close/>
                </a:path>
                <a:path w="584200" h="668020">
                  <a:moveTo>
                    <a:pt x="422516" y="245160"/>
                  </a:moveTo>
                  <a:lnTo>
                    <a:pt x="311734" y="245160"/>
                  </a:lnTo>
                  <a:lnTo>
                    <a:pt x="311734" y="282867"/>
                  </a:lnTo>
                  <a:lnTo>
                    <a:pt x="384797" y="282867"/>
                  </a:lnTo>
                  <a:lnTo>
                    <a:pt x="422516" y="245160"/>
                  </a:lnTo>
                  <a:close/>
                </a:path>
                <a:path w="584200" h="668020">
                  <a:moveTo>
                    <a:pt x="583603" y="84061"/>
                  </a:moveTo>
                  <a:lnTo>
                    <a:pt x="582701" y="79616"/>
                  </a:lnTo>
                  <a:lnTo>
                    <a:pt x="574611" y="67627"/>
                  </a:lnTo>
                  <a:lnTo>
                    <a:pt x="562597" y="59537"/>
                  </a:lnTo>
                  <a:lnTo>
                    <a:pt x="547890" y="56578"/>
                  </a:lnTo>
                  <a:lnTo>
                    <a:pt x="387299" y="56578"/>
                  </a:lnTo>
                  <a:lnTo>
                    <a:pt x="387299" y="37719"/>
                  </a:lnTo>
                  <a:lnTo>
                    <a:pt x="384327" y="23037"/>
                  </a:lnTo>
                  <a:lnTo>
                    <a:pt x="376237" y="11049"/>
                  </a:lnTo>
                  <a:lnTo>
                    <a:pt x="364223" y="2971"/>
                  </a:lnTo>
                  <a:lnTo>
                    <a:pt x="349516" y="0"/>
                  </a:lnTo>
                  <a:lnTo>
                    <a:pt x="321183" y="0"/>
                  </a:lnTo>
                  <a:lnTo>
                    <a:pt x="321183" y="66001"/>
                  </a:lnTo>
                  <a:lnTo>
                    <a:pt x="318947" y="77012"/>
                  </a:lnTo>
                  <a:lnTo>
                    <a:pt x="312877" y="86004"/>
                  </a:lnTo>
                  <a:lnTo>
                    <a:pt x="303872" y="92075"/>
                  </a:lnTo>
                  <a:lnTo>
                    <a:pt x="292836" y="94297"/>
                  </a:lnTo>
                  <a:lnTo>
                    <a:pt x="281813" y="92075"/>
                  </a:lnTo>
                  <a:lnTo>
                    <a:pt x="272796" y="86004"/>
                  </a:lnTo>
                  <a:lnTo>
                    <a:pt x="266725" y="77012"/>
                  </a:lnTo>
                  <a:lnTo>
                    <a:pt x="264502" y="66001"/>
                  </a:lnTo>
                  <a:lnTo>
                    <a:pt x="266509" y="55130"/>
                  </a:lnTo>
                  <a:lnTo>
                    <a:pt x="272326" y="46189"/>
                  </a:lnTo>
                  <a:lnTo>
                    <a:pt x="281089" y="40081"/>
                  </a:lnTo>
                  <a:lnTo>
                    <a:pt x="291896" y="37719"/>
                  </a:lnTo>
                  <a:lnTo>
                    <a:pt x="292836" y="37719"/>
                  </a:lnTo>
                  <a:lnTo>
                    <a:pt x="303872" y="39941"/>
                  </a:lnTo>
                  <a:lnTo>
                    <a:pt x="312877" y="45999"/>
                  </a:lnTo>
                  <a:lnTo>
                    <a:pt x="318947" y="54991"/>
                  </a:lnTo>
                  <a:lnTo>
                    <a:pt x="321183" y="66001"/>
                  </a:lnTo>
                  <a:lnTo>
                    <a:pt x="321183" y="0"/>
                  </a:lnTo>
                  <a:lnTo>
                    <a:pt x="236156" y="0"/>
                  </a:lnTo>
                  <a:lnTo>
                    <a:pt x="221449" y="2971"/>
                  </a:lnTo>
                  <a:lnTo>
                    <a:pt x="209435" y="11049"/>
                  </a:lnTo>
                  <a:lnTo>
                    <a:pt x="201345" y="23037"/>
                  </a:lnTo>
                  <a:lnTo>
                    <a:pt x="198374" y="37719"/>
                  </a:lnTo>
                  <a:lnTo>
                    <a:pt x="198374" y="56578"/>
                  </a:lnTo>
                  <a:lnTo>
                    <a:pt x="37782" y="56578"/>
                  </a:lnTo>
                  <a:lnTo>
                    <a:pt x="23075" y="59537"/>
                  </a:lnTo>
                  <a:lnTo>
                    <a:pt x="11061" y="67627"/>
                  </a:lnTo>
                  <a:lnTo>
                    <a:pt x="2971" y="79616"/>
                  </a:lnTo>
                  <a:lnTo>
                    <a:pt x="0" y="94297"/>
                  </a:lnTo>
                  <a:lnTo>
                    <a:pt x="0" y="667664"/>
                  </a:lnTo>
                  <a:lnTo>
                    <a:pt x="56680" y="610984"/>
                  </a:lnTo>
                  <a:lnTo>
                    <a:pt x="56680" y="113144"/>
                  </a:lnTo>
                  <a:lnTo>
                    <a:pt x="160591" y="113144"/>
                  </a:lnTo>
                  <a:lnTo>
                    <a:pt x="160591" y="169722"/>
                  </a:lnTo>
                  <a:lnTo>
                    <a:pt x="425081" y="169722"/>
                  </a:lnTo>
                  <a:lnTo>
                    <a:pt x="425081" y="113144"/>
                  </a:lnTo>
                  <a:lnTo>
                    <a:pt x="528993" y="113144"/>
                  </a:lnTo>
                  <a:lnTo>
                    <a:pt x="528993" y="138671"/>
                  </a:lnTo>
                  <a:lnTo>
                    <a:pt x="554520" y="113144"/>
                  </a:lnTo>
                  <a:lnTo>
                    <a:pt x="573379" y="94297"/>
                  </a:lnTo>
                  <a:lnTo>
                    <a:pt x="583603" y="840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409" y="3125187"/>
              <a:ext cx="126449" cy="21484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31374" y="1081552"/>
            <a:ext cx="584200" cy="668020"/>
            <a:chOff x="431374" y="1081552"/>
            <a:chExt cx="584200" cy="668020"/>
          </a:xfrm>
        </p:grpSpPr>
        <p:sp>
          <p:nvSpPr>
            <p:cNvPr id="12" name="object 12"/>
            <p:cNvSpPr/>
            <p:nvPr/>
          </p:nvSpPr>
          <p:spPr>
            <a:xfrm>
              <a:off x="431368" y="1081557"/>
              <a:ext cx="584200" cy="668020"/>
            </a:xfrm>
            <a:custGeom>
              <a:avLst/>
              <a:gdLst/>
              <a:ahLst/>
              <a:cxnLst/>
              <a:rect l="l" t="t" r="r" b="b"/>
              <a:pathLst>
                <a:path w="584200" h="668019">
                  <a:moveTo>
                    <a:pt x="196215" y="471449"/>
                  </a:moveTo>
                  <a:lnTo>
                    <a:pt x="113360" y="471449"/>
                  </a:lnTo>
                  <a:lnTo>
                    <a:pt x="113360" y="509168"/>
                  </a:lnTo>
                  <a:lnTo>
                    <a:pt x="158496" y="509168"/>
                  </a:lnTo>
                  <a:lnTo>
                    <a:pt x="196215" y="471449"/>
                  </a:lnTo>
                  <a:close/>
                </a:path>
                <a:path w="584200" h="668019">
                  <a:moveTo>
                    <a:pt x="273939" y="245160"/>
                  </a:moveTo>
                  <a:lnTo>
                    <a:pt x="113360" y="245160"/>
                  </a:lnTo>
                  <a:lnTo>
                    <a:pt x="113360" y="282867"/>
                  </a:lnTo>
                  <a:lnTo>
                    <a:pt x="273939" y="282867"/>
                  </a:lnTo>
                  <a:lnTo>
                    <a:pt x="273939" y="245160"/>
                  </a:lnTo>
                  <a:close/>
                </a:path>
                <a:path w="584200" h="668019">
                  <a:moveTo>
                    <a:pt x="273951" y="358305"/>
                  </a:moveTo>
                  <a:lnTo>
                    <a:pt x="113360" y="358305"/>
                  </a:lnTo>
                  <a:lnTo>
                    <a:pt x="113360" y="396024"/>
                  </a:lnTo>
                  <a:lnTo>
                    <a:pt x="271653" y="396024"/>
                  </a:lnTo>
                  <a:lnTo>
                    <a:pt x="273951" y="393725"/>
                  </a:lnTo>
                  <a:lnTo>
                    <a:pt x="273951" y="358305"/>
                  </a:lnTo>
                  <a:close/>
                </a:path>
                <a:path w="584200" h="668019">
                  <a:moveTo>
                    <a:pt x="583590" y="84074"/>
                  </a:moveTo>
                  <a:lnTo>
                    <a:pt x="582688" y="79641"/>
                  </a:lnTo>
                  <a:lnTo>
                    <a:pt x="574573" y="67652"/>
                  </a:lnTo>
                  <a:lnTo>
                    <a:pt x="562559" y="59550"/>
                  </a:lnTo>
                  <a:lnTo>
                    <a:pt x="547890" y="56578"/>
                  </a:lnTo>
                  <a:lnTo>
                    <a:pt x="387299" y="56578"/>
                  </a:lnTo>
                  <a:lnTo>
                    <a:pt x="387299" y="37719"/>
                  </a:lnTo>
                  <a:lnTo>
                    <a:pt x="384314" y="23075"/>
                  </a:lnTo>
                  <a:lnTo>
                    <a:pt x="376199" y="11087"/>
                  </a:lnTo>
                  <a:lnTo>
                    <a:pt x="364185" y="2971"/>
                  </a:lnTo>
                  <a:lnTo>
                    <a:pt x="349516" y="0"/>
                  </a:lnTo>
                  <a:lnTo>
                    <a:pt x="321183" y="0"/>
                  </a:lnTo>
                  <a:lnTo>
                    <a:pt x="321183" y="66001"/>
                  </a:lnTo>
                  <a:lnTo>
                    <a:pt x="319011" y="77190"/>
                  </a:lnTo>
                  <a:lnTo>
                    <a:pt x="313029" y="86156"/>
                  </a:lnTo>
                  <a:lnTo>
                    <a:pt x="304038" y="92125"/>
                  </a:lnTo>
                  <a:lnTo>
                    <a:pt x="292836" y="94297"/>
                  </a:lnTo>
                  <a:lnTo>
                    <a:pt x="281635" y="92125"/>
                  </a:lnTo>
                  <a:lnTo>
                    <a:pt x="272643" y="86156"/>
                  </a:lnTo>
                  <a:lnTo>
                    <a:pt x="266674" y="77190"/>
                  </a:lnTo>
                  <a:lnTo>
                    <a:pt x="264502" y="66001"/>
                  </a:lnTo>
                  <a:lnTo>
                    <a:pt x="266687" y="54825"/>
                  </a:lnTo>
                  <a:lnTo>
                    <a:pt x="272770" y="45847"/>
                  </a:lnTo>
                  <a:lnTo>
                    <a:pt x="282028" y="39878"/>
                  </a:lnTo>
                  <a:lnTo>
                    <a:pt x="293789" y="37719"/>
                  </a:lnTo>
                  <a:lnTo>
                    <a:pt x="304444" y="40017"/>
                  </a:lnTo>
                  <a:lnTo>
                    <a:pt x="313143" y="46202"/>
                  </a:lnTo>
                  <a:lnTo>
                    <a:pt x="319024" y="55219"/>
                  </a:lnTo>
                  <a:lnTo>
                    <a:pt x="321183" y="66001"/>
                  </a:lnTo>
                  <a:lnTo>
                    <a:pt x="321183" y="0"/>
                  </a:lnTo>
                  <a:lnTo>
                    <a:pt x="236156" y="0"/>
                  </a:lnTo>
                  <a:lnTo>
                    <a:pt x="221488" y="2971"/>
                  </a:lnTo>
                  <a:lnTo>
                    <a:pt x="209473" y="11087"/>
                  </a:lnTo>
                  <a:lnTo>
                    <a:pt x="201358" y="23075"/>
                  </a:lnTo>
                  <a:lnTo>
                    <a:pt x="198374" y="37719"/>
                  </a:lnTo>
                  <a:lnTo>
                    <a:pt x="198374" y="56578"/>
                  </a:lnTo>
                  <a:lnTo>
                    <a:pt x="37782" y="56578"/>
                  </a:lnTo>
                  <a:lnTo>
                    <a:pt x="23114" y="59550"/>
                  </a:lnTo>
                  <a:lnTo>
                    <a:pt x="11099" y="67652"/>
                  </a:lnTo>
                  <a:lnTo>
                    <a:pt x="2984" y="79641"/>
                  </a:lnTo>
                  <a:lnTo>
                    <a:pt x="0" y="94297"/>
                  </a:lnTo>
                  <a:lnTo>
                    <a:pt x="0" y="667664"/>
                  </a:lnTo>
                  <a:lnTo>
                    <a:pt x="56680" y="610984"/>
                  </a:lnTo>
                  <a:lnTo>
                    <a:pt x="56680" y="113144"/>
                  </a:lnTo>
                  <a:lnTo>
                    <a:pt x="160591" y="113144"/>
                  </a:lnTo>
                  <a:lnTo>
                    <a:pt x="160591" y="169722"/>
                  </a:lnTo>
                  <a:lnTo>
                    <a:pt x="425081" y="169722"/>
                  </a:lnTo>
                  <a:lnTo>
                    <a:pt x="425081" y="113144"/>
                  </a:lnTo>
                  <a:lnTo>
                    <a:pt x="528993" y="113144"/>
                  </a:lnTo>
                  <a:lnTo>
                    <a:pt x="528993" y="138671"/>
                  </a:lnTo>
                  <a:lnTo>
                    <a:pt x="554520" y="113144"/>
                  </a:lnTo>
                  <a:lnTo>
                    <a:pt x="573379" y="94297"/>
                  </a:lnTo>
                  <a:lnTo>
                    <a:pt x="583590" y="84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499" y="1286161"/>
              <a:ext cx="115345" cy="90693"/>
            </a:xfrm>
            <a:prstGeom prst="rect">
              <a:avLst/>
            </a:prstGeom>
          </p:spPr>
        </p:pic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947164" y="4059046"/>
          <a:ext cx="7131682" cy="12801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8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8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23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2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3359">
                <a:tc rowSpan="2">
                  <a:txBody>
                    <a:bodyPr/>
                    <a:lstStyle/>
                    <a:p>
                      <a:pPr marL="688975" marR="261620" indent="-420370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Kelompok</a:t>
                      </a:r>
                      <a:r>
                        <a:rPr sz="14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5" dirty="0">
                          <a:latin typeface="Segoe UI"/>
                          <a:cs typeface="Segoe UI"/>
                        </a:rPr>
                        <a:t>Harta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5" dirty="0">
                          <a:latin typeface="Segoe UI"/>
                          <a:cs typeface="Segoe UI"/>
                        </a:rPr>
                        <a:t>Tak </a:t>
                      </a:r>
                      <a:r>
                        <a:rPr sz="1400" spc="-37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Berwujud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0706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Masa</a:t>
                      </a:r>
                      <a:r>
                        <a:rPr sz="14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Manfaat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2315">
                        <a:lnSpc>
                          <a:spcPts val="1580"/>
                        </a:lnSpc>
                      </a:pPr>
                      <a:r>
                        <a:rPr sz="1400" spc="-35" dirty="0">
                          <a:latin typeface="Segoe UI"/>
                          <a:cs typeface="Segoe UI"/>
                        </a:rPr>
                        <a:t>Tarif</a:t>
                      </a:r>
                      <a:r>
                        <a:rPr sz="1400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Amortisasi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Garis</a:t>
                      </a:r>
                      <a:r>
                        <a:rPr sz="1400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Lurus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Saldo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Menurun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Kelompok</a:t>
                      </a:r>
                      <a:r>
                        <a:rPr sz="14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1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80"/>
                        </a:lnSpc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4</a:t>
                      </a:r>
                      <a:r>
                        <a:rPr sz="14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tahun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25%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50%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Kelompok</a:t>
                      </a:r>
                      <a:r>
                        <a:rPr sz="14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2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80"/>
                        </a:lnSpc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8</a:t>
                      </a:r>
                      <a:r>
                        <a:rPr sz="14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tahun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12,5%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25%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Kelompok</a:t>
                      </a:r>
                      <a:r>
                        <a:rPr sz="14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3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16</a:t>
                      </a:r>
                      <a:r>
                        <a:rPr sz="1400" spc="-4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tahun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6,25%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Segoe UI"/>
                          <a:cs typeface="Segoe UI"/>
                        </a:rPr>
                        <a:t>12,5%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Kelompok</a:t>
                      </a:r>
                      <a:r>
                        <a:rPr sz="14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4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20</a:t>
                      </a:r>
                      <a:r>
                        <a:rPr sz="1400" spc="-4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tahun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5%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10%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10908030" y="6480809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1B2852"/>
                </a:solidFill>
                <a:latin typeface="Calibri"/>
                <a:cs typeface="Calibri"/>
                <a:hlinkClick r:id="rId4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1950" y="609917"/>
            <a:ext cx="289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17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86689"/>
            <a:ext cx="2156460" cy="546100"/>
            <a:chOff x="0" y="186689"/>
            <a:chExt cx="2156460" cy="546100"/>
          </a:xfrm>
        </p:grpSpPr>
        <p:sp>
          <p:nvSpPr>
            <p:cNvPr id="4" name="object 4"/>
            <p:cNvSpPr/>
            <p:nvPr/>
          </p:nvSpPr>
          <p:spPr>
            <a:xfrm>
              <a:off x="0" y="186689"/>
              <a:ext cx="359410" cy="546100"/>
            </a:xfrm>
            <a:custGeom>
              <a:avLst/>
              <a:gdLst/>
              <a:ahLst/>
              <a:cxnLst/>
              <a:rect l="l" t="t" r="r" b="b"/>
              <a:pathLst>
                <a:path w="359410" h="546100">
                  <a:moveTo>
                    <a:pt x="35941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359410" y="546099"/>
                  </a:lnTo>
                  <a:lnTo>
                    <a:pt x="35941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1950" y="186689"/>
              <a:ext cx="1794510" cy="546100"/>
            </a:xfrm>
            <a:custGeom>
              <a:avLst/>
              <a:gdLst/>
              <a:ahLst/>
              <a:cxnLst/>
              <a:rect l="l" t="t" r="r" b="b"/>
              <a:pathLst>
                <a:path w="1794510" h="546100">
                  <a:moveTo>
                    <a:pt x="179451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1794510" y="546099"/>
                  </a:lnTo>
                  <a:lnTo>
                    <a:pt x="179451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0055" y="237807"/>
            <a:ext cx="15633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solidFill>
                  <a:srgbClr val="FFFFFF"/>
                </a:solidFill>
              </a:rPr>
              <a:t>Amortisasi</a:t>
            </a:r>
          </a:p>
        </p:txBody>
      </p:sp>
      <p:sp>
        <p:nvSpPr>
          <p:cNvPr id="7" name="object 7"/>
          <p:cNvSpPr/>
          <p:nvPr/>
        </p:nvSpPr>
        <p:spPr>
          <a:xfrm>
            <a:off x="5250815" y="1233805"/>
            <a:ext cx="0" cy="4937760"/>
          </a:xfrm>
          <a:custGeom>
            <a:avLst/>
            <a:gdLst/>
            <a:ahLst/>
            <a:cxnLst/>
            <a:rect l="l" t="t" r="r" b="b"/>
            <a:pathLst>
              <a:path h="4937760">
                <a:moveTo>
                  <a:pt x="0" y="4937747"/>
                </a:moveTo>
                <a:lnTo>
                  <a:pt x="0" y="0"/>
                </a:lnTo>
              </a:path>
            </a:pathLst>
          </a:custGeom>
          <a:ln w="28575">
            <a:solidFill>
              <a:srgbClr val="AEABA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5007" y="1434147"/>
            <a:ext cx="2230755" cy="460375"/>
            <a:chOff x="695007" y="1434147"/>
            <a:chExt cx="2230755" cy="460375"/>
          </a:xfrm>
        </p:grpSpPr>
        <p:sp>
          <p:nvSpPr>
            <p:cNvPr id="9" name="object 9"/>
            <p:cNvSpPr/>
            <p:nvPr/>
          </p:nvSpPr>
          <p:spPr>
            <a:xfrm>
              <a:off x="2695574" y="1664335"/>
              <a:ext cx="209550" cy="209550"/>
            </a:xfrm>
            <a:custGeom>
              <a:avLst/>
              <a:gdLst/>
              <a:ahLst/>
              <a:cxnLst/>
              <a:rect l="l" t="t" r="r" b="b"/>
              <a:pathLst>
                <a:path w="209550" h="209550">
                  <a:moveTo>
                    <a:pt x="209550" y="0"/>
                  </a:moveTo>
                  <a:lnTo>
                    <a:pt x="41910" y="41910"/>
                  </a:lnTo>
                  <a:lnTo>
                    <a:pt x="0" y="20955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5644" y="1454785"/>
              <a:ext cx="2189480" cy="419100"/>
            </a:xfrm>
            <a:custGeom>
              <a:avLst/>
              <a:gdLst/>
              <a:ahLst/>
              <a:cxnLst/>
              <a:rect l="l" t="t" r="r" b="b"/>
              <a:pathLst>
                <a:path w="2189480" h="419100">
                  <a:moveTo>
                    <a:pt x="1979930" y="419100"/>
                  </a:moveTo>
                  <a:lnTo>
                    <a:pt x="2021840" y="251460"/>
                  </a:lnTo>
                  <a:lnTo>
                    <a:pt x="2189480" y="209550"/>
                  </a:lnTo>
                  <a:lnTo>
                    <a:pt x="1979930" y="419100"/>
                  </a:lnTo>
                  <a:lnTo>
                    <a:pt x="0" y="419100"/>
                  </a:lnTo>
                  <a:lnTo>
                    <a:pt x="0" y="0"/>
                  </a:lnTo>
                  <a:lnTo>
                    <a:pt x="2189480" y="0"/>
                  </a:lnTo>
                  <a:lnTo>
                    <a:pt x="2189480" y="209550"/>
                  </a:lnTo>
                </a:path>
              </a:pathLst>
            </a:custGeom>
            <a:ln w="412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33450" y="1506220"/>
            <a:ext cx="15748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Segoe UI"/>
                <a:cs typeface="Segoe UI"/>
              </a:rPr>
              <a:t>AMORTISASI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01419" y="2416810"/>
            <a:ext cx="2833370" cy="674370"/>
          </a:xfrm>
          <a:custGeom>
            <a:avLst/>
            <a:gdLst/>
            <a:ahLst/>
            <a:cxnLst/>
            <a:rect l="l" t="t" r="r" b="b"/>
            <a:pathLst>
              <a:path w="2833370" h="674369">
                <a:moveTo>
                  <a:pt x="2720975" y="0"/>
                </a:moveTo>
                <a:lnTo>
                  <a:pt x="112395" y="0"/>
                </a:lnTo>
                <a:lnTo>
                  <a:pt x="68644" y="8828"/>
                </a:lnTo>
                <a:lnTo>
                  <a:pt x="32918" y="32908"/>
                </a:lnTo>
                <a:lnTo>
                  <a:pt x="8832" y="68633"/>
                </a:lnTo>
                <a:lnTo>
                  <a:pt x="0" y="112394"/>
                </a:lnTo>
                <a:lnTo>
                  <a:pt x="0" y="561975"/>
                </a:lnTo>
                <a:lnTo>
                  <a:pt x="8832" y="605736"/>
                </a:lnTo>
                <a:lnTo>
                  <a:pt x="32918" y="641461"/>
                </a:lnTo>
                <a:lnTo>
                  <a:pt x="68644" y="665541"/>
                </a:lnTo>
                <a:lnTo>
                  <a:pt x="112395" y="674369"/>
                </a:lnTo>
                <a:lnTo>
                  <a:pt x="2720975" y="674369"/>
                </a:lnTo>
                <a:lnTo>
                  <a:pt x="2764736" y="665541"/>
                </a:lnTo>
                <a:lnTo>
                  <a:pt x="2800461" y="641461"/>
                </a:lnTo>
                <a:lnTo>
                  <a:pt x="2824541" y="605736"/>
                </a:lnTo>
                <a:lnTo>
                  <a:pt x="2833370" y="561975"/>
                </a:lnTo>
                <a:lnTo>
                  <a:pt x="2833370" y="112394"/>
                </a:lnTo>
                <a:lnTo>
                  <a:pt x="2824541" y="68633"/>
                </a:lnTo>
                <a:lnTo>
                  <a:pt x="2800461" y="32908"/>
                </a:lnTo>
                <a:lnTo>
                  <a:pt x="2764736" y="8828"/>
                </a:lnTo>
                <a:lnTo>
                  <a:pt x="2720975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52880" y="2384679"/>
            <a:ext cx="2025014" cy="58102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800" b="1" spc="-5" dirty="0">
                <a:solidFill>
                  <a:srgbClr val="EDB820"/>
                </a:solidFill>
                <a:latin typeface="Segoe UI"/>
                <a:cs typeface="Segoe UI"/>
              </a:rPr>
              <a:t>Aset</a:t>
            </a:r>
            <a:r>
              <a:rPr sz="1800" b="1" spc="-40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800" b="1" spc="-55" dirty="0">
                <a:solidFill>
                  <a:srgbClr val="EDB820"/>
                </a:solidFill>
                <a:latin typeface="Segoe UI"/>
                <a:cs typeface="Segoe UI"/>
              </a:rPr>
              <a:t>Tak</a:t>
            </a:r>
            <a:r>
              <a:rPr sz="1800" b="1" spc="-40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800" b="1" spc="5" dirty="0">
                <a:solidFill>
                  <a:srgbClr val="EDB820"/>
                </a:solidFill>
                <a:latin typeface="Segoe UI"/>
                <a:cs typeface="Segoe UI"/>
              </a:rPr>
              <a:t>Berwujud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(contoh:</a:t>
            </a:r>
            <a:r>
              <a:rPr sz="1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Segoe UI"/>
                <a:cs typeface="Segoe UI"/>
              </a:rPr>
              <a:t>hak,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paten,</a:t>
            </a:r>
            <a:r>
              <a:rPr sz="12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aplikasi)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13447" y="2180907"/>
            <a:ext cx="441325" cy="440055"/>
            <a:chOff x="913447" y="2180907"/>
            <a:chExt cx="441325" cy="440055"/>
          </a:xfrm>
        </p:grpSpPr>
        <p:sp>
          <p:nvSpPr>
            <p:cNvPr id="15" name="object 15"/>
            <p:cNvSpPr/>
            <p:nvPr/>
          </p:nvSpPr>
          <p:spPr>
            <a:xfrm>
              <a:off x="927735" y="2195195"/>
              <a:ext cx="412750" cy="411480"/>
            </a:xfrm>
            <a:custGeom>
              <a:avLst/>
              <a:gdLst/>
              <a:ahLst/>
              <a:cxnLst/>
              <a:rect l="l" t="t" r="r" b="b"/>
              <a:pathLst>
                <a:path w="412750" h="411480">
                  <a:moveTo>
                    <a:pt x="206375" y="0"/>
                  </a:moveTo>
                  <a:lnTo>
                    <a:pt x="159053" y="5431"/>
                  </a:lnTo>
                  <a:lnTo>
                    <a:pt x="115614" y="20905"/>
                  </a:lnTo>
                  <a:lnTo>
                    <a:pt x="77295" y="45186"/>
                  </a:lnTo>
                  <a:lnTo>
                    <a:pt x="45336" y="77044"/>
                  </a:lnTo>
                  <a:lnTo>
                    <a:pt x="20975" y="115244"/>
                  </a:lnTo>
                  <a:lnTo>
                    <a:pt x="5450" y="158553"/>
                  </a:lnTo>
                  <a:lnTo>
                    <a:pt x="0" y="205739"/>
                  </a:lnTo>
                  <a:lnTo>
                    <a:pt x="5450" y="252926"/>
                  </a:lnTo>
                  <a:lnTo>
                    <a:pt x="20975" y="296235"/>
                  </a:lnTo>
                  <a:lnTo>
                    <a:pt x="45336" y="334435"/>
                  </a:lnTo>
                  <a:lnTo>
                    <a:pt x="77295" y="366293"/>
                  </a:lnTo>
                  <a:lnTo>
                    <a:pt x="115614" y="390574"/>
                  </a:lnTo>
                  <a:lnTo>
                    <a:pt x="159053" y="406048"/>
                  </a:lnTo>
                  <a:lnTo>
                    <a:pt x="206375" y="411479"/>
                  </a:lnTo>
                  <a:lnTo>
                    <a:pt x="253696" y="406048"/>
                  </a:lnTo>
                  <a:lnTo>
                    <a:pt x="297135" y="390574"/>
                  </a:lnTo>
                  <a:lnTo>
                    <a:pt x="335454" y="366293"/>
                  </a:lnTo>
                  <a:lnTo>
                    <a:pt x="367413" y="334435"/>
                  </a:lnTo>
                  <a:lnTo>
                    <a:pt x="391774" y="296235"/>
                  </a:lnTo>
                  <a:lnTo>
                    <a:pt x="407299" y="252926"/>
                  </a:lnTo>
                  <a:lnTo>
                    <a:pt x="412750" y="205739"/>
                  </a:lnTo>
                  <a:lnTo>
                    <a:pt x="407299" y="158553"/>
                  </a:lnTo>
                  <a:lnTo>
                    <a:pt x="391774" y="115244"/>
                  </a:lnTo>
                  <a:lnTo>
                    <a:pt x="367413" y="77044"/>
                  </a:lnTo>
                  <a:lnTo>
                    <a:pt x="335454" y="45186"/>
                  </a:lnTo>
                  <a:lnTo>
                    <a:pt x="297135" y="20905"/>
                  </a:lnTo>
                  <a:lnTo>
                    <a:pt x="253696" y="5431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ED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7735" y="2195195"/>
              <a:ext cx="412750" cy="411480"/>
            </a:xfrm>
            <a:custGeom>
              <a:avLst/>
              <a:gdLst/>
              <a:ahLst/>
              <a:cxnLst/>
              <a:rect l="l" t="t" r="r" b="b"/>
              <a:pathLst>
                <a:path w="412750" h="411480">
                  <a:moveTo>
                    <a:pt x="0" y="205739"/>
                  </a:moveTo>
                  <a:lnTo>
                    <a:pt x="5450" y="158553"/>
                  </a:lnTo>
                  <a:lnTo>
                    <a:pt x="20975" y="115244"/>
                  </a:lnTo>
                  <a:lnTo>
                    <a:pt x="45336" y="77044"/>
                  </a:lnTo>
                  <a:lnTo>
                    <a:pt x="77295" y="45186"/>
                  </a:lnTo>
                  <a:lnTo>
                    <a:pt x="115614" y="20905"/>
                  </a:lnTo>
                  <a:lnTo>
                    <a:pt x="159053" y="5431"/>
                  </a:lnTo>
                  <a:lnTo>
                    <a:pt x="206375" y="0"/>
                  </a:lnTo>
                  <a:lnTo>
                    <a:pt x="253696" y="5431"/>
                  </a:lnTo>
                  <a:lnTo>
                    <a:pt x="297135" y="20905"/>
                  </a:lnTo>
                  <a:lnTo>
                    <a:pt x="335454" y="45186"/>
                  </a:lnTo>
                  <a:lnTo>
                    <a:pt x="367413" y="77044"/>
                  </a:lnTo>
                  <a:lnTo>
                    <a:pt x="391774" y="115244"/>
                  </a:lnTo>
                  <a:lnTo>
                    <a:pt x="407299" y="158553"/>
                  </a:lnTo>
                  <a:lnTo>
                    <a:pt x="412750" y="205739"/>
                  </a:lnTo>
                  <a:lnTo>
                    <a:pt x="407299" y="252926"/>
                  </a:lnTo>
                  <a:lnTo>
                    <a:pt x="391774" y="296235"/>
                  </a:lnTo>
                  <a:lnTo>
                    <a:pt x="367413" y="334435"/>
                  </a:lnTo>
                  <a:lnTo>
                    <a:pt x="335454" y="366293"/>
                  </a:lnTo>
                  <a:lnTo>
                    <a:pt x="297135" y="390574"/>
                  </a:lnTo>
                  <a:lnTo>
                    <a:pt x="253696" y="406048"/>
                  </a:lnTo>
                  <a:lnTo>
                    <a:pt x="206375" y="411479"/>
                  </a:lnTo>
                  <a:lnTo>
                    <a:pt x="159053" y="406048"/>
                  </a:lnTo>
                  <a:lnTo>
                    <a:pt x="115614" y="390574"/>
                  </a:lnTo>
                  <a:lnTo>
                    <a:pt x="77295" y="366293"/>
                  </a:lnTo>
                  <a:lnTo>
                    <a:pt x="45336" y="334435"/>
                  </a:lnTo>
                  <a:lnTo>
                    <a:pt x="20975" y="296235"/>
                  </a:lnTo>
                  <a:lnTo>
                    <a:pt x="5450" y="252926"/>
                  </a:lnTo>
                  <a:lnTo>
                    <a:pt x="0" y="20573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69022" y="2275459"/>
            <a:ext cx="1282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74750" y="3582670"/>
            <a:ext cx="2860040" cy="440690"/>
          </a:xfrm>
          <a:custGeom>
            <a:avLst/>
            <a:gdLst/>
            <a:ahLst/>
            <a:cxnLst/>
            <a:rect l="l" t="t" r="r" b="b"/>
            <a:pathLst>
              <a:path w="2860040" h="440689">
                <a:moveTo>
                  <a:pt x="2786634" y="0"/>
                </a:moveTo>
                <a:lnTo>
                  <a:pt x="73444" y="0"/>
                </a:lnTo>
                <a:lnTo>
                  <a:pt x="44855" y="5772"/>
                </a:lnTo>
                <a:lnTo>
                  <a:pt x="21510" y="21510"/>
                </a:lnTo>
                <a:lnTo>
                  <a:pt x="5771" y="44844"/>
                </a:lnTo>
                <a:lnTo>
                  <a:pt x="0" y="73405"/>
                </a:lnTo>
                <a:lnTo>
                  <a:pt x="0" y="367283"/>
                </a:lnTo>
                <a:lnTo>
                  <a:pt x="5771" y="395845"/>
                </a:lnTo>
                <a:lnTo>
                  <a:pt x="21510" y="419179"/>
                </a:lnTo>
                <a:lnTo>
                  <a:pt x="44855" y="434917"/>
                </a:lnTo>
                <a:lnTo>
                  <a:pt x="73444" y="440689"/>
                </a:lnTo>
                <a:lnTo>
                  <a:pt x="2786634" y="440689"/>
                </a:lnTo>
                <a:lnTo>
                  <a:pt x="2815195" y="434917"/>
                </a:lnTo>
                <a:lnTo>
                  <a:pt x="2838529" y="419179"/>
                </a:lnTo>
                <a:lnTo>
                  <a:pt x="2854267" y="395845"/>
                </a:lnTo>
                <a:lnTo>
                  <a:pt x="2860040" y="367283"/>
                </a:lnTo>
                <a:lnTo>
                  <a:pt x="2860040" y="73405"/>
                </a:lnTo>
                <a:lnTo>
                  <a:pt x="2854267" y="44844"/>
                </a:lnTo>
                <a:lnTo>
                  <a:pt x="2838529" y="21510"/>
                </a:lnTo>
                <a:lnTo>
                  <a:pt x="2815195" y="5772"/>
                </a:lnTo>
                <a:lnTo>
                  <a:pt x="2786634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35735" y="3630929"/>
            <a:ext cx="2465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DB820"/>
                </a:solidFill>
                <a:latin typeface="Segoe UI"/>
                <a:cs typeface="Segoe UI"/>
              </a:rPr>
              <a:t>Bidang</a:t>
            </a:r>
            <a:r>
              <a:rPr sz="1800" b="1" spc="-35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EDB820"/>
                </a:solidFill>
                <a:latin typeface="Segoe UI"/>
                <a:cs typeface="Segoe UI"/>
              </a:rPr>
              <a:t>Usaha</a:t>
            </a:r>
            <a:r>
              <a:rPr sz="1800" b="1" spc="-40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800" b="1" spc="-20" dirty="0">
                <a:solidFill>
                  <a:srgbClr val="EDB820"/>
                </a:solidFill>
                <a:latin typeface="Segoe UI"/>
                <a:cs typeface="Segoe UI"/>
              </a:rPr>
              <a:t>Tertentu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04557" y="3351847"/>
            <a:ext cx="441325" cy="448945"/>
            <a:chOff x="904557" y="3351847"/>
            <a:chExt cx="441325" cy="448945"/>
          </a:xfrm>
        </p:grpSpPr>
        <p:sp>
          <p:nvSpPr>
            <p:cNvPr id="21" name="object 21"/>
            <p:cNvSpPr/>
            <p:nvPr/>
          </p:nvSpPr>
          <p:spPr>
            <a:xfrm>
              <a:off x="918844" y="3366134"/>
              <a:ext cx="412750" cy="420370"/>
            </a:xfrm>
            <a:custGeom>
              <a:avLst/>
              <a:gdLst/>
              <a:ahLst/>
              <a:cxnLst/>
              <a:rect l="l" t="t" r="r" b="b"/>
              <a:pathLst>
                <a:path w="412750" h="420370">
                  <a:moveTo>
                    <a:pt x="206375" y="0"/>
                  </a:moveTo>
                  <a:lnTo>
                    <a:pt x="159053" y="5551"/>
                  </a:lnTo>
                  <a:lnTo>
                    <a:pt x="115614" y="21364"/>
                  </a:lnTo>
                  <a:lnTo>
                    <a:pt x="77295" y="46176"/>
                  </a:lnTo>
                  <a:lnTo>
                    <a:pt x="45336" y="78726"/>
                  </a:lnTo>
                  <a:lnTo>
                    <a:pt x="20975" y="117752"/>
                  </a:lnTo>
                  <a:lnTo>
                    <a:pt x="5450" y="161992"/>
                  </a:lnTo>
                  <a:lnTo>
                    <a:pt x="0" y="210185"/>
                  </a:lnTo>
                  <a:lnTo>
                    <a:pt x="5450" y="258377"/>
                  </a:lnTo>
                  <a:lnTo>
                    <a:pt x="20975" y="302617"/>
                  </a:lnTo>
                  <a:lnTo>
                    <a:pt x="45336" y="341643"/>
                  </a:lnTo>
                  <a:lnTo>
                    <a:pt x="77295" y="374193"/>
                  </a:lnTo>
                  <a:lnTo>
                    <a:pt x="115614" y="399005"/>
                  </a:lnTo>
                  <a:lnTo>
                    <a:pt x="159053" y="414818"/>
                  </a:lnTo>
                  <a:lnTo>
                    <a:pt x="206375" y="420369"/>
                  </a:lnTo>
                  <a:lnTo>
                    <a:pt x="253696" y="414818"/>
                  </a:lnTo>
                  <a:lnTo>
                    <a:pt x="297135" y="399005"/>
                  </a:lnTo>
                  <a:lnTo>
                    <a:pt x="335454" y="374193"/>
                  </a:lnTo>
                  <a:lnTo>
                    <a:pt x="367413" y="341643"/>
                  </a:lnTo>
                  <a:lnTo>
                    <a:pt x="391774" y="302617"/>
                  </a:lnTo>
                  <a:lnTo>
                    <a:pt x="407299" y="258377"/>
                  </a:lnTo>
                  <a:lnTo>
                    <a:pt x="412750" y="210185"/>
                  </a:lnTo>
                  <a:lnTo>
                    <a:pt x="407299" y="161992"/>
                  </a:lnTo>
                  <a:lnTo>
                    <a:pt x="391774" y="117752"/>
                  </a:lnTo>
                  <a:lnTo>
                    <a:pt x="367413" y="78726"/>
                  </a:lnTo>
                  <a:lnTo>
                    <a:pt x="335454" y="46176"/>
                  </a:lnTo>
                  <a:lnTo>
                    <a:pt x="297135" y="21364"/>
                  </a:lnTo>
                  <a:lnTo>
                    <a:pt x="253696" y="5551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ED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8844" y="3366134"/>
              <a:ext cx="412750" cy="420370"/>
            </a:xfrm>
            <a:custGeom>
              <a:avLst/>
              <a:gdLst/>
              <a:ahLst/>
              <a:cxnLst/>
              <a:rect l="l" t="t" r="r" b="b"/>
              <a:pathLst>
                <a:path w="412750" h="420370">
                  <a:moveTo>
                    <a:pt x="0" y="210185"/>
                  </a:moveTo>
                  <a:lnTo>
                    <a:pt x="5450" y="161992"/>
                  </a:lnTo>
                  <a:lnTo>
                    <a:pt x="20975" y="117752"/>
                  </a:lnTo>
                  <a:lnTo>
                    <a:pt x="45336" y="78726"/>
                  </a:lnTo>
                  <a:lnTo>
                    <a:pt x="77295" y="46176"/>
                  </a:lnTo>
                  <a:lnTo>
                    <a:pt x="115614" y="21364"/>
                  </a:lnTo>
                  <a:lnTo>
                    <a:pt x="159053" y="5551"/>
                  </a:lnTo>
                  <a:lnTo>
                    <a:pt x="206375" y="0"/>
                  </a:lnTo>
                  <a:lnTo>
                    <a:pt x="253696" y="5551"/>
                  </a:lnTo>
                  <a:lnTo>
                    <a:pt x="297135" y="21364"/>
                  </a:lnTo>
                  <a:lnTo>
                    <a:pt x="335454" y="46176"/>
                  </a:lnTo>
                  <a:lnTo>
                    <a:pt x="367413" y="78726"/>
                  </a:lnTo>
                  <a:lnTo>
                    <a:pt x="391774" y="117752"/>
                  </a:lnTo>
                  <a:lnTo>
                    <a:pt x="407299" y="161992"/>
                  </a:lnTo>
                  <a:lnTo>
                    <a:pt x="412750" y="210185"/>
                  </a:lnTo>
                  <a:lnTo>
                    <a:pt x="407299" y="258377"/>
                  </a:lnTo>
                  <a:lnTo>
                    <a:pt x="391774" y="302617"/>
                  </a:lnTo>
                  <a:lnTo>
                    <a:pt x="367413" y="341643"/>
                  </a:lnTo>
                  <a:lnTo>
                    <a:pt x="335454" y="374193"/>
                  </a:lnTo>
                  <a:lnTo>
                    <a:pt x="297135" y="399005"/>
                  </a:lnTo>
                  <a:lnTo>
                    <a:pt x="253696" y="414818"/>
                  </a:lnTo>
                  <a:lnTo>
                    <a:pt x="206375" y="420369"/>
                  </a:lnTo>
                  <a:lnTo>
                    <a:pt x="159053" y="414818"/>
                  </a:lnTo>
                  <a:lnTo>
                    <a:pt x="115614" y="399005"/>
                  </a:lnTo>
                  <a:lnTo>
                    <a:pt x="77295" y="374193"/>
                  </a:lnTo>
                  <a:lnTo>
                    <a:pt x="45336" y="341643"/>
                  </a:lnTo>
                  <a:lnTo>
                    <a:pt x="20975" y="302617"/>
                  </a:lnTo>
                  <a:lnTo>
                    <a:pt x="5450" y="258377"/>
                  </a:lnTo>
                  <a:lnTo>
                    <a:pt x="0" y="210185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60767" y="3451859"/>
            <a:ext cx="1282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31509" y="1724660"/>
            <a:ext cx="5533390" cy="4014470"/>
          </a:xfrm>
          <a:custGeom>
            <a:avLst/>
            <a:gdLst/>
            <a:ahLst/>
            <a:cxnLst/>
            <a:rect l="l" t="t" r="r" b="b"/>
            <a:pathLst>
              <a:path w="5533390" h="4014470">
                <a:moveTo>
                  <a:pt x="5266436" y="0"/>
                </a:moveTo>
                <a:lnTo>
                  <a:pt x="266953" y="0"/>
                </a:lnTo>
                <a:lnTo>
                  <a:pt x="218965" y="4300"/>
                </a:lnTo>
                <a:lnTo>
                  <a:pt x="173800" y="16699"/>
                </a:lnTo>
                <a:lnTo>
                  <a:pt x="132211" y="36444"/>
                </a:lnTo>
                <a:lnTo>
                  <a:pt x="94953" y="62780"/>
                </a:lnTo>
                <a:lnTo>
                  <a:pt x="62780" y="94953"/>
                </a:lnTo>
                <a:lnTo>
                  <a:pt x="36444" y="132211"/>
                </a:lnTo>
                <a:lnTo>
                  <a:pt x="16699" y="173800"/>
                </a:lnTo>
                <a:lnTo>
                  <a:pt x="4300" y="218965"/>
                </a:lnTo>
                <a:lnTo>
                  <a:pt x="0" y="266953"/>
                </a:lnTo>
                <a:lnTo>
                  <a:pt x="0" y="3747516"/>
                </a:lnTo>
                <a:lnTo>
                  <a:pt x="4300" y="3795501"/>
                </a:lnTo>
                <a:lnTo>
                  <a:pt x="16699" y="3840664"/>
                </a:lnTo>
                <a:lnTo>
                  <a:pt x="36444" y="3882252"/>
                </a:lnTo>
                <a:lnTo>
                  <a:pt x="62780" y="3919510"/>
                </a:lnTo>
                <a:lnTo>
                  <a:pt x="94953" y="3951685"/>
                </a:lnTo>
                <a:lnTo>
                  <a:pt x="132211" y="3978022"/>
                </a:lnTo>
                <a:lnTo>
                  <a:pt x="173800" y="3997768"/>
                </a:lnTo>
                <a:lnTo>
                  <a:pt x="218965" y="4010169"/>
                </a:lnTo>
                <a:lnTo>
                  <a:pt x="266953" y="4014470"/>
                </a:lnTo>
                <a:lnTo>
                  <a:pt x="5266436" y="4014470"/>
                </a:lnTo>
                <a:lnTo>
                  <a:pt x="5314424" y="4010169"/>
                </a:lnTo>
                <a:lnTo>
                  <a:pt x="5359589" y="3997768"/>
                </a:lnTo>
                <a:lnTo>
                  <a:pt x="5401178" y="3978022"/>
                </a:lnTo>
                <a:lnTo>
                  <a:pt x="5438436" y="3951685"/>
                </a:lnTo>
                <a:lnTo>
                  <a:pt x="5470609" y="3919510"/>
                </a:lnTo>
                <a:lnTo>
                  <a:pt x="5496945" y="3882252"/>
                </a:lnTo>
                <a:lnTo>
                  <a:pt x="5516690" y="3840664"/>
                </a:lnTo>
                <a:lnTo>
                  <a:pt x="5529089" y="3795501"/>
                </a:lnTo>
                <a:lnTo>
                  <a:pt x="5533390" y="3747516"/>
                </a:lnTo>
                <a:lnTo>
                  <a:pt x="5533390" y="266953"/>
                </a:lnTo>
                <a:lnTo>
                  <a:pt x="5529089" y="218965"/>
                </a:lnTo>
                <a:lnTo>
                  <a:pt x="5516690" y="173800"/>
                </a:lnTo>
                <a:lnTo>
                  <a:pt x="5496945" y="132211"/>
                </a:lnTo>
                <a:lnTo>
                  <a:pt x="5470609" y="94953"/>
                </a:lnTo>
                <a:lnTo>
                  <a:pt x="5438436" y="62780"/>
                </a:lnTo>
                <a:lnTo>
                  <a:pt x="5401178" y="36444"/>
                </a:lnTo>
                <a:lnTo>
                  <a:pt x="5359589" y="16699"/>
                </a:lnTo>
                <a:lnTo>
                  <a:pt x="5314424" y="4300"/>
                </a:lnTo>
                <a:lnTo>
                  <a:pt x="526643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889625" y="2007615"/>
            <a:ext cx="5217795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Saat</a:t>
            </a:r>
            <a:r>
              <a:rPr sz="14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mulai</a:t>
            </a:r>
            <a:r>
              <a:rPr sz="14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amortisasi</a:t>
            </a:r>
            <a:endParaRPr sz="1400">
              <a:latin typeface="Segoe UI"/>
              <a:cs typeface="Segoe UI"/>
            </a:endParaRPr>
          </a:p>
          <a:p>
            <a:pPr marL="12700" marR="8699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Amortisasi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dimulai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pada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bulan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dilakukannya pengeluaran,</a:t>
            </a:r>
            <a:r>
              <a:rPr sz="1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kecuali </a:t>
            </a:r>
            <a:r>
              <a:rPr sz="1400" spc="-3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untuk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bidang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usaha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 tertentu</a:t>
            </a:r>
            <a:r>
              <a:rPr sz="1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(pada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bulan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produksi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komersial).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Kelompok</a:t>
            </a:r>
            <a:r>
              <a:rPr sz="14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masa</a:t>
            </a:r>
            <a:r>
              <a:rPr sz="14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manfaat</a:t>
            </a:r>
            <a:endParaRPr sz="1400">
              <a:latin typeface="Segoe UI"/>
              <a:cs typeface="Segoe UI"/>
            </a:endParaRPr>
          </a:p>
          <a:p>
            <a:pPr marL="190500" indent="-1778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9050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Kelompok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r>
              <a:rPr sz="1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=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endParaRPr sz="1400">
              <a:latin typeface="Segoe UI"/>
              <a:cs typeface="Segoe UI"/>
            </a:endParaRPr>
          </a:p>
          <a:p>
            <a:pPr marL="190500" indent="-177800">
              <a:lnSpc>
                <a:spcPct val="100000"/>
              </a:lnSpc>
              <a:buAutoNum type="arabicPeriod"/>
              <a:tabLst>
                <a:tab pos="19050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Kelompok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1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=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8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endParaRPr sz="1400">
              <a:latin typeface="Segoe UI"/>
              <a:cs typeface="Segoe UI"/>
            </a:endParaRPr>
          </a:p>
          <a:p>
            <a:pPr marL="190500" indent="-177800">
              <a:lnSpc>
                <a:spcPct val="100000"/>
              </a:lnSpc>
              <a:buAutoNum type="arabicPeriod"/>
              <a:tabLst>
                <a:tab pos="19050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Kelompok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r>
              <a:rPr sz="1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=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16</a:t>
            </a:r>
            <a:r>
              <a:rPr sz="1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endParaRPr sz="1400">
              <a:latin typeface="Segoe UI"/>
              <a:cs typeface="Segoe UI"/>
            </a:endParaRPr>
          </a:p>
          <a:p>
            <a:pPr marL="190500" indent="-177800">
              <a:lnSpc>
                <a:spcPct val="100000"/>
              </a:lnSpc>
              <a:buAutoNum type="arabicPeriod"/>
              <a:tabLst>
                <a:tab pos="19050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Kelompok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r>
              <a:rPr sz="1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=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20</a:t>
            </a:r>
            <a:r>
              <a:rPr sz="1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Segoe UI"/>
              <a:cs typeface="Segoe UI"/>
            </a:endParaRPr>
          </a:p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sz="1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Amortisasi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harta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tak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berwujud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dengan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masa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manfaat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&gt;20 </a:t>
            </a:r>
            <a:r>
              <a:rPr sz="1400" spc="-3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tahun, dilakukan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dengan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kelompok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atau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sesuai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pembukuan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Perangkat</a:t>
            </a:r>
            <a:r>
              <a:rPr sz="14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Lunak</a:t>
            </a:r>
            <a:endParaRPr sz="1400">
              <a:latin typeface="Segoe UI"/>
              <a:cs typeface="Segoe UI"/>
            </a:endParaRPr>
          </a:p>
          <a:p>
            <a:pPr marL="190500" indent="-177800">
              <a:lnSpc>
                <a:spcPct val="100000"/>
              </a:lnSpc>
              <a:buAutoNum type="arabicPeriod"/>
              <a:tabLst>
                <a:tab pos="19050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Aplikasi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umum</a:t>
            </a:r>
            <a:r>
              <a:rPr sz="1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(&lt;1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tahun) tidak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diamortisasi</a:t>
            </a:r>
            <a:endParaRPr sz="1400">
              <a:latin typeface="Segoe UI"/>
              <a:cs typeface="Segoe UI"/>
            </a:endParaRPr>
          </a:p>
          <a:p>
            <a:pPr marL="190500" indent="-177800">
              <a:lnSpc>
                <a:spcPct val="100000"/>
              </a:lnSpc>
              <a:buAutoNum type="arabicPeriod"/>
              <a:tabLst>
                <a:tab pos="19050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Aplikasi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khusus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(&gt;1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 tahun)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diamortisasi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Kel.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9800" y="2256789"/>
            <a:ext cx="1521460" cy="817879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895350" y="4124959"/>
            <a:ext cx="3267710" cy="2281555"/>
            <a:chOff x="895350" y="4124959"/>
            <a:chExt cx="3267710" cy="2281555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7042" y="4238500"/>
              <a:ext cx="2819753" cy="216746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5350" y="4124959"/>
              <a:ext cx="3267710" cy="221361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0908030" y="6480809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1B2852"/>
                </a:solidFill>
                <a:latin typeface="Calibri"/>
                <a:cs typeface="Calibri"/>
                <a:hlinkClick r:id="rId5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1950" y="609917"/>
            <a:ext cx="289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18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86689"/>
            <a:ext cx="6550659" cy="546100"/>
            <a:chOff x="0" y="186689"/>
            <a:chExt cx="6550659" cy="546100"/>
          </a:xfrm>
        </p:grpSpPr>
        <p:sp>
          <p:nvSpPr>
            <p:cNvPr id="4" name="object 4"/>
            <p:cNvSpPr/>
            <p:nvPr/>
          </p:nvSpPr>
          <p:spPr>
            <a:xfrm>
              <a:off x="0" y="186689"/>
              <a:ext cx="359410" cy="546100"/>
            </a:xfrm>
            <a:custGeom>
              <a:avLst/>
              <a:gdLst/>
              <a:ahLst/>
              <a:cxnLst/>
              <a:rect l="l" t="t" r="r" b="b"/>
              <a:pathLst>
                <a:path w="359410" h="546100">
                  <a:moveTo>
                    <a:pt x="35941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359410" y="546099"/>
                  </a:lnTo>
                  <a:lnTo>
                    <a:pt x="35941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1950" y="186689"/>
              <a:ext cx="6188710" cy="546100"/>
            </a:xfrm>
            <a:custGeom>
              <a:avLst/>
              <a:gdLst/>
              <a:ahLst/>
              <a:cxnLst/>
              <a:rect l="l" t="t" r="r" b="b"/>
              <a:pathLst>
                <a:path w="6188709" h="546100">
                  <a:moveTo>
                    <a:pt x="6188709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6188709" y="546099"/>
                  </a:lnTo>
                  <a:lnTo>
                    <a:pt x="618870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0055" y="237807"/>
            <a:ext cx="59378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Pemberitahuan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Masa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Manfaat &gt;20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45" dirty="0">
                <a:solidFill>
                  <a:srgbClr val="FFFFFF"/>
                </a:solidFill>
              </a:rPr>
              <a:t>Tahun</a:t>
            </a:r>
          </a:p>
        </p:txBody>
      </p:sp>
      <p:sp>
        <p:nvSpPr>
          <p:cNvPr id="7" name="object 7"/>
          <p:cNvSpPr/>
          <p:nvPr/>
        </p:nvSpPr>
        <p:spPr>
          <a:xfrm>
            <a:off x="4750434" y="1329055"/>
            <a:ext cx="0" cy="4937760"/>
          </a:xfrm>
          <a:custGeom>
            <a:avLst/>
            <a:gdLst/>
            <a:ahLst/>
            <a:cxnLst/>
            <a:rect l="l" t="t" r="r" b="b"/>
            <a:pathLst>
              <a:path h="4937760">
                <a:moveTo>
                  <a:pt x="0" y="4937747"/>
                </a:moveTo>
                <a:lnTo>
                  <a:pt x="0" y="0"/>
                </a:lnTo>
              </a:path>
            </a:pathLst>
          </a:custGeom>
          <a:ln w="28575">
            <a:solidFill>
              <a:srgbClr val="AEABA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28967" y="1733867"/>
            <a:ext cx="2230755" cy="460375"/>
            <a:chOff x="628967" y="1733867"/>
            <a:chExt cx="2230755" cy="460375"/>
          </a:xfrm>
        </p:grpSpPr>
        <p:sp>
          <p:nvSpPr>
            <p:cNvPr id="9" name="object 9"/>
            <p:cNvSpPr/>
            <p:nvPr/>
          </p:nvSpPr>
          <p:spPr>
            <a:xfrm>
              <a:off x="2629534" y="1964054"/>
              <a:ext cx="209550" cy="209550"/>
            </a:xfrm>
            <a:custGeom>
              <a:avLst/>
              <a:gdLst/>
              <a:ahLst/>
              <a:cxnLst/>
              <a:rect l="l" t="t" r="r" b="b"/>
              <a:pathLst>
                <a:path w="209550" h="209550">
                  <a:moveTo>
                    <a:pt x="209550" y="0"/>
                  </a:moveTo>
                  <a:lnTo>
                    <a:pt x="41909" y="41910"/>
                  </a:lnTo>
                  <a:lnTo>
                    <a:pt x="0" y="20955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9605" y="1754504"/>
              <a:ext cx="2189480" cy="419100"/>
            </a:xfrm>
            <a:custGeom>
              <a:avLst/>
              <a:gdLst/>
              <a:ahLst/>
              <a:cxnLst/>
              <a:rect l="l" t="t" r="r" b="b"/>
              <a:pathLst>
                <a:path w="2189480" h="419100">
                  <a:moveTo>
                    <a:pt x="1979930" y="419100"/>
                  </a:moveTo>
                  <a:lnTo>
                    <a:pt x="2021839" y="251460"/>
                  </a:lnTo>
                  <a:lnTo>
                    <a:pt x="2189480" y="209550"/>
                  </a:lnTo>
                  <a:lnTo>
                    <a:pt x="1979930" y="419100"/>
                  </a:lnTo>
                  <a:lnTo>
                    <a:pt x="0" y="419100"/>
                  </a:lnTo>
                  <a:lnTo>
                    <a:pt x="0" y="0"/>
                  </a:lnTo>
                  <a:lnTo>
                    <a:pt x="2189480" y="0"/>
                  </a:lnTo>
                  <a:lnTo>
                    <a:pt x="2189480" y="209550"/>
                  </a:lnTo>
                </a:path>
              </a:pathLst>
            </a:custGeom>
            <a:ln w="412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67092" y="1804987"/>
            <a:ext cx="15754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Segoe UI"/>
                <a:cs typeface="Segoe UI"/>
              </a:rPr>
              <a:t>AMORTISASI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3639" y="2908300"/>
            <a:ext cx="2833370" cy="440690"/>
          </a:xfrm>
          <a:custGeom>
            <a:avLst/>
            <a:gdLst/>
            <a:ahLst/>
            <a:cxnLst/>
            <a:rect l="l" t="t" r="r" b="b"/>
            <a:pathLst>
              <a:path w="2833370" h="440689">
                <a:moveTo>
                  <a:pt x="2759964" y="0"/>
                </a:moveTo>
                <a:lnTo>
                  <a:pt x="73444" y="0"/>
                </a:lnTo>
                <a:lnTo>
                  <a:pt x="44855" y="5772"/>
                </a:lnTo>
                <a:lnTo>
                  <a:pt x="21510" y="21510"/>
                </a:lnTo>
                <a:lnTo>
                  <a:pt x="5771" y="44844"/>
                </a:lnTo>
                <a:lnTo>
                  <a:pt x="0" y="73405"/>
                </a:lnTo>
                <a:lnTo>
                  <a:pt x="0" y="367284"/>
                </a:lnTo>
                <a:lnTo>
                  <a:pt x="5771" y="395845"/>
                </a:lnTo>
                <a:lnTo>
                  <a:pt x="21510" y="419179"/>
                </a:lnTo>
                <a:lnTo>
                  <a:pt x="44855" y="434917"/>
                </a:lnTo>
                <a:lnTo>
                  <a:pt x="73444" y="440689"/>
                </a:lnTo>
                <a:lnTo>
                  <a:pt x="2759964" y="440689"/>
                </a:lnTo>
                <a:lnTo>
                  <a:pt x="2788525" y="434917"/>
                </a:lnTo>
                <a:lnTo>
                  <a:pt x="2811859" y="419179"/>
                </a:lnTo>
                <a:lnTo>
                  <a:pt x="2827597" y="395845"/>
                </a:lnTo>
                <a:lnTo>
                  <a:pt x="2833370" y="367284"/>
                </a:lnTo>
                <a:lnTo>
                  <a:pt x="2833370" y="73405"/>
                </a:lnTo>
                <a:lnTo>
                  <a:pt x="2827597" y="44844"/>
                </a:lnTo>
                <a:lnTo>
                  <a:pt x="2811859" y="21510"/>
                </a:lnTo>
                <a:lnTo>
                  <a:pt x="2788525" y="5772"/>
                </a:lnTo>
                <a:lnTo>
                  <a:pt x="2759964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30985" y="2935604"/>
            <a:ext cx="20250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DB820"/>
                </a:solidFill>
                <a:latin typeface="Segoe UI"/>
                <a:cs typeface="Segoe UI"/>
              </a:rPr>
              <a:t>Aset</a:t>
            </a:r>
            <a:r>
              <a:rPr sz="1800" b="1" spc="-35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800" b="1" spc="-55" dirty="0">
                <a:solidFill>
                  <a:srgbClr val="EDB820"/>
                </a:solidFill>
                <a:latin typeface="Segoe UI"/>
                <a:cs typeface="Segoe UI"/>
              </a:rPr>
              <a:t>Tak</a:t>
            </a:r>
            <a:r>
              <a:rPr sz="1800" b="1" spc="-40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800" b="1" spc="5" dirty="0">
                <a:solidFill>
                  <a:srgbClr val="EDB820"/>
                </a:solidFill>
                <a:latin typeface="Segoe UI"/>
                <a:cs typeface="Segoe UI"/>
              </a:rPr>
              <a:t>Berwujud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71770" y="1921510"/>
            <a:ext cx="6188710" cy="3710940"/>
          </a:xfrm>
          <a:custGeom>
            <a:avLst/>
            <a:gdLst/>
            <a:ahLst/>
            <a:cxnLst/>
            <a:rect l="l" t="t" r="r" b="b"/>
            <a:pathLst>
              <a:path w="6188709" h="3710940">
                <a:moveTo>
                  <a:pt x="5941949" y="0"/>
                </a:moveTo>
                <a:lnTo>
                  <a:pt x="246760" y="0"/>
                </a:lnTo>
                <a:lnTo>
                  <a:pt x="197033" y="5013"/>
                </a:lnTo>
                <a:lnTo>
                  <a:pt x="150715" y="19393"/>
                </a:lnTo>
                <a:lnTo>
                  <a:pt x="108799" y="42145"/>
                </a:lnTo>
                <a:lnTo>
                  <a:pt x="72278" y="72278"/>
                </a:lnTo>
                <a:lnTo>
                  <a:pt x="42145" y="108799"/>
                </a:lnTo>
                <a:lnTo>
                  <a:pt x="19393" y="150715"/>
                </a:lnTo>
                <a:lnTo>
                  <a:pt x="5013" y="197033"/>
                </a:lnTo>
                <a:lnTo>
                  <a:pt x="0" y="246761"/>
                </a:lnTo>
                <a:lnTo>
                  <a:pt x="0" y="3464179"/>
                </a:lnTo>
                <a:lnTo>
                  <a:pt x="5013" y="3513906"/>
                </a:lnTo>
                <a:lnTo>
                  <a:pt x="19393" y="3560224"/>
                </a:lnTo>
                <a:lnTo>
                  <a:pt x="42145" y="3602140"/>
                </a:lnTo>
                <a:lnTo>
                  <a:pt x="72278" y="3638661"/>
                </a:lnTo>
                <a:lnTo>
                  <a:pt x="108799" y="3668794"/>
                </a:lnTo>
                <a:lnTo>
                  <a:pt x="150715" y="3691546"/>
                </a:lnTo>
                <a:lnTo>
                  <a:pt x="197033" y="3705926"/>
                </a:lnTo>
                <a:lnTo>
                  <a:pt x="246760" y="3710940"/>
                </a:lnTo>
                <a:lnTo>
                  <a:pt x="5941949" y="3710940"/>
                </a:lnTo>
                <a:lnTo>
                  <a:pt x="5991676" y="3705926"/>
                </a:lnTo>
                <a:lnTo>
                  <a:pt x="6037994" y="3691546"/>
                </a:lnTo>
                <a:lnTo>
                  <a:pt x="6079910" y="3668794"/>
                </a:lnTo>
                <a:lnTo>
                  <a:pt x="6116431" y="3638661"/>
                </a:lnTo>
                <a:lnTo>
                  <a:pt x="6146564" y="3602140"/>
                </a:lnTo>
                <a:lnTo>
                  <a:pt x="6169316" y="3560224"/>
                </a:lnTo>
                <a:lnTo>
                  <a:pt x="6183696" y="3513906"/>
                </a:lnTo>
                <a:lnTo>
                  <a:pt x="6188709" y="3464179"/>
                </a:lnTo>
                <a:lnTo>
                  <a:pt x="6188709" y="246761"/>
                </a:lnTo>
                <a:lnTo>
                  <a:pt x="6183696" y="197033"/>
                </a:lnTo>
                <a:lnTo>
                  <a:pt x="6169316" y="150715"/>
                </a:lnTo>
                <a:lnTo>
                  <a:pt x="6146564" y="108799"/>
                </a:lnTo>
                <a:lnTo>
                  <a:pt x="6116431" y="72278"/>
                </a:lnTo>
                <a:lnTo>
                  <a:pt x="6079910" y="42145"/>
                </a:lnTo>
                <a:lnTo>
                  <a:pt x="6037994" y="19393"/>
                </a:lnTo>
                <a:lnTo>
                  <a:pt x="5991676" y="5013"/>
                </a:lnTo>
                <a:lnTo>
                  <a:pt x="594194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990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Pasal</a:t>
            </a:r>
            <a:r>
              <a:rPr spc="-10" dirty="0"/>
              <a:t> </a:t>
            </a:r>
            <a:r>
              <a:rPr spc="-5" dirty="0"/>
              <a:t>22</a:t>
            </a:r>
            <a:r>
              <a:rPr dirty="0"/>
              <a:t> </a:t>
            </a:r>
            <a:r>
              <a:rPr spc="-5" dirty="0"/>
              <a:t>ayat (2)</a:t>
            </a:r>
            <a:r>
              <a:rPr spc="-10" dirty="0"/>
              <a:t> </a:t>
            </a:r>
            <a:r>
              <a:rPr spc="-5" dirty="0"/>
              <a:t>PP</a:t>
            </a:r>
            <a:r>
              <a:rPr dirty="0"/>
              <a:t> </a:t>
            </a:r>
            <a:r>
              <a:rPr spc="-5" dirty="0"/>
              <a:t>55 </a:t>
            </a:r>
            <a:r>
              <a:rPr spc="-30" dirty="0"/>
              <a:t>Tahun </a:t>
            </a:r>
            <a:r>
              <a:rPr spc="-5" dirty="0"/>
              <a:t>2022 </a:t>
            </a:r>
            <a:r>
              <a:rPr spc="-425" dirty="0"/>
              <a:t> </a:t>
            </a:r>
            <a:r>
              <a:rPr dirty="0"/>
              <a:t>Amortisasi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400" b="0" spc="-10" dirty="0">
                <a:solidFill>
                  <a:srgbClr val="FFFFFF"/>
                </a:solidFill>
                <a:latin typeface="Segoe UI"/>
                <a:cs typeface="Segoe UI"/>
              </a:rPr>
              <a:t>Wajib</a:t>
            </a: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-15" dirty="0">
                <a:solidFill>
                  <a:srgbClr val="FFFFFF"/>
                </a:solidFill>
                <a:latin typeface="Segoe UI"/>
                <a:cs typeface="Segoe UI"/>
              </a:rPr>
              <a:t>Pajak</a:t>
            </a:r>
            <a:r>
              <a:rPr sz="1400" b="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yang</a:t>
            </a:r>
            <a:r>
              <a:rPr sz="1400" b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telah</a:t>
            </a:r>
            <a:r>
              <a:rPr sz="1400" b="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melakukan </a:t>
            </a:r>
            <a:r>
              <a:rPr sz="1400" b="0" dirty="0">
                <a:solidFill>
                  <a:srgbClr val="FFFFFF"/>
                </a:solidFill>
                <a:latin typeface="Segoe UI"/>
                <a:cs typeface="Segoe UI"/>
              </a:rPr>
              <a:t>amortisasi</a:t>
            </a:r>
            <a:r>
              <a:rPr sz="1400" b="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5" dirty="0">
                <a:solidFill>
                  <a:srgbClr val="FFFFFF"/>
                </a:solidFill>
                <a:latin typeface="Segoe UI"/>
                <a:cs typeface="Segoe UI"/>
              </a:rPr>
              <a:t>harta</a:t>
            </a:r>
            <a:r>
              <a:rPr sz="1400" b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tak</a:t>
            </a:r>
            <a:r>
              <a:rPr sz="1400" b="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dirty="0">
                <a:solidFill>
                  <a:srgbClr val="FFFFFF"/>
                </a:solidFill>
                <a:latin typeface="Segoe UI"/>
                <a:cs typeface="Segoe UI"/>
              </a:rPr>
              <a:t>berwujud:</a:t>
            </a:r>
            <a:endParaRPr sz="1400">
              <a:latin typeface="Segoe UI"/>
              <a:cs typeface="Segoe UI"/>
            </a:endParaRPr>
          </a:p>
          <a:p>
            <a:pPr marL="189865" indent="-177800">
              <a:lnSpc>
                <a:spcPts val="1680"/>
              </a:lnSpc>
              <a:spcBef>
                <a:spcPts val="5"/>
              </a:spcBef>
              <a:buAutoNum type="alphaLcPeriod"/>
              <a:tabLst>
                <a:tab pos="190500" algn="l"/>
              </a:tabLst>
            </a:pPr>
            <a:r>
              <a:rPr sz="1400" b="0" dirty="0">
                <a:solidFill>
                  <a:srgbClr val="FFFFFF"/>
                </a:solidFill>
                <a:latin typeface="Segoe UI"/>
                <a:cs typeface="Segoe UI"/>
              </a:rPr>
              <a:t>yang</a:t>
            </a: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 dimiliki</a:t>
            </a:r>
            <a:r>
              <a:rPr sz="1400" b="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dan</a:t>
            </a:r>
            <a:r>
              <a:rPr sz="1400" b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digunakan</a:t>
            </a:r>
            <a:r>
              <a:rPr sz="1400" b="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sebelum</a:t>
            </a:r>
            <a:r>
              <a:rPr sz="1400" b="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-35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r>
              <a:rPr sz="1400" b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-15" dirty="0">
                <a:solidFill>
                  <a:srgbClr val="FFFFFF"/>
                </a:solidFill>
                <a:latin typeface="Segoe UI"/>
                <a:cs typeface="Segoe UI"/>
              </a:rPr>
              <a:t>Pajak</a:t>
            </a:r>
            <a:r>
              <a:rPr sz="1400" b="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2022;</a:t>
            </a:r>
            <a:r>
              <a:rPr sz="1400" b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dan</a:t>
            </a:r>
            <a:endParaRPr sz="1400">
              <a:latin typeface="Segoe UI"/>
              <a:cs typeface="Segoe UI"/>
            </a:endParaRPr>
          </a:p>
          <a:p>
            <a:pPr marL="204470" indent="-191770">
              <a:lnSpc>
                <a:spcPct val="100000"/>
              </a:lnSpc>
              <a:buAutoNum type="alphaLcPeriod"/>
              <a:tabLst>
                <a:tab pos="204470" algn="l"/>
              </a:tabLst>
            </a:pP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diamortisasi</a:t>
            </a:r>
            <a:r>
              <a:rPr sz="1400" b="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dengan</a:t>
            </a:r>
            <a:r>
              <a:rPr sz="1400" b="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masa</a:t>
            </a:r>
            <a:r>
              <a:rPr sz="1400" b="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manfaat</a:t>
            </a:r>
            <a:r>
              <a:rPr sz="1400" b="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Kelompok</a:t>
            </a:r>
            <a:r>
              <a:rPr sz="1400" b="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dirty="0">
                <a:solidFill>
                  <a:srgbClr val="FFFFFF"/>
                </a:solidFill>
                <a:latin typeface="Segoe UI"/>
                <a:cs typeface="Segoe UI"/>
              </a:rPr>
              <a:t>4 </a:t>
            </a: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(20</a:t>
            </a:r>
            <a:r>
              <a:rPr sz="1400" b="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Segoe UI"/>
                <a:cs typeface="Segoe UI"/>
              </a:rPr>
              <a:t>tahun),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23280" y="3379215"/>
            <a:ext cx="588835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dapat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memilih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melakukan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amortisasi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sesuai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masa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manfaat</a:t>
            </a:r>
            <a:r>
              <a:rPr sz="1400" spc="3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yang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sebenarnya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dengan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menyampaikan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pemberitahuan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kepada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 Direktur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Jenderal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Pajak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paling</a:t>
            </a:r>
            <a:r>
              <a:rPr sz="1400" b="1" spc="-2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Segoe UI"/>
                <a:cs typeface="Segoe UI"/>
              </a:rPr>
              <a:t>lambat</a:t>
            </a:r>
            <a:r>
              <a:rPr sz="1400" b="1" spc="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akhir</a:t>
            </a:r>
            <a:r>
              <a:rPr sz="1400" b="1" spc="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30" dirty="0">
                <a:solidFill>
                  <a:srgbClr val="FFC000"/>
                </a:solidFill>
                <a:latin typeface="Segoe UI"/>
                <a:cs typeface="Segoe UI"/>
              </a:rPr>
              <a:t>Tahun</a:t>
            </a:r>
            <a:r>
              <a:rPr sz="1400" b="1" spc="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15" dirty="0">
                <a:solidFill>
                  <a:srgbClr val="FFC000"/>
                </a:solidFill>
                <a:latin typeface="Segoe UI"/>
                <a:cs typeface="Segoe UI"/>
              </a:rPr>
              <a:t>Pajak</a:t>
            </a:r>
            <a:r>
              <a:rPr sz="1400" b="1" spc="1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2022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Segoe UI"/>
              <a:cs typeface="Segoe UI"/>
            </a:endParaRPr>
          </a:p>
          <a:p>
            <a:pPr marL="127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PMK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Penyusutan/Amortisasi</a:t>
            </a:r>
            <a:endParaRPr sz="1400">
              <a:latin typeface="Segoe UI"/>
              <a:cs typeface="Segoe UI"/>
            </a:endParaRPr>
          </a:p>
          <a:p>
            <a:pPr marL="187960" marR="508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Dalam hal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Wajib 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Pajak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memilih untuk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melakukan penyusutan/amortisasi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dengan masa manfaat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yang sebenarnya berdasarkan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pembukuan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Wajib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Pajak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 dan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belum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menyampaikan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pemberitahuan,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Wajib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Pajak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 dapat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menyampaikan pemberitahuan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paling</a:t>
            </a:r>
            <a:r>
              <a:rPr sz="1400" b="1" spc="-1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Segoe UI"/>
                <a:cs typeface="Segoe UI"/>
              </a:rPr>
              <a:t>lambat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C000"/>
                </a:solidFill>
                <a:latin typeface="Segoe UI"/>
                <a:cs typeface="Segoe UI"/>
              </a:rPr>
              <a:t>30</a:t>
            </a:r>
            <a:r>
              <a:rPr sz="1400" b="1" spc="-10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April 2024</a:t>
            </a:r>
            <a:r>
              <a:rPr sz="1400" spc="-5" dirty="0">
                <a:solidFill>
                  <a:srgbClr val="FFC000"/>
                </a:solidFill>
                <a:latin typeface="Segoe UI"/>
                <a:cs typeface="Segoe UI"/>
              </a:rPr>
              <a:t>.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0570" y="3639820"/>
            <a:ext cx="2556937" cy="211689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207769" y="5821045"/>
            <a:ext cx="2702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1B2852"/>
                </a:solidFill>
                <a:latin typeface="Calibri"/>
                <a:cs typeface="Calibri"/>
              </a:rPr>
              <a:t>(contoh:</a:t>
            </a:r>
            <a:r>
              <a:rPr sz="1800" i="1" dirty="0">
                <a:solidFill>
                  <a:srgbClr val="1B2852"/>
                </a:solidFill>
                <a:latin typeface="Calibri"/>
                <a:cs typeface="Calibri"/>
              </a:rPr>
              <a:t> hak,</a:t>
            </a:r>
            <a:r>
              <a:rPr sz="1800" i="1" spc="-40" dirty="0">
                <a:solidFill>
                  <a:srgbClr val="1B2852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1B2852"/>
                </a:solidFill>
                <a:latin typeface="Calibri"/>
                <a:cs typeface="Calibri"/>
              </a:rPr>
              <a:t>paten,</a:t>
            </a:r>
            <a:r>
              <a:rPr sz="1800" i="1" spc="-25" dirty="0">
                <a:solidFill>
                  <a:srgbClr val="1B2852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1B2852"/>
                </a:solidFill>
                <a:latin typeface="Calibri"/>
                <a:cs typeface="Calibri"/>
              </a:rPr>
              <a:t>aplikasi)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08030" y="6480809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1B2852"/>
                </a:solidFill>
                <a:latin typeface="Calibri"/>
                <a:cs typeface="Calibri"/>
                <a:hlinkClick r:id="rId3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1950" y="609917"/>
            <a:ext cx="289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19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6689"/>
            <a:ext cx="359410" cy="546100"/>
          </a:xfrm>
          <a:custGeom>
            <a:avLst/>
            <a:gdLst/>
            <a:ahLst/>
            <a:cxnLst/>
            <a:rect l="l" t="t" r="r" b="b"/>
            <a:pathLst>
              <a:path w="359410" h="546100">
                <a:moveTo>
                  <a:pt x="359410" y="0"/>
                </a:moveTo>
                <a:lnTo>
                  <a:pt x="0" y="0"/>
                </a:lnTo>
                <a:lnTo>
                  <a:pt x="0" y="546099"/>
                </a:lnTo>
                <a:lnTo>
                  <a:pt x="359410" y="546099"/>
                </a:lnTo>
                <a:lnTo>
                  <a:pt x="35941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1950" y="186689"/>
            <a:ext cx="7788909" cy="52959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5588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440"/>
              </a:spcBef>
            </a:pPr>
            <a:r>
              <a:rPr spc="-10" dirty="0">
                <a:solidFill>
                  <a:srgbClr val="FFFFFF"/>
                </a:solidFill>
              </a:rPr>
              <a:t>Penyusutan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dan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Amortisasi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– </a:t>
            </a:r>
            <a:r>
              <a:rPr spc="-5" dirty="0">
                <a:solidFill>
                  <a:srgbClr val="FFFFFF"/>
                </a:solidFill>
              </a:rPr>
              <a:t>Bidang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Usaha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Tertentu</a:t>
            </a:r>
          </a:p>
        </p:txBody>
      </p:sp>
      <p:sp>
        <p:nvSpPr>
          <p:cNvPr id="5" name="object 5"/>
          <p:cNvSpPr/>
          <p:nvPr/>
        </p:nvSpPr>
        <p:spPr>
          <a:xfrm>
            <a:off x="5993129" y="1526539"/>
            <a:ext cx="5784850" cy="4658360"/>
          </a:xfrm>
          <a:custGeom>
            <a:avLst/>
            <a:gdLst/>
            <a:ahLst/>
            <a:cxnLst/>
            <a:rect l="l" t="t" r="r" b="b"/>
            <a:pathLst>
              <a:path w="5784850" h="4658360">
                <a:moveTo>
                  <a:pt x="5475097" y="0"/>
                </a:moveTo>
                <a:lnTo>
                  <a:pt x="309753" y="0"/>
                </a:lnTo>
                <a:lnTo>
                  <a:pt x="263980" y="3358"/>
                </a:lnTo>
                <a:lnTo>
                  <a:pt x="220293" y="13114"/>
                </a:lnTo>
                <a:lnTo>
                  <a:pt x="179170" y="28789"/>
                </a:lnTo>
                <a:lnTo>
                  <a:pt x="141090" y="49903"/>
                </a:lnTo>
                <a:lnTo>
                  <a:pt x="106533" y="75978"/>
                </a:lnTo>
                <a:lnTo>
                  <a:pt x="75978" y="106533"/>
                </a:lnTo>
                <a:lnTo>
                  <a:pt x="49903" y="141090"/>
                </a:lnTo>
                <a:lnTo>
                  <a:pt x="28789" y="179170"/>
                </a:lnTo>
                <a:lnTo>
                  <a:pt x="13114" y="220293"/>
                </a:lnTo>
                <a:lnTo>
                  <a:pt x="3358" y="263980"/>
                </a:lnTo>
                <a:lnTo>
                  <a:pt x="0" y="309752"/>
                </a:lnTo>
                <a:lnTo>
                  <a:pt x="0" y="4348581"/>
                </a:lnTo>
                <a:lnTo>
                  <a:pt x="3358" y="4394357"/>
                </a:lnTo>
                <a:lnTo>
                  <a:pt x="13114" y="4438048"/>
                </a:lnTo>
                <a:lnTo>
                  <a:pt x="28789" y="4479174"/>
                </a:lnTo>
                <a:lnTo>
                  <a:pt x="49903" y="4517257"/>
                </a:lnTo>
                <a:lnTo>
                  <a:pt x="75978" y="4551817"/>
                </a:lnTo>
                <a:lnTo>
                  <a:pt x="106533" y="4582375"/>
                </a:lnTo>
                <a:lnTo>
                  <a:pt x="141090" y="4608451"/>
                </a:lnTo>
                <a:lnTo>
                  <a:pt x="179170" y="4629567"/>
                </a:lnTo>
                <a:lnTo>
                  <a:pt x="220293" y="4645243"/>
                </a:lnTo>
                <a:lnTo>
                  <a:pt x="263980" y="4655001"/>
                </a:lnTo>
                <a:lnTo>
                  <a:pt x="309753" y="4658360"/>
                </a:lnTo>
                <a:lnTo>
                  <a:pt x="5475097" y="4658360"/>
                </a:lnTo>
                <a:lnTo>
                  <a:pt x="5520869" y="4655001"/>
                </a:lnTo>
                <a:lnTo>
                  <a:pt x="5564556" y="4645243"/>
                </a:lnTo>
                <a:lnTo>
                  <a:pt x="5605679" y="4629567"/>
                </a:lnTo>
                <a:lnTo>
                  <a:pt x="5643759" y="4608451"/>
                </a:lnTo>
                <a:lnTo>
                  <a:pt x="5678316" y="4582375"/>
                </a:lnTo>
                <a:lnTo>
                  <a:pt x="5708871" y="4551817"/>
                </a:lnTo>
                <a:lnTo>
                  <a:pt x="5734946" y="4517257"/>
                </a:lnTo>
                <a:lnTo>
                  <a:pt x="5756060" y="4479174"/>
                </a:lnTo>
                <a:lnTo>
                  <a:pt x="5771735" y="4438048"/>
                </a:lnTo>
                <a:lnTo>
                  <a:pt x="5781491" y="4394357"/>
                </a:lnTo>
                <a:lnTo>
                  <a:pt x="5784850" y="4348581"/>
                </a:lnTo>
                <a:lnTo>
                  <a:pt x="5784850" y="309752"/>
                </a:lnTo>
                <a:lnTo>
                  <a:pt x="5781491" y="263980"/>
                </a:lnTo>
                <a:lnTo>
                  <a:pt x="5771735" y="220293"/>
                </a:lnTo>
                <a:lnTo>
                  <a:pt x="5756060" y="179170"/>
                </a:lnTo>
                <a:lnTo>
                  <a:pt x="5734946" y="141090"/>
                </a:lnTo>
                <a:lnTo>
                  <a:pt x="5708871" y="106533"/>
                </a:lnTo>
                <a:lnTo>
                  <a:pt x="5678316" y="75978"/>
                </a:lnTo>
                <a:lnTo>
                  <a:pt x="5643759" y="49903"/>
                </a:lnTo>
                <a:lnTo>
                  <a:pt x="5605679" y="28789"/>
                </a:lnTo>
                <a:lnTo>
                  <a:pt x="5564556" y="13114"/>
                </a:lnTo>
                <a:lnTo>
                  <a:pt x="5520869" y="3358"/>
                </a:lnTo>
                <a:lnTo>
                  <a:pt x="547509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62928" y="1628775"/>
            <a:ext cx="4813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dan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Amortisasi</a:t>
            </a:r>
            <a:r>
              <a:rPr sz="14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dalam Bidang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Usaha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Segoe UI"/>
                <a:cs typeface="Segoe UI"/>
              </a:rPr>
              <a:t>Tertentu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2928" y="2026284"/>
            <a:ext cx="540131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96545" algn="l"/>
                <a:tab pos="297180" algn="l"/>
              </a:tabLst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Bidang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usaha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tertentu</a:t>
            </a:r>
            <a:r>
              <a:rPr sz="1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meliputi:</a:t>
            </a:r>
            <a:endParaRPr sz="1200">
              <a:latin typeface="Segoe UI"/>
              <a:cs typeface="Segoe UI"/>
            </a:endParaRPr>
          </a:p>
          <a:p>
            <a:pPr marL="491490" lvl="1" indent="-194310">
              <a:lnSpc>
                <a:spcPct val="100000"/>
              </a:lnSpc>
              <a:buAutoNum type="alphaLcPeriod"/>
              <a:tabLst>
                <a:tab pos="491490" algn="l"/>
              </a:tabLst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kehutanan</a:t>
            </a:r>
            <a:endParaRPr sz="1200">
              <a:latin typeface="Segoe UI"/>
              <a:cs typeface="Segoe UI"/>
            </a:endParaRPr>
          </a:p>
          <a:p>
            <a:pPr marL="502920" lvl="1" indent="-206375">
              <a:lnSpc>
                <a:spcPct val="100000"/>
              </a:lnSpc>
              <a:buAutoNum type="alphaLcPeriod"/>
              <a:tabLst>
                <a:tab pos="503555" algn="l"/>
              </a:tabLst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perkebunan</a:t>
            </a:r>
            <a:endParaRPr sz="1200">
              <a:latin typeface="Segoe UI"/>
              <a:cs typeface="Segoe UI"/>
            </a:endParaRPr>
          </a:p>
          <a:p>
            <a:pPr marL="482600" lvl="1" indent="-186055">
              <a:lnSpc>
                <a:spcPct val="100000"/>
              </a:lnSpc>
              <a:buAutoNum type="alphaLcPeriod"/>
              <a:tabLst>
                <a:tab pos="483234" algn="l"/>
              </a:tabLst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peternakan</a:t>
            </a:r>
            <a:endParaRPr sz="1200">
              <a:latin typeface="Segoe UI"/>
              <a:cs typeface="Segoe UI"/>
            </a:endParaRPr>
          </a:p>
          <a:p>
            <a:pPr marL="297180" indent="-284480">
              <a:lnSpc>
                <a:spcPct val="100000"/>
              </a:lnSpc>
              <a:buAutoNum type="arabicPeriod"/>
              <a:tabLst>
                <a:tab pos="296545" algn="l"/>
                <a:tab pos="297180" algn="l"/>
              </a:tabLst>
            </a:pPr>
            <a:r>
              <a:rPr sz="1200" spc="5" dirty="0">
                <a:solidFill>
                  <a:srgbClr val="FFFFFF"/>
                </a:solidFill>
                <a:latin typeface="Segoe UI"/>
                <a:cs typeface="Segoe UI"/>
              </a:rPr>
              <a:t>Harta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berwujud</a:t>
            </a:r>
            <a:r>
              <a:rPr sz="12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dalam bidang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usaha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tertentu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yaitu:</a:t>
            </a:r>
            <a:endParaRPr sz="1200">
              <a:latin typeface="Segoe UI"/>
              <a:cs typeface="Segoe UI"/>
            </a:endParaRPr>
          </a:p>
          <a:p>
            <a:pPr marL="491490" lvl="1" indent="-194310">
              <a:lnSpc>
                <a:spcPct val="100000"/>
              </a:lnSpc>
              <a:buAutoNum type="alphaLcPeriod"/>
              <a:tabLst>
                <a:tab pos="491490" algn="l"/>
              </a:tabLst>
            </a:pP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tanaman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kehutanan</a:t>
            </a:r>
            <a:r>
              <a:rPr sz="12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(kehutanan)</a:t>
            </a:r>
            <a:endParaRPr sz="1200">
              <a:latin typeface="Segoe UI"/>
              <a:cs typeface="Segoe UI"/>
            </a:endParaRPr>
          </a:p>
          <a:p>
            <a:pPr marL="50419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kel.</a:t>
            </a:r>
            <a:r>
              <a:rPr sz="12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(20</a:t>
            </a:r>
            <a:r>
              <a:rPr sz="1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tahun)</a:t>
            </a:r>
            <a:endParaRPr sz="1200">
              <a:latin typeface="Segoe UI"/>
              <a:cs typeface="Segoe UI"/>
            </a:endParaRPr>
          </a:p>
          <a:p>
            <a:pPr marL="502920" lvl="1" indent="-206375">
              <a:lnSpc>
                <a:spcPct val="100000"/>
              </a:lnSpc>
              <a:buAutoNum type="alphaLcPeriod" startAt="2"/>
              <a:tabLst>
                <a:tab pos="503555" algn="l"/>
              </a:tabLst>
            </a:pP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tanaman</a:t>
            </a:r>
            <a:r>
              <a:rPr sz="12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keras</a:t>
            </a:r>
            <a:r>
              <a:rPr sz="12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(perkebunan)</a:t>
            </a:r>
            <a:endParaRPr sz="1200">
              <a:latin typeface="Segoe UI"/>
              <a:cs typeface="Segoe UI"/>
            </a:endParaRPr>
          </a:p>
          <a:p>
            <a:pPr marR="3624579" algn="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kel.</a:t>
            </a:r>
            <a:r>
              <a:rPr sz="12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(20</a:t>
            </a:r>
            <a:r>
              <a:rPr sz="12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tahun)</a:t>
            </a:r>
            <a:endParaRPr sz="1200">
              <a:latin typeface="Segoe UI"/>
              <a:cs typeface="Segoe UI"/>
            </a:endParaRPr>
          </a:p>
          <a:p>
            <a:pPr marL="186055" marR="3597275" lvl="1" indent="-186055" algn="r">
              <a:lnSpc>
                <a:spcPct val="100000"/>
              </a:lnSpc>
              <a:buAutoNum type="alphaLcPeriod" startAt="3"/>
              <a:tabLst>
                <a:tab pos="186055" algn="l"/>
              </a:tabLst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ternak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(peternakan)</a:t>
            </a:r>
            <a:endParaRPr sz="1200">
              <a:latin typeface="Segoe UI"/>
              <a:cs typeface="Segoe UI"/>
            </a:endParaRPr>
          </a:p>
          <a:p>
            <a:pPr marL="50419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kel.</a:t>
            </a:r>
            <a:r>
              <a:rPr sz="12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(8</a:t>
            </a:r>
            <a:r>
              <a:rPr sz="12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tahun)</a:t>
            </a:r>
            <a:endParaRPr sz="1200">
              <a:latin typeface="Segoe UI"/>
              <a:cs typeface="Segoe UI"/>
            </a:endParaRPr>
          </a:p>
          <a:p>
            <a:pPr marL="504190" marR="474345" lvl="1" indent="-207010">
              <a:lnSpc>
                <a:spcPct val="100000"/>
              </a:lnSpc>
              <a:buAutoNum type="alphaLcPeriod" startAt="4"/>
              <a:tabLst>
                <a:tab pos="516255" algn="l"/>
              </a:tabLst>
            </a:pPr>
            <a:r>
              <a:rPr sz="1200" b="1" spc="-5" dirty="0">
                <a:solidFill>
                  <a:srgbClr val="FFC000"/>
                </a:solidFill>
                <a:latin typeface="Segoe UI"/>
                <a:cs typeface="Segoe UI"/>
              </a:rPr>
              <a:t>ternak </a:t>
            </a:r>
            <a:r>
              <a:rPr sz="1200" b="1" dirty="0">
                <a:solidFill>
                  <a:srgbClr val="FFC000"/>
                </a:solidFill>
                <a:latin typeface="Segoe UI"/>
                <a:cs typeface="Segoe UI"/>
              </a:rPr>
              <a:t>yang </a:t>
            </a:r>
            <a:r>
              <a:rPr sz="1200" b="1" spc="-5" dirty="0">
                <a:solidFill>
                  <a:srgbClr val="FFC000"/>
                </a:solidFill>
                <a:latin typeface="Segoe UI"/>
                <a:cs typeface="Segoe UI"/>
              </a:rPr>
              <a:t>sudah menghasilkan </a:t>
            </a:r>
            <a:r>
              <a:rPr sz="1200" b="1" dirty="0">
                <a:solidFill>
                  <a:srgbClr val="FFC000"/>
                </a:solidFill>
                <a:latin typeface="Segoe UI"/>
                <a:cs typeface="Segoe UI"/>
              </a:rPr>
              <a:t>setelah </a:t>
            </a:r>
            <a:r>
              <a:rPr sz="1200" b="1" spc="-5" dirty="0">
                <a:solidFill>
                  <a:srgbClr val="FFC000"/>
                </a:solidFill>
                <a:latin typeface="Segoe UI"/>
                <a:cs typeface="Segoe UI"/>
              </a:rPr>
              <a:t>dipelihara </a:t>
            </a:r>
            <a:r>
              <a:rPr sz="1200" b="1" dirty="0">
                <a:solidFill>
                  <a:srgbClr val="FFC000"/>
                </a:solidFill>
                <a:latin typeface="Segoe UI"/>
                <a:cs typeface="Segoe UI"/>
              </a:rPr>
              <a:t>≤ 1 tahun </a:t>
            </a:r>
            <a:r>
              <a:rPr sz="1200" b="1" spc="-320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C000"/>
                </a:solidFill>
                <a:latin typeface="Segoe UI"/>
                <a:cs typeface="Segoe UI"/>
              </a:rPr>
              <a:t>(peternakan)</a:t>
            </a:r>
            <a:endParaRPr sz="1200">
              <a:latin typeface="Segoe UI"/>
              <a:cs typeface="Segoe UI"/>
            </a:endParaRPr>
          </a:p>
          <a:p>
            <a:pPr marL="504190">
              <a:lnSpc>
                <a:spcPct val="100000"/>
              </a:lnSpc>
            </a:pPr>
            <a:r>
              <a:rPr sz="1200" dirty="0">
                <a:solidFill>
                  <a:srgbClr val="FFC000"/>
                </a:solidFill>
                <a:latin typeface="Wingdings"/>
                <a:cs typeface="Wingdings"/>
              </a:rPr>
              <a:t></a:t>
            </a:r>
            <a:r>
              <a:rPr sz="1200" spc="2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C000"/>
                </a:solidFill>
                <a:latin typeface="Segoe UI"/>
                <a:cs typeface="Segoe UI"/>
              </a:rPr>
              <a:t>pembebanan</a:t>
            </a:r>
            <a:r>
              <a:rPr sz="1200" b="1" spc="20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C000"/>
                </a:solidFill>
                <a:latin typeface="Segoe UI"/>
                <a:cs typeface="Segoe UI"/>
              </a:rPr>
              <a:t>sekaligus,</a:t>
            </a:r>
            <a:r>
              <a:rPr sz="1200" b="1" spc="-2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C000"/>
                </a:solidFill>
                <a:latin typeface="Segoe UI"/>
                <a:cs typeface="Segoe UI"/>
              </a:rPr>
              <a:t>disusutkan</a:t>
            </a:r>
            <a:r>
              <a:rPr sz="1200" b="1" spc="-30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C000"/>
                </a:solidFill>
                <a:latin typeface="Segoe UI"/>
                <a:cs typeface="Segoe UI"/>
              </a:rPr>
              <a:t>2 </a:t>
            </a:r>
            <a:r>
              <a:rPr sz="1200" b="1" spc="-5" dirty="0">
                <a:solidFill>
                  <a:srgbClr val="FFC000"/>
                </a:solidFill>
                <a:latin typeface="Segoe UI"/>
                <a:cs typeface="Segoe UI"/>
              </a:rPr>
              <a:t>tahun,</a:t>
            </a:r>
            <a:r>
              <a:rPr sz="1200" b="1" spc="-2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C000"/>
                </a:solidFill>
                <a:latin typeface="Segoe UI"/>
                <a:cs typeface="Segoe UI"/>
              </a:rPr>
              <a:t>3 </a:t>
            </a:r>
            <a:r>
              <a:rPr sz="1200" b="1" spc="-5" dirty="0">
                <a:solidFill>
                  <a:srgbClr val="FFC000"/>
                </a:solidFill>
                <a:latin typeface="Segoe UI"/>
                <a:cs typeface="Segoe UI"/>
              </a:rPr>
              <a:t>tahun,</a:t>
            </a:r>
            <a:r>
              <a:rPr sz="1200" b="1" spc="-2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C000"/>
                </a:solidFill>
                <a:latin typeface="Segoe UI"/>
                <a:cs typeface="Segoe UI"/>
              </a:rPr>
              <a:t>atau 4</a:t>
            </a:r>
            <a:r>
              <a:rPr sz="1200" b="1" spc="-5" dirty="0">
                <a:solidFill>
                  <a:srgbClr val="FFC000"/>
                </a:solidFill>
                <a:latin typeface="Segoe UI"/>
                <a:cs typeface="Segoe UI"/>
              </a:rPr>
              <a:t> tahun</a:t>
            </a:r>
            <a:endParaRPr sz="1200">
              <a:latin typeface="Segoe UI"/>
              <a:cs typeface="Segoe UI"/>
            </a:endParaRPr>
          </a:p>
          <a:p>
            <a:pPr marL="297180" marR="569595" indent="-284480">
              <a:lnSpc>
                <a:spcPct val="100000"/>
              </a:lnSpc>
              <a:buAutoNum type="arabicPeriod" startAt="3"/>
              <a:tabLst>
                <a:tab pos="296545" algn="l"/>
                <a:tab pos="297180" algn="l"/>
              </a:tabLst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Biaya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untuk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pembelian bibit,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pemeliharaan, dsb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dibebankan melalui </a:t>
            </a:r>
            <a:r>
              <a:rPr sz="1200" spc="-3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penyusutan.</a:t>
            </a:r>
            <a:endParaRPr sz="1200">
              <a:latin typeface="Segoe UI"/>
              <a:cs typeface="Segoe UI"/>
            </a:endParaRPr>
          </a:p>
          <a:p>
            <a:pPr marL="297180" indent="-284480">
              <a:lnSpc>
                <a:spcPct val="100000"/>
              </a:lnSpc>
              <a:buAutoNum type="arabicPeriod" startAt="3"/>
              <a:tabLst>
                <a:tab pos="296545" algn="l"/>
                <a:tab pos="297180" algn="l"/>
              </a:tabLst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r>
              <a:rPr sz="12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dimulai</a:t>
            </a:r>
            <a:r>
              <a:rPr sz="12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pada</a:t>
            </a:r>
            <a:endParaRPr sz="1200">
              <a:latin typeface="Segoe UI"/>
              <a:cs typeface="Segoe UI"/>
            </a:endParaRPr>
          </a:p>
          <a:p>
            <a:pPr marL="398780" indent="-101600">
              <a:lnSpc>
                <a:spcPts val="1440"/>
              </a:lnSpc>
              <a:buChar char="-"/>
              <a:tabLst>
                <a:tab pos="398780" algn="l"/>
              </a:tabLst>
            </a:pP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bulan</a:t>
            </a:r>
            <a:r>
              <a:rPr sz="1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mulai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produksi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komersial,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yaitu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bulan</a:t>
            </a:r>
            <a:r>
              <a:rPr sz="1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mulai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dilakukan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penjualan;</a:t>
            </a:r>
            <a:endParaRPr sz="1200">
              <a:latin typeface="Segoe UI"/>
              <a:cs typeface="Segoe UI"/>
            </a:endParaRPr>
          </a:p>
          <a:p>
            <a:pPr marL="398780" indent="-101600">
              <a:lnSpc>
                <a:spcPct val="100000"/>
              </a:lnSpc>
              <a:buChar char="-"/>
              <a:tabLst>
                <a:tab pos="398780" algn="l"/>
              </a:tabLst>
            </a:pP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dilakukannya</a:t>
            </a:r>
            <a:r>
              <a:rPr sz="1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pengeluaran</a:t>
            </a:r>
            <a:r>
              <a:rPr sz="12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untuk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ternak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yang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sudah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menghasilkan</a:t>
            </a:r>
            <a:endParaRPr sz="1200">
              <a:latin typeface="Segoe UI"/>
              <a:cs typeface="Segoe UI"/>
            </a:endParaRPr>
          </a:p>
          <a:p>
            <a:pPr marL="29718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setelah</a:t>
            </a:r>
            <a:r>
              <a:rPr sz="1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dipelihara</a:t>
            </a:r>
            <a:r>
              <a:rPr sz="12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≤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endParaRPr sz="1200">
              <a:latin typeface="Segoe UI"/>
              <a:cs typeface="Segoe UI"/>
            </a:endParaRPr>
          </a:p>
          <a:p>
            <a:pPr marL="297180" marR="461009" indent="-284480">
              <a:lnSpc>
                <a:spcPct val="100000"/>
              </a:lnSpc>
              <a:spcBef>
                <a:spcPts val="5"/>
              </a:spcBef>
              <a:tabLst>
                <a:tab pos="296545" algn="l"/>
              </a:tabLst>
            </a:pP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5.	Amortisasi dimulai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pada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bulan dilakukannya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pengeluaran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untuk </a:t>
            </a:r>
            <a:r>
              <a:rPr sz="1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memperoleh</a:t>
            </a:r>
            <a:r>
              <a:rPr sz="12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Segoe UI"/>
                <a:cs typeface="Segoe UI"/>
              </a:rPr>
              <a:t>harta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 tak</a:t>
            </a:r>
            <a:r>
              <a:rPr sz="1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berwujud</a:t>
            </a:r>
            <a:r>
              <a:rPr sz="12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atau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pada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bulan</a:t>
            </a:r>
            <a:r>
              <a:rPr sz="12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produksi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komersial.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88025" y="1407794"/>
            <a:ext cx="0" cy="4937760"/>
          </a:xfrm>
          <a:custGeom>
            <a:avLst/>
            <a:gdLst/>
            <a:ahLst/>
            <a:cxnLst/>
            <a:rect l="l" t="t" r="r" b="b"/>
            <a:pathLst>
              <a:path h="4937760">
                <a:moveTo>
                  <a:pt x="0" y="4937747"/>
                </a:moveTo>
                <a:lnTo>
                  <a:pt x="0" y="0"/>
                </a:lnTo>
              </a:path>
            </a:pathLst>
          </a:custGeom>
          <a:ln w="28575">
            <a:solidFill>
              <a:srgbClr val="AEABA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29050" y="4913629"/>
            <a:ext cx="1475740" cy="958850"/>
          </a:xfrm>
          <a:custGeom>
            <a:avLst/>
            <a:gdLst/>
            <a:ahLst/>
            <a:cxnLst/>
            <a:rect l="l" t="t" r="r" b="b"/>
            <a:pathLst>
              <a:path w="1475739" h="958850">
                <a:moveTo>
                  <a:pt x="0" y="159766"/>
                </a:moveTo>
                <a:lnTo>
                  <a:pt x="8142" y="109256"/>
                </a:lnTo>
                <a:lnTo>
                  <a:pt x="30817" y="65397"/>
                </a:lnTo>
                <a:lnTo>
                  <a:pt x="65397" y="30817"/>
                </a:lnTo>
                <a:lnTo>
                  <a:pt x="109256" y="8142"/>
                </a:lnTo>
                <a:lnTo>
                  <a:pt x="159765" y="0"/>
                </a:lnTo>
                <a:lnTo>
                  <a:pt x="1315974" y="0"/>
                </a:lnTo>
                <a:lnTo>
                  <a:pt x="1366483" y="8142"/>
                </a:lnTo>
                <a:lnTo>
                  <a:pt x="1410342" y="30817"/>
                </a:lnTo>
                <a:lnTo>
                  <a:pt x="1444922" y="65397"/>
                </a:lnTo>
                <a:lnTo>
                  <a:pt x="1467597" y="109256"/>
                </a:lnTo>
                <a:lnTo>
                  <a:pt x="1475739" y="159766"/>
                </a:lnTo>
                <a:lnTo>
                  <a:pt x="1475739" y="799033"/>
                </a:lnTo>
                <a:lnTo>
                  <a:pt x="1467597" y="849547"/>
                </a:lnTo>
                <a:lnTo>
                  <a:pt x="1444922" y="893419"/>
                </a:lnTo>
                <a:lnTo>
                  <a:pt x="1410342" y="928014"/>
                </a:lnTo>
                <a:lnTo>
                  <a:pt x="1366483" y="950702"/>
                </a:lnTo>
                <a:lnTo>
                  <a:pt x="1315974" y="958850"/>
                </a:lnTo>
                <a:lnTo>
                  <a:pt x="159765" y="958850"/>
                </a:lnTo>
                <a:lnTo>
                  <a:pt x="109256" y="950702"/>
                </a:lnTo>
                <a:lnTo>
                  <a:pt x="65397" y="928014"/>
                </a:lnTo>
                <a:lnTo>
                  <a:pt x="30817" y="893419"/>
                </a:lnTo>
                <a:lnTo>
                  <a:pt x="8142" y="849547"/>
                </a:lnTo>
                <a:lnTo>
                  <a:pt x="0" y="799033"/>
                </a:lnTo>
                <a:lnTo>
                  <a:pt x="0" y="159766"/>
                </a:lnTo>
                <a:close/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62653" y="5102859"/>
            <a:ext cx="12084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92828"/>
                </a:solidFill>
                <a:latin typeface="Segoe UI"/>
                <a:cs typeface="Segoe UI"/>
              </a:rPr>
              <a:t>Menghasilkan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292828"/>
                </a:solidFill>
                <a:latin typeface="Segoe UI"/>
                <a:cs typeface="Segoe UI"/>
              </a:rPr>
              <a:t>setelah</a:t>
            </a:r>
            <a:r>
              <a:rPr sz="1200" spc="-55" dirty="0">
                <a:solidFill>
                  <a:srgbClr val="292828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92828"/>
                </a:solidFill>
                <a:latin typeface="Segoe UI"/>
                <a:cs typeface="Segoe UI"/>
              </a:rPr>
              <a:t>dipelihara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292828"/>
                </a:solidFill>
                <a:latin typeface="Segoe UI"/>
                <a:cs typeface="Segoe UI"/>
              </a:rPr>
              <a:t>&gt;</a:t>
            </a:r>
            <a:r>
              <a:rPr sz="1200" spc="-40" dirty="0">
                <a:solidFill>
                  <a:srgbClr val="292828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92828"/>
                </a:solidFill>
                <a:latin typeface="Segoe UI"/>
                <a:cs typeface="Segoe UI"/>
              </a:rPr>
              <a:t>1</a:t>
            </a:r>
            <a:r>
              <a:rPr sz="1200" spc="-30" dirty="0">
                <a:solidFill>
                  <a:srgbClr val="292828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92828"/>
                </a:solidFill>
                <a:latin typeface="Segoe UI"/>
                <a:cs typeface="Segoe UI"/>
              </a:rPr>
              <a:t>tahun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66469" y="1985010"/>
            <a:ext cx="1402080" cy="1545590"/>
            <a:chOff x="966469" y="1985010"/>
            <a:chExt cx="1402080" cy="1545590"/>
          </a:xfrm>
        </p:grpSpPr>
        <p:sp>
          <p:nvSpPr>
            <p:cNvPr id="12" name="object 12"/>
            <p:cNvSpPr/>
            <p:nvPr/>
          </p:nvSpPr>
          <p:spPr>
            <a:xfrm>
              <a:off x="972819" y="1991360"/>
              <a:ext cx="1389380" cy="1532890"/>
            </a:xfrm>
            <a:custGeom>
              <a:avLst/>
              <a:gdLst/>
              <a:ahLst/>
              <a:cxnLst/>
              <a:rect l="l" t="t" r="r" b="b"/>
              <a:pathLst>
                <a:path w="1389380" h="1532889">
                  <a:moveTo>
                    <a:pt x="1157859" y="0"/>
                  </a:moveTo>
                  <a:lnTo>
                    <a:pt x="231571" y="0"/>
                  </a:lnTo>
                  <a:lnTo>
                    <a:pt x="184903" y="4702"/>
                  </a:lnTo>
                  <a:lnTo>
                    <a:pt x="141435" y="18190"/>
                  </a:lnTo>
                  <a:lnTo>
                    <a:pt x="102099" y="39533"/>
                  </a:lnTo>
                  <a:lnTo>
                    <a:pt x="67827" y="67802"/>
                  </a:lnTo>
                  <a:lnTo>
                    <a:pt x="39550" y="102065"/>
                  </a:lnTo>
                  <a:lnTo>
                    <a:pt x="18198" y="141392"/>
                  </a:lnTo>
                  <a:lnTo>
                    <a:pt x="4704" y="184854"/>
                  </a:lnTo>
                  <a:lnTo>
                    <a:pt x="0" y="231520"/>
                  </a:lnTo>
                  <a:lnTo>
                    <a:pt x="0" y="1301368"/>
                  </a:lnTo>
                  <a:lnTo>
                    <a:pt x="4704" y="1348035"/>
                  </a:lnTo>
                  <a:lnTo>
                    <a:pt x="18198" y="1391497"/>
                  </a:lnTo>
                  <a:lnTo>
                    <a:pt x="39550" y="1430824"/>
                  </a:lnTo>
                  <a:lnTo>
                    <a:pt x="67827" y="1465087"/>
                  </a:lnTo>
                  <a:lnTo>
                    <a:pt x="102099" y="1493356"/>
                  </a:lnTo>
                  <a:lnTo>
                    <a:pt x="141435" y="1514699"/>
                  </a:lnTo>
                  <a:lnTo>
                    <a:pt x="184903" y="1528187"/>
                  </a:lnTo>
                  <a:lnTo>
                    <a:pt x="231571" y="1532889"/>
                  </a:lnTo>
                  <a:lnTo>
                    <a:pt x="1157859" y="1532889"/>
                  </a:lnTo>
                  <a:lnTo>
                    <a:pt x="1204525" y="1528187"/>
                  </a:lnTo>
                  <a:lnTo>
                    <a:pt x="1247987" y="1514699"/>
                  </a:lnTo>
                  <a:lnTo>
                    <a:pt x="1287314" y="1493356"/>
                  </a:lnTo>
                  <a:lnTo>
                    <a:pt x="1321577" y="1465087"/>
                  </a:lnTo>
                  <a:lnTo>
                    <a:pt x="1349846" y="1430824"/>
                  </a:lnTo>
                  <a:lnTo>
                    <a:pt x="1371189" y="1391497"/>
                  </a:lnTo>
                  <a:lnTo>
                    <a:pt x="1384677" y="1348035"/>
                  </a:lnTo>
                  <a:lnTo>
                    <a:pt x="1389380" y="1301368"/>
                  </a:lnTo>
                  <a:lnTo>
                    <a:pt x="1389380" y="231520"/>
                  </a:lnTo>
                  <a:lnTo>
                    <a:pt x="1384677" y="184854"/>
                  </a:lnTo>
                  <a:lnTo>
                    <a:pt x="1371189" y="141392"/>
                  </a:lnTo>
                  <a:lnTo>
                    <a:pt x="1349846" y="102065"/>
                  </a:lnTo>
                  <a:lnTo>
                    <a:pt x="1321577" y="67802"/>
                  </a:lnTo>
                  <a:lnTo>
                    <a:pt x="1287314" y="39533"/>
                  </a:lnTo>
                  <a:lnTo>
                    <a:pt x="1247987" y="18190"/>
                  </a:lnTo>
                  <a:lnTo>
                    <a:pt x="1204525" y="4702"/>
                  </a:lnTo>
                  <a:lnTo>
                    <a:pt x="115785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2819" y="1991360"/>
              <a:ext cx="1389380" cy="1532890"/>
            </a:xfrm>
            <a:custGeom>
              <a:avLst/>
              <a:gdLst/>
              <a:ahLst/>
              <a:cxnLst/>
              <a:rect l="l" t="t" r="r" b="b"/>
              <a:pathLst>
                <a:path w="1389380" h="1532889">
                  <a:moveTo>
                    <a:pt x="0" y="231520"/>
                  </a:moveTo>
                  <a:lnTo>
                    <a:pt x="4704" y="184854"/>
                  </a:lnTo>
                  <a:lnTo>
                    <a:pt x="18198" y="141392"/>
                  </a:lnTo>
                  <a:lnTo>
                    <a:pt x="39550" y="102065"/>
                  </a:lnTo>
                  <a:lnTo>
                    <a:pt x="67827" y="67802"/>
                  </a:lnTo>
                  <a:lnTo>
                    <a:pt x="102099" y="39533"/>
                  </a:lnTo>
                  <a:lnTo>
                    <a:pt x="141435" y="18190"/>
                  </a:lnTo>
                  <a:lnTo>
                    <a:pt x="184903" y="4702"/>
                  </a:lnTo>
                  <a:lnTo>
                    <a:pt x="231571" y="0"/>
                  </a:lnTo>
                  <a:lnTo>
                    <a:pt x="1157859" y="0"/>
                  </a:lnTo>
                  <a:lnTo>
                    <a:pt x="1204525" y="4702"/>
                  </a:lnTo>
                  <a:lnTo>
                    <a:pt x="1247987" y="18190"/>
                  </a:lnTo>
                  <a:lnTo>
                    <a:pt x="1287314" y="39533"/>
                  </a:lnTo>
                  <a:lnTo>
                    <a:pt x="1321577" y="67802"/>
                  </a:lnTo>
                  <a:lnTo>
                    <a:pt x="1349846" y="102065"/>
                  </a:lnTo>
                  <a:lnTo>
                    <a:pt x="1371189" y="141392"/>
                  </a:lnTo>
                  <a:lnTo>
                    <a:pt x="1384677" y="184854"/>
                  </a:lnTo>
                  <a:lnTo>
                    <a:pt x="1389380" y="231520"/>
                  </a:lnTo>
                  <a:lnTo>
                    <a:pt x="1389380" y="1301368"/>
                  </a:lnTo>
                  <a:lnTo>
                    <a:pt x="1384677" y="1348035"/>
                  </a:lnTo>
                  <a:lnTo>
                    <a:pt x="1371189" y="1391497"/>
                  </a:lnTo>
                  <a:lnTo>
                    <a:pt x="1349846" y="1430824"/>
                  </a:lnTo>
                  <a:lnTo>
                    <a:pt x="1321577" y="1465087"/>
                  </a:lnTo>
                  <a:lnTo>
                    <a:pt x="1287314" y="1493356"/>
                  </a:lnTo>
                  <a:lnTo>
                    <a:pt x="1247987" y="1514699"/>
                  </a:lnTo>
                  <a:lnTo>
                    <a:pt x="1204525" y="1528187"/>
                  </a:lnTo>
                  <a:lnTo>
                    <a:pt x="1157859" y="1532889"/>
                  </a:lnTo>
                  <a:lnTo>
                    <a:pt x="231571" y="1532889"/>
                  </a:lnTo>
                  <a:lnTo>
                    <a:pt x="184903" y="1528187"/>
                  </a:lnTo>
                  <a:lnTo>
                    <a:pt x="141435" y="1514699"/>
                  </a:lnTo>
                  <a:lnTo>
                    <a:pt x="102099" y="1493356"/>
                  </a:lnTo>
                  <a:lnTo>
                    <a:pt x="67827" y="1465087"/>
                  </a:lnTo>
                  <a:lnTo>
                    <a:pt x="39550" y="1430824"/>
                  </a:lnTo>
                  <a:lnTo>
                    <a:pt x="18198" y="1391497"/>
                  </a:lnTo>
                  <a:lnTo>
                    <a:pt x="4704" y="1348035"/>
                  </a:lnTo>
                  <a:lnTo>
                    <a:pt x="0" y="1301368"/>
                  </a:lnTo>
                  <a:lnTo>
                    <a:pt x="0" y="2315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48410" y="2374646"/>
            <a:ext cx="838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" algn="just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Bidang 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Usaha 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b="1" spc="5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en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tu</a:t>
            </a:r>
            <a:endParaRPr sz="1600">
              <a:latin typeface="Segoe UI"/>
              <a:cs typeface="Segoe U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21000" y="1590039"/>
            <a:ext cx="1374140" cy="588010"/>
            <a:chOff x="2921000" y="1590039"/>
            <a:chExt cx="1374140" cy="588010"/>
          </a:xfrm>
        </p:grpSpPr>
        <p:sp>
          <p:nvSpPr>
            <p:cNvPr id="16" name="object 16"/>
            <p:cNvSpPr/>
            <p:nvPr/>
          </p:nvSpPr>
          <p:spPr>
            <a:xfrm>
              <a:off x="2927350" y="1596389"/>
              <a:ext cx="1361440" cy="575310"/>
            </a:xfrm>
            <a:custGeom>
              <a:avLst/>
              <a:gdLst/>
              <a:ahLst/>
              <a:cxnLst/>
              <a:rect l="l" t="t" r="r" b="b"/>
              <a:pathLst>
                <a:path w="1361439" h="575310">
                  <a:moveTo>
                    <a:pt x="1265554" y="0"/>
                  </a:moveTo>
                  <a:lnTo>
                    <a:pt x="95885" y="0"/>
                  </a:lnTo>
                  <a:lnTo>
                    <a:pt x="58560" y="7534"/>
                  </a:lnTo>
                  <a:lnTo>
                    <a:pt x="28082" y="28082"/>
                  </a:lnTo>
                  <a:lnTo>
                    <a:pt x="7534" y="58560"/>
                  </a:lnTo>
                  <a:lnTo>
                    <a:pt x="0" y="95885"/>
                  </a:lnTo>
                  <a:lnTo>
                    <a:pt x="0" y="479425"/>
                  </a:lnTo>
                  <a:lnTo>
                    <a:pt x="7534" y="516749"/>
                  </a:lnTo>
                  <a:lnTo>
                    <a:pt x="28082" y="547227"/>
                  </a:lnTo>
                  <a:lnTo>
                    <a:pt x="58560" y="567775"/>
                  </a:lnTo>
                  <a:lnTo>
                    <a:pt x="95885" y="575310"/>
                  </a:lnTo>
                  <a:lnTo>
                    <a:pt x="1265554" y="575310"/>
                  </a:lnTo>
                  <a:lnTo>
                    <a:pt x="1302879" y="567775"/>
                  </a:lnTo>
                  <a:lnTo>
                    <a:pt x="1333357" y="547227"/>
                  </a:lnTo>
                  <a:lnTo>
                    <a:pt x="1353905" y="516749"/>
                  </a:lnTo>
                  <a:lnTo>
                    <a:pt x="1361439" y="479425"/>
                  </a:lnTo>
                  <a:lnTo>
                    <a:pt x="1361439" y="95885"/>
                  </a:lnTo>
                  <a:lnTo>
                    <a:pt x="1353905" y="58560"/>
                  </a:lnTo>
                  <a:lnTo>
                    <a:pt x="1333357" y="28082"/>
                  </a:lnTo>
                  <a:lnTo>
                    <a:pt x="1302879" y="7534"/>
                  </a:lnTo>
                  <a:lnTo>
                    <a:pt x="126555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27350" y="1596389"/>
              <a:ext cx="1361440" cy="575310"/>
            </a:xfrm>
            <a:custGeom>
              <a:avLst/>
              <a:gdLst/>
              <a:ahLst/>
              <a:cxnLst/>
              <a:rect l="l" t="t" r="r" b="b"/>
              <a:pathLst>
                <a:path w="1361439" h="575310">
                  <a:moveTo>
                    <a:pt x="0" y="95885"/>
                  </a:moveTo>
                  <a:lnTo>
                    <a:pt x="7534" y="58560"/>
                  </a:lnTo>
                  <a:lnTo>
                    <a:pt x="28082" y="28082"/>
                  </a:lnTo>
                  <a:lnTo>
                    <a:pt x="58560" y="7534"/>
                  </a:lnTo>
                  <a:lnTo>
                    <a:pt x="95885" y="0"/>
                  </a:lnTo>
                  <a:lnTo>
                    <a:pt x="1265554" y="0"/>
                  </a:lnTo>
                  <a:lnTo>
                    <a:pt x="1302879" y="7534"/>
                  </a:lnTo>
                  <a:lnTo>
                    <a:pt x="1333357" y="28082"/>
                  </a:lnTo>
                  <a:lnTo>
                    <a:pt x="1353905" y="58560"/>
                  </a:lnTo>
                  <a:lnTo>
                    <a:pt x="1361439" y="95885"/>
                  </a:lnTo>
                  <a:lnTo>
                    <a:pt x="1361439" y="479425"/>
                  </a:lnTo>
                  <a:lnTo>
                    <a:pt x="1353905" y="516749"/>
                  </a:lnTo>
                  <a:lnTo>
                    <a:pt x="1333357" y="547227"/>
                  </a:lnTo>
                  <a:lnTo>
                    <a:pt x="1302879" y="567775"/>
                  </a:lnTo>
                  <a:lnTo>
                    <a:pt x="1265554" y="575310"/>
                  </a:lnTo>
                  <a:lnTo>
                    <a:pt x="95885" y="575310"/>
                  </a:lnTo>
                  <a:lnTo>
                    <a:pt x="58560" y="567775"/>
                  </a:lnTo>
                  <a:lnTo>
                    <a:pt x="28082" y="547227"/>
                  </a:lnTo>
                  <a:lnTo>
                    <a:pt x="7534" y="516749"/>
                  </a:lnTo>
                  <a:lnTo>
                    <a:pt x="0" y="479425"/>
                  </a:lnTo>
                  <a:lnTo>
                    <a:pt x="0" y="9588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091433" y="1744598"/>
            <a:ext cx="9829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uta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an</a:t>
            </a:r>
            <a:endParaRPr sz="1600">
              <a:latin typeface="Segoe UI"/>
              <a:cs typeface="Segoe U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921000" y="2439670"/>
            <a:ext cx="1402080" cy="586740"/>
            <a:chOff x="2921000" y="2439670"/>
            <a:chExt cx="1402080" cy="586740"/>
          </a:xfrm>
        </p:grpSpPr>
        <p:sp>
          <p:nvSpPr>
            <p:cNvPr id="20" name="object 20"/>
            <p:cNvSpPr/>
            <p:nvPr/>
          </p:nvSpPr>
          <p:spPr>
            <a:xfrm>
              <a:off x="2927350" y="2446020"/>
              <a:ext cx="1389380" cy="574040"/>
            </a:xfrm>
            <a:custGeom>
              <a:avLst/>
              <a:gdLst/>
              <a:ahLst/>
              <a:cxnLst/>
              <a:rect l="l" t="t" r="r" b="b"/>
              <a:pathLst>
                <a:path w="1389379" h="574039">
                  <a:moveTo>
                    <a:pt x="1293749" y="0"/>
                  </a:moveTo>
                  <a:lnTo>
                    <a:pt x="95631" y="0"/>
                  </a:lnTo>
                  <a:lnTo>
                    <a:pt x="58400" y="7512"/>
                  </a:lnTo>
                  <a:lnTo>
                    <a:pt x="28003" y="28003"/>
                  </a:lnTo>
                  <a:lnTo>
                    <a:pt x="7512" y="58400"/>
                  </a:lnTo>
                  <a:lnTo>
                    <a:pt x="0" y="95630"/>
                  </a:lnTo>
                  <a:lnTo>
                    <a:pt x="0" y="478408"/>
                  </a:lnTo>
                  <a:lnTo>
                    <a:pt x="7512" y="515639"/>
                  </a:lnTo>
                  <a:lnTo>
                    <a:pt x="28003" y="546036"/>
                  </a:lnTo>
                  <a:lnTo>
                    <a:pt x="58400" y="566527"/>
                  </a:lnTo>
                  <a:lnTo>
                    <a:pt x="95631" y="574039"/>
                  </a:lnTo>
                  <a:lnTo>
                    <a:pt x="1293749" y="574039"/>
                  </a:lnTo>
                  <a:lnTo>
                    <a:pt x="1330979" y="566527"/>
                  </a:lnTo>
                  <a:lnTo>
                    <a:pt x="1361376" y="546036"/>
                  </a:lnTo>
                  <a:lnTo>
                    <a:pt x="1381867" y="515639"/>
                  </a:lnTo>
                  <a:lnTo>
                    <a:pt x="1389379" y="478408"/>
                  </a:lnTo>
                  <a:lnTo>
                    <a:pt x="1389379" y="95630"/>
                  </a:lnTo>
                  <a:lnTo>
                    <a:pt x="1381867" y="58400"/>
                  </a:lnTo>
                  <a:lnTo>
                    <a:pt x="1361376" y="28003"/>
                  </a:lnTo>
                  <a:lnTo>
                    <a:pt x="1330979" y="7512"/>
                  </a:lnTo>
                  <a:lnTo>
                    <a:pt x="129374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27350" y="2446020"/>
              <a:ext cx="1389380" cy="574040"/>
            </a:xfrm>
            <a:custGeom>
              <a:avLst/>
              <a:gdLst/>
              <a:ahLst/>
              <a:cxnLst/>
              <a:rect l="l" t="t" r="r" b="b"/>
              <a:pathLst>
                <a:path w="1389379" h="574039">
                  <a:moveTo>
                    <a:pt x="0" y="95630"/>
                  </a:moveTo>
                  <a:lnTo>
                    <a:pt x="7512" y="58400"/>
                  </a:lnTo>
                  <a:lnTo>
                    <a:pt x="28003" y="28003"/>
                  </a:lnTo>
                  <a:lnTo>
                    <a:pt x="58400" y="7512"/>
                  </a:lnTo>
                  <a:lnTo>
                    <a:pt x="95631" y="0"/>
                  </a:lnTo>
                  <a:lnTo>
                    <a:pt x="1293749" y="0"/>
                  </a:lnTo>
                  <a:lnTo>
                    <a:pt x="1330979" y="7512"/>
                  </a:lnTo>
                  <a:lnTo>
                    <a:pt x="1361376" y="28003"/>
                  </a:lnTo>
                  <a:lnTo>
                    <a:pt x="1381867" y="58400"/>
                  </a:lnTo>
                  <a:lnTo>
                    <a:pt x="1389379" y="95630"/>
                  </a:lnTo>
                  <a:lnTo>
                    <a:pt x="1389379" y="478408"/>
                  </a:lnTo>
                  <a:lnTo>
                    <a:pt x="1381867" y="515639"/>
                  </a:lnTo>
                  <a:lnTo>
                    <a:pt x="1361376" y="546036"/>
                  </a:lnTo>
                  <a:lnTo>
                    <a:pt x="1330979" y="566527"/>
                  </a:lnTo>
                  <a:lnTo>
                    <a:pt x="1293749" y="574039"/>
                  </a:lnTo>
                  <a:lnTo>
                    <a:pt x="95631" y="574039"/>
                  </a:lnTo>
                  <a:lnTo>
                    <a:pt x="58400" y="566527"/>
                  </a:lnTo>
                  <a:lnTo>
                    <a:pt x="28003" y="546036"/>
                  </a:lnTo>
                  <a:lnTo>
                    <a:pt x="7512" y="515639"/>
                  </a:lnTo>
                  <a:lnTo>
                    <a:pt x="0" y="478408"/>
                  </a:lnTo>
                  <a:lnTo>
                    <a:pt x="0" y="9563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106166" y="2594990"/>
            <a:ext cx="10826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6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er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ebunan</a:t>
            </a:r>
            <a:endParaRPr sz="1600">
              <a:latin typeface="Segoe UI"/>
              <a:cs typeface="Segoe U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21000" y="3305809"/>
            <a:ext cx="1374140" cy="588010"/>
            <a:chOff x="2921000" y="3305809"/>
            <a:chExt cx="1374140" cy="588010"/>
          </a:xfrm>
        </p:grpSpPr>
        <p:sp>
          <p:nvSpPr>
            <p:cNvPr id="24" name="object 24"/>
            <p:cNvSpPr/>
            <p:nvPr/>
          </p:nvSpPr>
          <p:spPr>
            <a:xfrm>
              <a:off x="2927350" y="3312159"/>
              <a:ext cx="1361440" cy="575310"/>
            </a:xfrm>
            <a:custGeom>
              <a:avLst/>
              <a:gdLst/>
              <a:ahLst/>
              <a:cxnLst/>
              <a:rect l="l" t="t" r="r" b="b"/>
              <a:pathLst>
                <a:path w="1361439" h="575310">
                  <a:moveTo>
                    <a:pt x="1265554" y="0"/>
                  </a:moveTo>
                  <a:lnTo>
                    <a:pt x="95885" y="0"/>
                  </a:lnTo>
                  <a:lnTo>
                    <a:pt x="58560" y="7534"/>
                  </a:lnTo>
                  <a:lnTo>
                    <a:pt x="28082" y="28082"/>
                  </a:lnTo>
                  <a:lnTo>
                    <a:pt x="7534" y="58560"/>
                  </a:lnTo>
                  <a:lnTo>
                    <a:pt x="0" y="95885"/>
                  </a:lnTo>
                  <a:lnTo>
                    <a:pt x="0" y="479425"/>
                  </a:lnTo>
                  <a:lnTo>
                    <a:pt x="7534" y="516749"/>
                  </a:lnTo>
                  <a:lnTo>
                    <a:pt x="28082" y="547227"/>
                  </a:lnTo>
                  <a:lnTo>
                    <a:pt x="58560" y="567775"/>
                  </a:lnTo>
                  <a:lnTo>
                    <a:pt x="95885" y="575309"/>
                  </a:lnTo>
                  <a:lnTo>
                    <a:pt x="1265554" y="575309"/>
                  </a:lnTo>
                  <a:lnTo>
                    <a:pt x="1302879" y="567775"/>
                  </a:lnTo>
                  <a:lnTo>
                    <a:pt x="1333357" y="547227"/>
                  </a:lnTo>
                  <a:lnTo>
                    <a:pt x="1353905" y="516749"/>
                  </a:lnTo>
                  <a:lnTo>
                    <a:pt x="1361439" y="479425"/>
                  </a:lnTo>
                  <a:lnTo>
                    <a:pt x="1361439" y="95885"/>
                  </a:lnTo>
                  <a:lnTo>
                    <a:pt x="1353905" y="58560"/>
                  </a:lnTo>
                  <a:lnTo>
                    <a:pt x="1333357" y="28082"/>
                  </a:lnTo>
                  <a:lnTo>
                    <a:pt x="1302879" y="7534"/>
                  </a:lnTo>
                  <a:lnTo>
                    <a:pt x="126555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27350" y="3312159"/>
              <a:ext cx="1361440" cy="575310"/>
            </a:xfrm>
            <a:custGeom>
              <a:avLst/>
              <a:gdLst/>
              <a:ahLst/>
              <a:cxnLst/>
              <a:rect l="l" t="t" r="r" b="b"/>
              <a:pathLst>
                <a:path w="1361439" h="575310">
                  <a:moveTo>
                    <a:pt x="0" y="95885"/>
                  </a:moveTo>
                  <a:lnTo>
                    <a:pt x="7534" y="58560"/>
                  </a:lnTo>
                  <a:lnTo>
                    <a:pt x="28082" y="28082"/>
                  </a:lnTo>
                  <a:lnTo>
                    <a:pt x="58560" y="7534"/>
                  </a:lnTo>
                  <a:lnTo>
                    <a:pt x="95885" y="0"/>
                  </a:lnTo>
                  <a:lnTo>
                    <a:pt x="1265554" y="0"/>
                  </a:lnTo>
                  <a:lnTo>
                    <a:pt x="1302879" y="7534"/>
                  </a:lnTo>
                  <a:lnTo>
                    <a:pt x="1333357" y="28082"/>
                  </a:lnTo>
                  <a:lnTo>
                    <a:pt x="1353905" y="58560"/>
                  </a:lnTo>
                  <a:lnTo>
                    <a:pt x="1361439" y="95885"/>
                  </a:lnTo>
                  <a:lnTo>
                    <a:pt x="1361439" y="479425"/>
                  </a:lnTo>
                  <a:lnTo>
                    <a:pt x="1353905" y="516749"/>
                  </a:lnTo>
                  <a:lnTo>
                    <a:pt x="1333357" y="547227"/>
                  </a:lnTo>
                  <a:lnTo>
                    <a:pt x="1302879" y="567775"/>
                  </a:lnTo>
                  <a:lnTo>
                    <a:pt x="1265554" y="575309"/>
                  </a:lnTo>
                  <a:lnTo>
                    <a:pt x="95885" y="575309"/>
                  </a:lnTo>
                  <a:lnTo>
                    <a:pt x="58560" y="567775"/>
                  </a:lnTo>
                  <a:lnTo>
                    <a:pt x="28082" y="547227"/>
                  </a:lnTo>
                  <a:lnTo>
                    <a:pt x="7534" y="516749"/>
                  </a:lnTo>
                  <a:lnTo>
                    <a:pt x="0" y="479425"/>
                  </a:lnTo>
                  <a:lnTo>
                    <a:pt x="0" y="9588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097276" y="3461004"/>
            <a:ext cx="1022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Peternakan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30070" y="4911090"/>
            <a:ext cx="1477010" cy="958850"/>
          </a:xfrm>
          <a:custGeom>
            <a:avLst/>
            <a:gdLst/>
            <a:ahLst/>
            <a:cxnLst/>
            <a:rect l="l" t="t" r="r" b="b"/>
            <a:pathLst>
              <a:path w="1477010" h="958850">
                <a:moveTo>
                  <a:pt x="0" y="159766"/>
                </a:moveTo>
                <a:lnTo>
                  <a:pt x="8142" y="109256"/>
                </a:lnTo>
                <a:lnTo>
                  <a:pt x="30817" y="65397"/>
                </a:lnTo>
                <a:lnTo>
                  <a:pt x="65397" y="30817"/>
                </a:lnTo>
                <a:lnTo>
                  <a:pt x="109256" y="8142"/>
                </a:lnTo>
                <a:lnTo>
                  <a:pt x="159766" y="0"/>
                </a:lnTo>
                <a:lnTo>
                  <a:pt x="1317244" y="0"/>
                </a:lnTo>
                <a:lnTo>
                  <a:pt x="1367753" y="8142"/>
                </a:lnTo>
                <a:lnTo>
                  <a:pt x="1411612" y="30817"/>
                </a:lnTo>
                <a:lnTo>
                  <a:pt x="1446192" y="65397"/>
                </a:lnTo>
                <a:lnTo>
                  <a:pt x="1468867" y="109256"/>
                </a:lnTo>
                <a:lnTo>
                  <a:pt x="1477009" y="159766"/>
                </a:lnTo>
                <a:lnTo>
                  <a:pt x="1477009" y="799033"/>
                </a:lnTo>
                <a:lnTo>
                  <a:pt x="1468867" y="849547"/>
                </a:lnTo>
                <a:lnTo>
                  <a:pt x="1446192" y="893419"/>
                </a:lnTo>
                <a:lnTo>
                  <a:pt x="1411612" y="928014"/>
                </a:lnTo>
                <a:lnTo>
                  <a:pt x="1367753" y="950702"/>
                </a:lnTo>
                <a:lnTo>
                  <a:pt x="1317244" y="958850"/>
                </a:lnTo>
                <a:lnTo>
                  <a:pt x="159766" y="958850"/>
                </a:lnTo>
                <a:lnTo>
                  <a:pt x="109256" y="950702"/>
                </a:lnTo>
                <a:lnTo>
                  <a:pt x="65397" y="928014"/>
                </a:lnTo>
                <a:lnTo>
                  <a:pt x="30817" y="893419"/>
                </a:lnTo>
                <a:lnTo>
                  <a:pt x="8142" y="849547"/>
                </a:lnTo>
                <a:lnTo>
                  <a:pt x="0" y="799033"/>
                </a:lnTo>
                <a:lnTo>
                  <a:pt x="0" y="159766"/>
                </a:lnTo>
                <a:close/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964435" y="5100701"/>
            <a:ext cx="1208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92828"/>
                </a:solidFill>
                <a:latin typeface="Segoe UI"/>
                <a:cs typeface="Segoe UI"/>
              </a:rPr>
              <a:t>Menghasilkan </a:t>
            </a:r>
            <a:r>
              <a:rPr sz="1200" spc="5" dirty="0">
                <a:solidFill>
                  <a:srgbClr val="292828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292828"/>
                </a:solidFill>
                <a:latin typeface="Segoe UI"/>
                <a:cs typeface="Segoe UI"/>
              </a:rPr>
              <a:t>setela</a:t>
            </a:r>
            <a:r>
              <a:rPr sz="1200" dirty="0">
                <a:solidFill>
                  <a:srgbClr val="292828"/>
                </a:solidFill>
                <a:latin typeface="Segoe UI"/>
                <a:cs typeface="Segoe UI"/>
              </a:rPr>
              <a:t>h</a:t>
            </a:r>
            <a:r>
              <a:rPr sz="1200" spc="-10" dirty="0">
                <a:solidFill>
                  <a:srgbClr val="292828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92828"/>
                </a:solidFill>
                <a:latin typeface="Segoe UI"/>
                <a:cs typeface="Segoe UI"/>
              </a:rPr>
              <a:t>di</a:t>
            </a:r>
            <a:r>
              <a:rPr sz="1200" spc="5" dirty="0">
                <a:solidFill>
                  <a:srgbClr val="292828"/>
                </a:solidFill>
                <a:latin typeface="Segoe UI"/>
                <a:cs typeface="Segoe UI"/>
              </a:rPr>
              <a:t>p</a:t>
            </a:r>
            <a:r>
              <a:rPr sz="1200" dirty="0">
                <a:solidFill>
                  <a:srgbClr val="292828"/>
                </a:solidFill>
                <a:latin typeface="Segoe UI"/>
                <a:cs typeface="Segoe UI"/>
              </a:rPr>
              <a:t>elihara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292828"/>
                </a:solidFill>
                <a:latin typeface="Segoe UI"/>
                <a:cs typeface="Segoe UI"/>
              </a:rPr>
              <a:t>≤</a:t>
            </a:r>
            <a:r>
              <a:rPr sz="1200" spc="-40" dirty="0">
                <a:solidFill>
                  <a:srgbClr val="292828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92828"/>
                </a:solidFill>
                <a:latin typeface="Segoe UI"/>
                <a:cs typeface="Segoe UI"/>
              </a:rPr>
              <a:t>1</a:t>
            </a:r>
            <a:r>
              <a:rPr sz="1200" spc="-25" dirty="0">
                <a:solidFill>
                  <a:srgbClr val="292828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92828"/>
                </a:solidFill>
                <a:latin typeface="Segoe UI"/>
                <a:cs typeface="Segoe UI"/>
              </a:rPr>
              <a:t>tahun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288539" y="4032884"/>
            <a:ext cx="2780030" cy="1132205"/>
            <a:chOff x="2288539" y="4032884"/>
            <a:chExt cx="2780030" cy="1132205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9550" y="4375149"/>
              <a:ext cx="1049020" cy="71373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501264" y="4032884"/>
              <a:ext cx="2129790" cy="327660"/>
            </a:xfrm>
            <a:custGeom>
              <a:avLst/>
              <a:gdLst/>
              <a:ahLst/>
              <a:cxnLst/>
              <a:rect l="l" t="t" r="r" b="b"/>
              <a:pathLst>
                <a:path w="2129790" h="327660">
                  <a:moveTo>
                    <a:pt x="2129790" y="325627"/>
                  </a:moveTo>
                  <a:lnTo>
                    <a:pt x="2129790" y="167639"/>
                  </a:lnTo>
                </a:path>
                <a:path w="2129790" h="327660">
                  <a:moveTo>
                    <a:pt x="1066800" y="327659"/>
                  </a:moveTo>
                  <a:lnTo>
                    <a:pt x="1066800" y="0"/>
                  </a:lnTo>
                </a:path>
                <a:path w="2129790" h="327660">
                  <a:moveTo>
                    <a:pt x="3810" y="325373"/>
                  </a:moveTo>
                  <a:lnTo>
                    <a:pt x="3810" y="167639"/>
                  </a:lnTo>
                </a:path>
                <a:path w="2129790" h="327660">
                  <a:moveTo>
                    <a:pt x="2129282" y="170179"/>
                  </a:moveTo>
                  <a:lnTo>
                    <a:pt x="0" y="170179"/>
                  </a:lnTo>
                </a:path>
              </a:pathLst>
            </a:custGeom>
            <a:ln w="6350">
              <a:solidFill>
                <a:srgbClr val="130C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8539" y="4441189"/>
              <a:ext cx="626110" cy="723900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2475864" y="1895475"/>
            <a:ext cx="327660" cy="1767839"/>
          </a:xfrm>
          <a:custGeom>
            <a:avLst/>
            <a:gdLst/>
            <a:ahLst/>
            <a:cxnLst/>
            <a:rect l="l" t="t" r="r" b="b"/>
            <a:pathLst>
              <a:path w="327660" h="1767839">
                <a:moveTo>
                  <a:pt x="0" y="887729"/>
                </a:moveTo>
                <a:lnTo>
                  <a:pt x="327660" y="887729"/>
                </a:lnTo>
              </a:path>
              <a:path w="327660" h="1767839">
                <a:moveTo>
                  <a:pt x="158750" y="0"/>
                </a:moveTo>
                <a:lnTo>
                  <a:pt x="316484" y="0"/>
                </a:lnTo>
              </a:path>
              <a:path w="327660" h="1767839">
                <a:moveTo>
                  <a:pt x="158750" y="1767839"/>
                </a:moveTo>
                <a:lnTo>
                  <a:pt x="316738" y="1767839"/>
                </a:lnTo>
              </a:path>
              <a:path w="327660" h="1767839">
                <a:moveTo>
                  <a:pt x="157480" y="1764792"/>
                </a:moveTo>
                <a:lnTo>
                  <a:pt x="157480" y="5079"/>
                </a:lnTo>
              </a:path>
            </a:pathLst>
          </a:custGeom>
          <a:ln w="6350">
            <a:solidFill>
              <a:srgbClr val="130C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908030" y="6480809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1B2852"/>
                </a:solidFill>
                <a:latin typeface="Calibri"/>
                <a:cs typeface="Calibri"/>
                <a:hlinkClick r:id="rId4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27519" y="6548119"/>
            <a:ext cx="3962400" cy="48260"/>
            <a:chOff x="6827519" y="6548119"/>
            <a:chExt cx="3962400" cy="48260"/>
          </a:xfrm>
        </p:grpSpPr>
        <p:sp>
          <p:nvSpPr>
            <p:cNvPr id="3" name="object 3"/>
            <p:cNvSpPr/>
            <p:nvPr/>
          </p:nvSpPr>
          <p:spPr>
            <a:xfrm>
              <a:off x="6827519" y="6548119"/>
              <a:ext cx="1323340" cy="48260"/>
            </a:xfrm>
            <a:custGeom>
              <a:avLst/>
              <a:gdLst/>
              <a:ahLst/>
              <a:cxnLst/>
              <a:rect l="l" t="t" r="r" b="b"/>
              <a:pathLst>
                <a:path w="1323340" h="48259">
                  <a:moveTo>
                    <a:pt x="13233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1323340" y="48259"/>
                  </a:lnTo>
                  <a:lnTo>
                    <a:pt x="1323340" y="0"/>
                  </a:lnTo>
                  <a:close/>
                </a:path>
              </a:pathLst>
            </a:custGeom>
            <a:solidFill>
              <a:srgbClr val="1B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0859" y="6548119"/>
              <a:ext cx="2639059" cy="4826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908030" y="6445884"/>
            <a:ext cx="9804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1B2852"/>
                </a:solidFill>
                <a:latin typeface="Calibri"/>
                <a:cs typeface="Calibri"/>
                <a:hlinkClick r:id="rId3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76380" y="513080"/>
            <a:ext cx="515620" cy="529590"/>
          </a:xfrm>
          <a:custGeom>
            <a:avLst/>
            <a:gdLst/>
            <a:ahLst/>
            <a:cxnLst/>
            <a:rect l="l" t="t" r="r" b="b"/>
            <a:pathLst>
              <a:path w="515620" h="529590">
                <a:moveTo>
                  <a:pt x="515620" y="0"/>
                </a:moveTo>
                <a:lnTo>
                  <a:pt x="88265" y="0"/>
                </a:lnTo>
                <a:lnTo>
                  <a:pt x="53899" y="6933"/>
                </a:lnTo>
                <a:lnTo>
                  <a:pt x="25844" y="25844"/>
                </a:lnTo>
                <a:lnTo>
                  <a:pt x="6933" y="53899"/>
                </a:lnTo>
                <a:lnTo>
                  <a:pt x="0" y="88265"/>
                </a:lnTo>
                <a:lnTo>
                  <a:pt x="0" y="441325"/>
                </a:lnTo>
                <a:lnTo>
                  <a:pt x="6933" y="475690"/>
                </a:lnTo>
                <a:lnTo>
                  <a:pt x="25844" y="503745"/>
                </a:lnTo>
                <a:lnTo>
                  <a:pt x="53899" y="522656"/>
                </a:lnTo>
                <a:lnTo>
                  <a:pt x="88265" y="529590"/>
                </a:lnTo>
                <a:lnTo>
                  <a:pt x="515620" y="529590"/>
                </a:lnTo>
                <a:lnTo>
                  <a:pt x="5156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857990" y="609917"/>
            <a:ext cx="157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2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86689"/>
            <a:ext cx="359410" cy="546100"/>
          </a:xfrm>
          <a:custGeom>
            <a:avLst/>
            <a:gdLst/>
            <a:ahLst/>
            <a:cxnLst/>
            <a:rect l="l" t="t" r="r" b="b"/>
            <a:pathLst>
              <a:path w="359410" h="546100">
                <a:moveTo>
                  <a:pt x="359410" y="0"/>
                </a:moveTo>
                <a:lnTo>
                  <a:pt x="0" y="0"/>
                </a:lnTo>
                <a:lnTo>
                  <a:pt x="0" y="546099"/>
                </a:lnTo>
                <a:lnTo>
                  <a:pt x="359410" y="546099"/>
                </a:lnTo>
                <a:lnTo>
                  <a:pt x="35941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1950" y="186689"/>
            <a:ext cx="6790690" cy="54610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641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05"/>
              </a:spcBef>
            </a:pPr>
            <a:r>
              <a:rPr spc="-5" dirty="0">
                <a:solidFill>
                  <a:srgbClr val="FFFFFF"/>
                </a:solidFill>
              </a:rPr>
              <a:t>Dasar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Hukum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dan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Kerangka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Pengaturan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PMK</a:t>
            </a:r>
          </a:p>
        </p:txBody>
      </p:sp>
      <p:sp>
        <p:nvSpPr>
          <p:cNvPr id="10" name="object 10"/>
          <p:cNvSpPr/>
          <p:nvPr/>
        </p:nvSpPr>
        <p:spPr>
          <a:xfrm>
            <a:off x="833119" y="5735320"/>
            <a:ext cx="10542270" cy="579120"/>
          </a:xfrm>
          <a:custGeom>
            <a:avLst/>
            <a:gdLst/>
            <a:ahLst/>
            <a:cxnLst/>
            <a:rect l="l" t="t" r="r" b="b"/>
            <a:pathLst>
              <a:path w="10542270" h="579120">
                <a:moveTo>
                  <a:pt x="10445750" y="0"/>
                </a:moveTo>
                <a:lnTo>
                  <a:pt x="96520" y="0"/>
                </a:lnTo>
                <a:lnTo>
                  <a:pt x="58952" y="7585"/>
                </a:lnTo>
                <a:lnTo>
                  <a:pt x="28271" y="28271"/>
                </a:lnTo>
                <a:lnTo>
                  <a:pt x="7585" y="58952"/>
                </a:lnTo>
                <a:lnTo>
                  <a:pt x="0" y="96519"/>
                </a:lnTo>
                <a:lnTo>
                  <a:pt x="0" y="482599"/>
                </a:lnTo>
                <a:lnTo>
                  <a:pt x="7585" y="520167"/>
                </a:lnTo>
                <a:lnTo>
                  <a:pt x="28271" y="550848"/>
                </a:lnTo>
                <a:lnTo>
                  <a:pt x="58952" y="571534"/>
                </a:lnTo>
                <a:lnTo>
                  <a:pt x="96520" y="579119"/>
                </a:lnTo>
                <a:lnTo>
                  <a:pt x="10445750" y="579119"/>
                </a:lnTo>
                <a:lnTo>
                  <a:pt x="10483334" y="571534"/>
                </a:lnTo>
                <a:lnTo>
                  <a:pt x="10514012" y="550848"/>
                </a:lnTo>
                <a:lnTo>
                  <a:pt x="10534689" y="520167"/>
                </a:lnTo>
                <a:lnTo>
                  <a:pt x="10542270" y="482599"/>
                </a:lnTo>
                <a:lnTo>
                  <a:pt x="10542270" y="96519"/>
                </a:lnTo>
                <a:lnTo>
                  <a:pt x="10534689" y="58952"/>
                </a:lnTo>
                <a:lnTo>
                  <a:pt x="10514012" y="28271"/>
                </a:lnTo>
                <a:lnTo>
                  <a:pt x="10483334" y="7585"/>
                </a:lnTo>
                <a:lnTo>
                  <a:pt x="1044575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85837" y="5791834"/>
            <a:ext cx="102387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Untuk</a:t>
            </a:r>
            <a:r>
              <a:rPr sz="1400" b="1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lebih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memberikan</a:t>
            </a:r>
            <a:r>
              <a:rPr sz="1400" b="1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kepastian</a:t>
            </a:r>
            <a:r>
              <a:rPr sz="14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hukum,</a:t>
            </a:r>
            <a:r>
              <a:rPr sz="1400" b="1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keadilan,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dan kemudahan</a:t>
            </a:r>
            <a:r>
              <a:rPr sz="1400" b="1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penghitungan penyusutan</a:t>
            </a:r>
            <a:r>
              <a:rPr sz="1400" b="1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harta</a:t>
            </a:r>
            <a:r>
              <a:rPr sz="1400" b="1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berwujud</a:t>
            </a:r>
            <a:r>
              <a:rPr sz="14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dan/atau</a:t>
            </a:r>
            <a:endParaRPr sz="1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amortisasi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harta</a:t>
            </a:r>
            <a:r>
              <a:rPr sz="1400" b="1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tak</a:t>
            </a:r>
            <a:r>
              <a:rPr sz="1400" b="1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berwujud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 untuk</a:t>
            </a:r>
            <a:r>
              <a:rPr sz="1400" b="1" spc="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keperluan</a:t>
            </a:r>
            <a:r>
              <a:rPr sz="1400" b="1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perpajakan</a:t>
            </a:r>
            <a:r>
              <a:rPr sz="14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serta</a:t>
            </a:r>
            <a:r>
              <a:rPr sz="14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selaras</a:t>
            </a:r>
            <a:r>
              <a:rPr sz="14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dengan program simplifikasi</a:t>
            </a:r>
            <a:r>
              <a:rPr sz="1400" b="1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regulasi.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5909" y="1203960"/>
            <a:ext cx="3253740" cy="603250"/>
          </a:xfrm>
          <a:prstGeom prst="rect">
            <a:avLst/>
          </a:prstGeom>
          <a:solidFill>
            <a:srgbClr val="7B7B7B"/>
          </a:solidFill>
          <a:ln w="12700">
            <a:solidFill>
              <a:srgbClr val="2E528F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852169" marR="844550" indent="11430">
              <a:lnSpc>
                <a:spcPct val="100000"/>
              </a:lnSpc>
              <a:spcBef>
                <a:spcPts val="415"/>
              </a:spcBef>
            </a:pPr>
            <a:r>
              <a:rPr sz="1600" b="1" spc="-5" dirty="0">
                <a:solidFill>
                  <a:srgbClr val="F1F1F1"/>
                </a:solidFill>
                <a:latin typeface="Segoe UI"/>
                <a:cs typeface="Segoe UI"/>
              </a:rPr>
              <a:t>Amanat </a:t>
            </a:r>
            <a:r>
              <a:rPr sz="1600" b="1" dirty="0">
                <a:solidFill>
                  <a:srgbClr val="F1F1F1"/>
                </a:solidFill>
                <a:latin typeface="Segoe UI"/>
                <a:cs typeface="Segoe UI"/>
              </a:rPr>
              <a:t>UU </a:t>
            </a:r>
            <a:r>
              <a:rPr sz="1600" b="1" spc="-5" dirty="0">
                <a:solidFill>
                  <a:srgbClr val="F1F1F1"/>
                </a:solidFill>
                <a:latin typeface="Segoe UI"/>
                <a:cs typeface="Segoe UI"/>
              </a:rPr>
              <a:t>PPh </a:t>
            </a:r>
            <a:r>
              <a:rPr sz="1600" b="1" spc="-430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F1F1F1"/>
                </a:solidFill>
                <a:latin typeface="Segoe UI"/>
                <a:cs typeface="Segoe UI"/>
              </a:rPr>
              <a:t>(dalam</a:t>
            </a:r>
            <a:r>
              <a:rPr sz="1600" b="1" spc="-5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F1F1F1"/>
                </a:solidFill>
                <a:latin typeface="Segoe UI"/>
                <a:cs typeface="Segoe UI"/>
              </a:rPr>
              <a:t>UU</a:t>
            </a:r>
            <a:r>
              <a:rPr sz="1600" b="1" spc="-45" dirty="0">
                <a:solidFill>
                  <a:srgbClr val="F1F1F1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F1F1F1"/>
                </a:solidFill>
                <a:latin typeface="Segoe UI"/>
                <a:cs typeface="Segoe UI"/>
              </a:rPr>
              <a:t>HPP)</a:t>
            </a:r>
            <a:endParaRPr sz="1600">
              <a:latin typeface="Segoe UI"/>
              <a:cs typeface="Segoe U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1147" y="1793557"/>
            <a:ext cx="3616325" cy="3629025"/>
            <a:chOff x="291147" y="1793557"/>
            <a:chExt cx="3616325" cy="3629025"/>
          </a:xfrm>
        </p:grpSpPr>
        <p:sp>
          <p:nvSpPr>
            <p:cNvPr id="14" name="object 14"/>
            <p:cNvSpPr/>
            <p:nvPr/>
          </p:nvSpPr>
          <p:spPr>
            <a:xfrm>
              <a:off x="3604894" y="1807845"/>
              <a:ext cx="288290" cy="3600450"/>
            </a:xfrm>
            <a:custGeom>
              <a:avLst/>
              <a:gdLst/>
              <a:ahLst/>
              <a:cxnLst/>
              <a:rect l="l" t="t" r="r" b="b"/>
              <a:pathLst>
                <a:path w="288289" h="3600450">
                  <a:moveTo>
                    <a:pt x="0" y="0"/>
                  </a:moveTo>
                  <a:lnTo>
                    <a:pt x="56116" y="1893"/>
                  </a:lnTo>
                  <a:lnTo>
                    <a:pt x="101933" y="7048"/>
                  </a:lnTo>
                  <a:lnTo>
                    <a:pt x="132820" y="14680"/>
                  </a:lnTo>
                  <a:lnTo>
                    <a:pt x="144144" y="24002"/>
                  </a:lnTo>
                  <a:lnTo>
                    <a:pt x="144144" y="1846198"/>
                  </a:lnTo>
                  <a:lnTo>
                    <a:pt x="155469" y="1855521"/>
                  </a:lnTo>
                  <a:lnTo>
                    <a:pt x="186356" y="1863153"/>
                  </a:lnTo>
                  <a:lnTo>
                    <a:pt x="232173" y="1868308"/>
                  </a:lnTo>
                  <a:lnTo>
                    <a:pt x="288289" y="1870202"/>
                  </a:lnTo>
                  <a:lnTo>
                    <a:pt x="232173" y="1872095"/>
                  </a:lnTo>
                  <a:lnTo>
                    <a:pt x="186356" y="1877250"/>
                  </a:lnTo>
                  <a:lnTo>
                    <a:pt x="155469" y="1884882"/>
                  </a:lnTo>
                  <a:lnTo>
                    <a:pt x="144144" y="1894204"/>
                  </a:lnTo>
                  <a:lnTo>
                    <a:pt x="144144" y="3576446"/>
                  </a:lnTo>
                  <a:lnTo>
                    <a:pt x="132820" y="3585769"/>
                  </a:lnTo>
                  <a:lnTo>
                    <a:pt x="101933" y="3593401"/>
                  </a:lnTo>
                  <a:lnTo>
                    <a:pt x="56116" y="3598556"/>
                  </a:lnTo>
                  <a:lnTo>
                    <a:pt x="0" y="360045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5909" y="1807210"/>
              <a:ext cx="3253740" cy="3600450"/>
            </a:xfrm>
            <a:custGeom>
              <a:avLst/>
              <a:gdLst/>
              <a:ahLst/>
              <a:cxnLst/>
              <a:rect l="l" t="t" r="r" b="b"/>
              <a:pathLst>
                <a:path w="3253740" h="3600450">
                  <a:moveTo>
                    <a:pt x="0" y="3600450"/>
                  </a:moveTo>
                  <a:lnTo>
                    <a:pt x="3253740" y="3600450"/>
                  </a:lnTo>
                  <a:lnTo>
                    <a:pt x="3253740" y="0"/>
                  </a:lnTo>
                  <a:lnTo>
                    <a:pt x="0" y="0"/>
                  </a:lnTo>
                  <a:lnTo>
                    <a:pt x="0" y="36004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7984" y="1836420"/>
            <a:ext cx="30822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Segoe UI"/>
                <a:cs typeface="Segoe UI"/>
              </a:rPr>
              <a:t>Pasal</a:t>
            </a:r>
            <a:r>
              <a:rPr sz="1200" spc="-4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32C</a:t>
            </a:r>
            <a:endParaRPr sz="12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r>
              <a:rPr sz="1200" i="1" spc="-10" dirty="0">
                <a:latin typeface="Segoe UI"/>
                <a:cs typeface="Segoe UI"/>
              </a:rPr>
              <a:t>Ketentuan</a:t>
            </a:r>
            <a:r>
              <a:rPr sz="1200" i="1" spc="15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lebih </a:t>
            </a:r>
            <a:r>
              <a:rPr sz="1200" i="1" dirty="0">
                <a:latin typeface="Segoe UI"/>
                <a:cs typeface="Segoe UI"/>
              </a:rPr>
              <a:t>lanjut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mengenai:</a:t>
            </a:r>
            <a:endParaRPr sz="12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tabLst>
                <a:tab pos="342265" algn="l"/>
              </a:tabLst>
            </a:pPr>
            <a:r>
              <a:rPr sz="1200" i="1" spc="-5" dirty="0">
                <a:latin typeface="Segoe UI"/>
                <a:cs typeface="Segoe UI"/>
              </a:rPr>
              <a:t>a.	</a:t>
            </a:r>
            <a:r>
              <a:rPr sz="1200" i="1" dirty="0">
                <a:latin typeface="Segoe UI"/>
                <a:cs typeface="Segoe UI"/>
              </a:rPr>
              <a:t>…</a:t>
            </a:r>
            <a:endParaRPr sz="12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r>
              <a:rPr sz="1200" i="1" spc="-5" dirty="0">
                <a:latin typeface="Segoe UI"/>
                <a:cs typeface="Segoe UI"/>
              </a:rPr>
              <a:t>p.</a:t>
            </a:r>
            <a:r>
              <a:rPr sz="1200" i="1" spc="640" dirty="0">
                <a:latin typeface="Segoe UI"/>
                <a:cs typeface="Segoe UI"/>
              </a:rPr>
              <a:t> </a:t>
            </a:r>
            <a:r>
              <a:rPr sz="1200" i="1" spc="-10" dirty="0">
                <a:latin typeface="Segoe UI"/>
                <a:cs typeface="Segoe UI"/>
              </a:rPr>
              <a:t>kelompok</a:t>
            </a:r>
            <a:r>
              <a:rPr sz="1200" i="1" spc="150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harta</a:t>
            </a:r>
            <a:r>
              <a:rPr sz="1200" i="1" spc="150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berwujud,</a:t>
            </a:r>
            <a:r>
              <a:rPr sz="1200" i="1" spc="150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masa</a:t>
            </a:r>
            <a:r>
              <a:rPr sz="1200" i="1" spc="145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manfaat,</a:t>
            </a:r>
            <a:endParaRPr sz="1200">
              <a:latin typeface="Segoe UI"/>
              <a:cs typeface="Segoe UI"/>
            </a:endParaRPr>
          </a:p>
          <a:p>
            <a:pPr marL="270510">
              <a:lnSpc>
                <a:spcPct val="100000"/>
              </a:lnSpc>
              <a:tabLst>
                <a:tab pos="953135" algn="l"/>
                <a:tab pos="2306320" algn="l"/>
              </a:tabLst>
            </a:pPr>
            <a:r>
              <a:rPr sz="1200" i="1" spc="-5" dirty="0">
                <a:latin typeface="Segoe UI"/>
                <a:cs typeface="Segoe UI"/>
              </a:rPr>
              <a:t>dan	penghitungan	penyusutan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984" y="2751073"/>
            <a:ext cx="30829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Segoe UI"/>
                <a:cs typeface="Segoe UI"/>
              </a:rPr>
              <a:t>sebagaimana</a:t>
            </a:r>
            <a:r>
              <a:rPr sz="1200" i="1" dirty="0">
                <a:latin typeface="Segoe UI"/>
                <a:cs typeface="Segoe UI"/>
              </a:rPr>
              <a:t> dimaksud</a:t>
            </a:r>
            <a:r>
              <a:rPr sz="1200" i="1" spc="5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dalam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10" dirty="0">
                <a:latin typeface="Segoe UI"/>
                <a:cs typeface="Segoe UI"/>
              </a:rPr>
              <a:t>Pasal</a:t>
            </a:r>
            <a:r>
              <a:rPr sz="1200" i="1" spc="-5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11 </a:t>
            </a:r>
            <a:r>
              <a:rPr sz="1200" i="1" spc="-315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ayat</a:t>
            </a:r>
            <a:r>
              <a:rPr sz="1200" i="1" spc="-15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(6)</a:t>
            </a:r>
            <a:r>
              <a:rPr sz="1200" i="1" spc="-15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dan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ayat </a:t>
            </a:r>
            <a:r>
              <a:rPr sz="1200" i="1" dirty="0">
                <a:latin typeface="Segoe UI"/>
                <a:cs typeface="Segoe UI"/>
              </a:rPr>
              <a:t>(6a);</a:t>
            </a:r>
            <a:endParaRPr sz="1200">
              <a:latin typeface="Segoe UI"/>
              <a:cs typeface="Segoe UI"/>
            </a:endParaRPr>
          </a:p>
          <a:p>
            <a:pPr marL="283210" marR="5715" indent="-283210" algn="just">
              <a:lnSpc>
                <a:spcPct val="100000"/>
              </a:lnSpc>
              <a:buAutoNum type="alphaLcPeriod" startAt="17"/>
              <a:tabLst>
                <a:tab pos="283210" algn="l"/>
              </a:tabLst>
            </a:pPr>
            <a:r>
              <a:rPr sz="1200" i="1" spc="-5" dirty="0">
                <a:latin typeface="Segoe UI"/>
                <a:cs typeface="Segoe UI"/>
              </a:rPr>
              <a:t>penyusutan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atas</a:t>
            </a:r>
            <a:r>
              <a:rPr sz="1200" i="1" dirty="0">
                <a:latin typeface="Segoe UI"/>
                <a:cs typeface="Segoe UI"/>
              </a:rPr>
              <a:t> harta</a:t>
            </a:r>
            <a:r>
              <a:rPr sz="1200" i="1" spc="5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berwujud</a:t>
            </a:r>
            <a:r>
              <a:rPr sz="1200" i="1" spc="5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yang </a:t>
            </a:r>
            <a:r>
              <a:rPr sz="1200" i="1" dirty="0">
                <a:latin typeface="Segoe UI"/>
                <a:cs typeface="Segoe UI"/>
              </a:rPr>
              <a:t> dimiliki</a:t>
            </a:r>
            <a:r>
              <a:rPr sz="1200" i="1" spc="5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dan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digunakan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dalam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bidang 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usaha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tertentu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sebagaimana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dimaksud 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dalam</a:t>
            </a:r>
            <a:r>
              <a:rPr sz="1200" i="1" spc="-15" dirty="0">
                <a:latin typeface="Segoe UI"/>
                <a:cs typeface="Segoe UI"/>
              </a:rPr>
              <a:t> </a:t>
            </a:r>
            <a:r>
              <a:rPr sz="1200" i="1" spc="-10" dirty="0">
                <a:latin typeface="Segoe UI"/>
                <a:cs typeface="Segoe UI"/>
              </a:rPr>
              <a:t>Pasal</a:t>
            </a:r>
            <a:r>
              <a:rPr sz="1200" i="1" spc="-5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11 </a:t>
            </a:r>
            <a:r>
              <a:rPr sz="1200" i="1" spc="-5" dirty="0">
                <a:latin typeface="Segoe UI"/>
                <a:cs typeface="Segoe UI"/>
              </a:rPr>
              <a:t>ayat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(7);</a:t>
            </a:r>
            <a:endParaRPr sz="1200">
              <a:latin typeface="Segoe UI"/>
              <a:cs typeface="Segoe UI"/>
            </a:endParaRPr>
          </a:p>
          <a:p>
            <a:pPr marL="283210" marR="5715" indent="-283210" algn="just">
              <a:lnSpc>
                <a:spcPct val="100000"/>
              </a:lnSpc>
              <a:buAutoNum type="alphaLcPeriod" startAt="17"/>
              <a:tabLst>
                <a:tab pos="283210" algn="l"/>
              </a:tabLst>
            </a:pPr>
            <a:r>
              <a:rPr sz="1200" i="1" spc="-5" dirty="0">
                <a:latin typeface="Segoe UI"/>
                <a:cs typeface="Segoe UI"/>
              </a:rPr>
              <a:t>saat </a:t>
            </a:r>
            <a:r>
              <a:rPr sz="1200" i="1" spc="-10" dirty="0">
                <a:latin typeface="Segoe UI"/>
                <a:cs typeface="Segoe UI"/>
              </a:rPr>
              <a:t>dimulainya </a:t>
            </a:r>
            <a:r>
              <a:rPr sz="1200" i="1" spc="-5" dirty="0">
                <a:latin typeface="Segoe UI"/>
                <a:cs typeface="Segoe UI"/>
              </a:rPr>
              <a:t>amortisasi untuk bidang 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usaha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tertentu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sebagaimana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dimaksud 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dalam</a:t>
            </a:r>
            <a:r>
              <a:rPr sz="1200" i="1" spc="-15" dirty="0">
                <a:latin typeface="Segoe UI"/>
                <a:cs typeface="Segoe UI"/>
              </a:rPr>
              <a:t> </a:t>
            </a:r>
            <a:r>
              <a:rPr sz="1200" i="1" spc="-10" dirty="0">
                <a:latin typeface="Segoe UI"/>
                <a:cs typeface="Segoe UI"/>
              </a:rPr>
              <a:t>Pasal</a:t>
            </a:r>
            <a:r>
              <a:rPr sz="1200" i="1" spc="-5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11A</a:t>
            </a:r>
            <a:r>
              <a:rPr sz="1200" i="1" spc="-5" dirty="0">
                <a:latin typeface="Segoe UI"/>
                <a:cs typeface="Segoe UI"/>
              </a:rPr>
              <a:t> ayat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(1a);</a:t>
            </a:r>
            <a:endParaRPr sz="1200">
              <a:latin typeface="Segoe UI"/>
              <a:cs typeface="Segoe UI"/>
            </a:endParaRPr>
          </a:p>
          <a:p>
            <a:pPr marL="283210" marR="5080" indent="-283210" algn="just">
              <a:lnSpc>
                <a:spcPct val="100000"/>
              </a:lnSpc>
              <a:buAutoNum type="alphaLcPeriod" startAt="17"/>
              <a:tabLst>
                <a:tab pos="283210" algn="l"/>
              </a:tabLst>
            </a:pPr>
            <a:r>
              <a:rPr sz="1200" i="1" spc="-5" dirty="0">
                <a:latin typeface="Segoe UI"/>
                <a:cs typeface="Segoe UI"/>
              </a:rPr>
              <a:t>penghitungan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amortisasi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sebagaimana </a:t>
            </a:r>
            <a:r>
              <a:rPr sz="1200" i="1" dirty="0">
                <a:latin typeface="Segoe UI"/>
                <a:cs typeface="Segoe UI"/>
              </a:rPr>
              <a:t> dimaksud </a:t>
            </a:r>
            <a:r>
              <a:rPr sz="1200" i="1" spc="-5" dirty="0">
                <a:latin typeface="Segoe UI"/>
                <a:cs typeface="Segoe UI"/>
              </a:rPr>
              <a:t>dalam </a:t>
            </a:r>
            <a:r>
              <a:rPr sz="1200" i="1" spc="-10" dirty="0">
                <a:latin typeface="Segoe UI"/>
                <a:cs typeface="Segoe UI"/>
              </a:rPr>
              <a:t>Pasal </a:t>
            </a:r>
            <a:r>
              <a:rPr sz="1200" i="1" dirty="0">
                <a:latin typeface="Segoe UI"/>
                <a:cs typeface="Segoe UI"/>
              </a:rPr>
              <a:t>11A </a:t>
            </a:r>
            <a:r>
              <a:rPr sz="1200" i="1" spc="-5" dirty="0">
                <a:latin typeface="Segoe UI"/>
                <a:cs typeface="Segoe UI"/>
              </a:rPr>
              <a:t>ayat (2) dan 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ayat</a:t>
            </a:r>
            <a:r>
              <a:rPr sz="1200" i="1" spc="-15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(2a);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7984" y="4946015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82575" algn="l"/>
              </a:tabLst>
            </a:pPr>
            <a:r>
              <a:rPr sz="1200" i="1" dirty="0">
                <a:latin typeface="Segoe UI"/>
                <a:cs typeface="Segoe UI"/>
              </a:rPr>
              <a:t>t.	…</a:t>
            </a:r>
            <a:endParaRPr sz="12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r>
              <a:rPr sz="1200" i="1" dirty="0">
                <a:latin typeface="Segoe UI"/>
                <a:cs typeface="Segoe UI"/>
              </a:rPr>
              <a:t>diatur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dengan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b="1" i="1" spc="-10" dirty="0">
                <a:latin typeface="Segoe UI"/>
                <a:cs typeface="Segoe UI"/>
              </a:rPr>
              <a:t>Peraturan</a:t>
            </a:r>
            <a:r>
              <a:rPr sz="1200" b="1" i="1" spc="-40" dirty="0">
                <a:latin typeface="Segoe UI"/>
                <a:cs typeface="Segoe UI"/>
              </a:rPr>
              <a:t> </a:t>
            </a:r>
            <a:r>
              <a:rPr sz="1200" b="1" i="1" spc="-10" dirty="0">
                <a:latin typeface="Segoe UI"/>
                <a:cs typeface="Segoe UI"/>
              </a:rPr>
              <a:t>Pemerintah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85259" y="1196339"/>
            <a:ext cx="4862830" cy="610870"/>
          </a:xfrm>
          <a:custGeom>
            <a:avLst/>
            <a:gdLst/>
            <a:ahLst/>
            <a:cxnLst/>
            <a:rect l="l" t="t" r="r" b="b"/>
            <a:pathLst>
              <a:path w="4862830" h="610869">
                <a:moveTo>
                  <a:pt x="0" y="610870"/>
                </a:moveTo>
                <a:lnTo>
                  <a:pt x="4862830" y="610870"/>
                </a:lnTo>
                <a:lnTo>
                  <a:pt x="4862830" y="0"/>
                </a:lnTo>
                <a:lnTo>
                  <a:pt x="0" y="0"/>
                </a:lnTo>
                <a:lnTo>
                  <a:pt x="0" y="61087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85259" y="1196339"/>
            <a:ext cx="4862830" cy="610870"/>
          </a:xfrm>
          <a:prstGeom prst="rect">
            <a:avLst/>
          </a:prstGeom>
          <a:solidFill>
            <a:srgbClr val="001F5F"/>
          </a:solidFill>
          <a:ln w="12700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ts val="1895"/>
              </a:lnSpc>
              <a:spcBef>
                <a:spcPts val="445"/>
              </a:spcBef>
            </a:pP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Amanat</a:t>
            </a:r>
            <a:r>
              <a:rPr sz="1600" b="1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dalam</a:t>
            </a:r>
            <a:endParaRPr sz="1600">
              <a:latin typeface="Segoe UI"/>
              <a:cs typeface="Segoe UI"/>
            </a:endParaRPr>
          </a:p>
          <a:p>
            <a:pPr marL="1270" algn="ctr">
              <a:lnSpc>
                <a:spcPts val="1895"/>
              </a:lnSpc>
            </a:pP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PP</a:t>
            </a:r>
            <a:r>
              <a:rPr sz="16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55/2022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85259" y="1807210"/>
            <a:ext cx="4862830" cy="3677920"/>
          </a:xfrm>
          <a:custGeom>
            <a:avLst/>
            <a:gdLst/>
            <a:ahLst/>
            <a:cxnLst/>
            <a:rect l="l" t="t" r="r" b="b"/>
            <a:pathLst>
              <a:path w="4862830" h="3677920">
                <a:moveTo>
                  <a:pt x="0" y="3677920"/>
                </a:moveTo>
                <a:lnTo>
                  <a:pt x="4862830" y="3677920"/>
                </a:lnTo>
                <a:lnTo>
                  <a:pt x="4862830" y="0"/>
                </a:lnTo>
                <a:lnTo>
                  <a:pt x="0" y="0"/>
                </a:lnTo>
                <a:lnTo>
                  <a:pt x="0" y="36779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990022" y="1813560"/>
            <a:ext cx="4853305" cy="36671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556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80"/>
              </a:spcBef>
            </a:pPr>
            <a:r>
              <a:rPr sz="1200" spc="-10" dirty="0">
                <a:latin typeface="Segoe UI"/>
                <a:cs typeface="Segoe UI"/>
              </a:rPr>
              <a:t>Pasal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21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ayat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(10)</a:t>
            </a:r>
            <a:endParaRPr sz="1200">
              <a:latin typeface="Segoe UI"/>
              <a:cs typeface="Segoe UI"/>
            </a:endParaRPr>
          </a:p>
          <a:p>
            <a:pPr marL="86360">
              <a:lnSpc>
                <a:spcPct val="100000"/>
              </a:lnSpc>
            </a:pPr>
            <a:r>
              <a:rPr sz="1100" i="1" dirty="0">
                <a:latin typeface="Segoe UI"/>
                <a:cs typeface="Segoe UI"/>
              </a:rPr>
              <a:t>Ketentuan</a:t>
            </a:r>
            <a:r>
              <a:rPr sz="1100" i="1" spc="-4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lebih</a:t>
            </a:r>
            <a:r>
              <a:rPr sz="1100" i="1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lanjut</a:t>
            </a:r>
            <a:r>
              <a:rPr sz="1100" i="1" spc="-1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mengenai:</a:t>
            </a:r>
            <a:endParaRPr sz="1100">
              <a:latin typeface="Segoe UI"/>
              <a:cs typeface="Segoe UI"/>
            </a:endParaRPr>
          </a:p>
          <a:p>
            <a:pPr marL="264160" indent="-178435">
              <a:lnSpc>
                <a:spcPct val="100000"/>
              </a:lnSpc>
              <a:buAutoNum type="alphaLcPeriod"/>
              <a:tabLst>
                <a:tab pos="264795" algn="l"/>
              </a:tabLst>
            </a:pPr>
            <a:r>
              <a:rPr sz="1100" i="1" spc="-5" dirty="0">
                <a:latin typeface="Segoe UI"/>
                <a:cs typeface="Segoe UI"/>
              </a:rPr>
              <a:t>kelompok</a:t>
            </a:r>
            <a:r>
              <a:rPr sz="1100" i="1" spc="-1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harta berwujud,</a:t>
            </a:r>
            <a:r>
              <a:rPr sz="1100" i="1" dirty="0">
                <a:latin typeface="Segoe UI"/>
                <a:cs typeface="Segoe UI"/>
              </a:rPr>
              <a:t> masa</a:t>
            </a:r>
            <a:r>
              <a:rPr sz="1100" i="1" spc="10" dirty="0">
                <a:latin typeface="Segoe UI"/>
                <a:cs typeface="Segoe UI"/>
              </a:rPr>
              <a:t> </a:t>
            </a:r>
            <a:r>
              <a:rPr sz="1100" i="1" dirty="0">
                <a:latin typeface="Segoe UI"/>
                <a:cs typeface="Segoe UI"/>
              </a:rPr>
              <a:t>manfaat,</a:t>
            </a:r>
            <a:r>
              <a:rPr sz="1100" i="1" spc="-20" dirty="0">
                <a:latin typeface="Segoe UI"/>
                <a:cs typeface="Segoe UI"/>
              </a:rPr>
              <a:t> </a:t>
            </a:r>
            <a:r>
              <a:rPr sz="1100" i="1" dirty="0">
                <a:latin typeface="Segoe UI"/>
                <a:cs typeface="Segoe UI"/>
              </a:rPr>
              <a:t>dan</a:t>
            </a:r>
            <a:r>
              <a:rPr sz="1100" i="1" spc="-1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penghitungan</a:t>
            </a:r>
            <a:r>
              <a:rPr sz="1100" i="1" spc="-15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penyusutan;</a:t>
            </a:r>
            <a:endParaRPr sz="1100">
              <a:latin typeface="Segoe UI"/>
              <a:cs typeface="Segoe UI"/>
            </a:endParaRPr>
          </a:p>
          <a:p>
            <a:pPr marL="264160" indent="-178435">
              <a:lnSpc>
                <a:spcPct val="100000"/>
              </a:lnSpc>
              <a:buAutoNum type="alphaLcPeriod"/>
              <a:tabLst>
                <a:tab pos="264795" algn="l"/>
              </a:tabLst>
            </a:pPr>
            <a:r>
              <a:rPr sz="1100" i="1" spc="-5" dirty="0">
                <a:latin typeface="Segoe UI"/>
                <a:cs typeface="Segoe UI"/>
              </a:rPr>
              <a:t>saat</a:t>
            </a:r>
            <a:r>
              <a:rPr sz="1100" i="1" spc="-1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dimulainya</a:t>
            </a:r>
            <a:r>
              <a:rPr sz="1100" i="1" spc="1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penyusutan;</a:t>
            </a:r>
            <a:endParaRPr sz="1100">
              <a:latin typeface="Segoe UI"/>
              <a:cs typeface="Segoe UI"/>
            </a:endParaRPr>
          </a:p>
          <a:p>
            <a:pPr marL="264160" indent="-178435">
              <a:lnSpc>
                <a:spcPct val="100000"/>
              </a:lnSpc>
              <a:buAutoNum type="alphaLcPeriod"/>
              <a:tabLst>
                <a:tab pos="264795" algn="l"/>
              </a:tabLst>
            </a:pPr>
            <a:r>
              <a:rPr sz="1100" i="1" spc="-5" dirty="0">
                <a:latin typeface="Segoe UI"/>
                <a:cs typeface="Segoe UI"/>
              </a:rPr>
              <a:t>penyusutan</a:t>
            </a:r>
            <a:r>
              <a:rPr sz="1100" i="1" spc="-15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bangunan</a:t>
            </a:r>
            <a:r>
              <a:rPr sz="1100" i="1" spc="-30" dirty="0">
                <a:latin typeface="Segoe UI"/>
                <a:cs typeface="Segoe UI"/>
              </a:rPr>
              <a:t> </a:t>
            </a:r>
            <a:r>
              <a:rPr sz="1100" i="1" dirty="0">
                <a:latin typeface="Segoe UI"/>
                <a:cs typeface="Segoe UI"/>
              </a:rPr>
              <a:t>permanen;</a:t>
            </a:r>
            <a:endParaRPr sz="1100">
              <a:latin typeface="Segoe UI"/>
              <a:cs typeface="Segoe UI"/>
            </a:endParaRPr>
          </a:p>
          <a:p>
            <a:pPr marL="264160" indent="-178435">
              <a:lnSpc>
                <a:spcPct val="100000"/>
              </a:lnSpc>
              <a:buAutoNum type="alphaLcPeriod"/>
              <a:tabLst>
                <a:tab pos="264795" algn="l"/>
              </a:tabLst>
            </a:pPr>
            <a:r>
              <a:rPr sz="1100" i="1" dirty="0">
                <a:latin typeface="Segoe UI"/>
                <a:cs typeface="Segoe UI"/>
              </a:rPr>
              <a:t>tata</a:t>
            </a:r>
            <a:r>
              <a:rPr sz="1100" i="1" spc="-35" dirty="0">
                <a:latin typeface="Segoe UI"/>
                <a:cs typeface="Segoe UI"/>
              </a:rPr>
              <a:t> </a:t>
            </a:r>
            <a:r>
              <a:rPr sz="1100" i="1" dirty="0">
                <a:latin typeface="Segoe UI"/>
                <a:cs typeface="Segoe UI"/>
              </a:rPr>
              <a:t>cara</a:t>
            </a:r>
            <a:r>
              <a:rPr sz="1100" i="1" spc="-20" dirty="0">
                <a:latin typeface="Segoe UI"/>
                <a:cs typeface="Segoe UI"/>
              </a:rPr>
              <a:t> </a:t>
            </a:r>
            <a:r>
              <a:rPr sz="1100" i="1" dirty="0">
                <a:latin typeface="Segoe UI"/>
                <a:cs typeface="Segoe UI"/>
              </a:rPr>
              <a:t>penyampaian</a:t>
            </a:r>
            <a:r>
              <a:rPr sz="1100" i="1" spc="-15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pemberitahuan;</a:t>
            </a:r>
            <a:endParaRPr sz="1100">
              <a:latin typeface="Segoe UI"/>
              <a:cs typeface="Segoe UI"/>
            </a:endParaRPr>
          </a:p>
          <a:p>
            <a:pPr marL="264160" marR="79375" indent="-177800">
              <a:lnSpc>
                <a:spcPct val="100000"/>
              </a:lnSpc>
              <a:buAutoNum type="alphaLcPeriod"/>
              <a:tabLst>
                <a:tab pos="264795" algn="l"/>
              </a:tabLst>
            </a:pPr>
            <a:r>
              <a:rPr sz="1100" i="1" spc="-5" dirty="0">
                <a:latin typeface="Segoe UI"/>
                <a:cs typeface="Segoe UI"/>
              </a:rPr>
              <a:t>penyusutan</a:t>
            </a:r>
            <a:r>
              <a:rPr sz="1100" i="1" spc="60" dirty="0">
                <a:latin typeface="Segoe UI"/>
                <a:cs typeface="Segoe UI"/>
              </a:rPr>
              <a:t> </a:t>
            </a:r>
            <a:r>
              <a:rPr sz="1100" i="1" dirty="0">
                <a:latin typeface="Segoe UI"/>
                <a:cs typeface="Segoe UI"/>
              </a:rPr>
              <a:t>atas</a:t>
            </a:r>
            <a:r>
              <a:rPr sz="1100" i="1" spc="45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harta</a:t>
            </a:r>
            <a:r>
              <a:rPr sz="1100" i="1" spc="6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berwujud</a:t>
            </a:r>
            <a:r>
              <a:rPr sz="1100" i="1" spc="60" dirty="0">
                <a:latin typeface="Segoe UI"/>
                <a:cs typeface="Segoe UI"/>
              </a:rPr>
              <a:t> </a:t>
            </a:r>
            <a:r>
              <a:rPr sz="1100" i="1" dirty="0">
                <a:latin typeface="Segoe UI"/>
                <a:cs typeface="Segoe UI"/>
              </a:rPr>
              <a:t>yang</a:t>
            </a:r>
            <a:r>
              <a:rPr sz="1100" i="1" spc="65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dimiliki</a:t>
            </a:r>
            <a:r>
              <a:rPr sz="1100" i="1" spc="60" dirty="0">
                <a:latin typeface="Segoe UI"/>
                <a:cs typeface="Segoe UI"/>
              </a:rPr>
              <a:t> </a:t>
            </a:r>
            <a:r>
              <a:rPr sz="1100" i="1" dirty="0">
                <a:latin typeface="Segoe UI"/>
                <a:cs typeface="Segoe UI"/>
              </a:rPr>
              <a:t>dan</a:t>
            </a:r>
            <a:r>
              <a:rPr sz="1100" i="1" spc="5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digunakan</a:t>
            </a:r>
            <a:r>
              <a:rPr sz="1100" i="1" spc="6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dalam </a:t>
            </a:r>
            <a:r>
              <a:rPr sz="1100" i="1" spc="-29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bidang</a:t>
            </a:r>
            <a:r>
              <a:rPr sz="1100" i="1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usaha</a:t>
            </a:r>
            <a:r>
              <a:rPr sz="1100" i="1" spc="1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tertentu;</a:t>
            </a:r>
            <a:endParaRPr sz="1100">
              <a:latin typeface="Segoe UI"/>
              <a:cs typeface="Segoe UI"/>
            </a:endParaRPr>
          </a:p>
          <a:p>
            <a:pPr marL="264160" marR="80645" indent="-177800">
              <a:lnSpc>
                <a:spcPct val="100000"/>
              </a:lnSpc>
              <a:buAutoNum type="alphaLcPeriod"/>
              <a:tabLst>
                <a:tab pos="264795" algn="l"/>
              </a:tabLst>
            </a:pPr>
            <a:r>
              <a:rPr sz="1100" i="1" spc="-5" dirty="0">
                <a:latin typeface="Segoe UI"/>
                <a:cs typeface="Segoe UI"/>
              </a:rPr>
              <a:t>pembebanan</a:t>
            </a:r>
            <a:r>
              <a:rPr sz="1100" i="1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kerugian </a:t>
            </a:r>
            <a:r>
              <a:rPr sz="1100" i="1" dirty="0">
                <a:latin typeface="Segoe UI"/>
                <a:cs typeface="Segoe UI"/>
              </a:rPr>
              <a:t>dan </a:t>
            </a:r>
            <a:r>
              <a:rPr sz="1100" i="1" spc="-5" dirty="0">
                <a:latin typeface="Segoe UI"/>
                <a:cs typeface="Segoe UI"/>
              </a:rPr>
              <a:t>pembukuan penghasilan</a:t>
            </a:r>
            <a:r>
              <a:rPr sz="1100" i="1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karena</a:t>
            </a:r>
            <a:r>
              <a:rPr sz="1100" i="1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penggantian </a:t>
            </a:r>
            <a:r>
              <a:rPr sz="1100" i="1" spc="-295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asuransi;</a:t>
            </a:r>
            <a:r>
              <a:rPr sz="1100" i="1" dirty="0">
                <a:latin typeface="Segoe UI"/>
                <a:cs typeface="Segoe UI"/>
              </a:rPr>
              <a:t> dan</a:t>
            </a:r>
            <a:endParaRPr sz="1100">
              <a:latin typeface="Segoe UI"/>
              <a:cs typeface="Segoe UI"/>
            </a:endParaRPr>
          </a:p>
          <a:p>
            <a:pPr marL="86360" marR="774065">
              <a:lnSpc>
                <a:spcPct val="100000"/>
              </a:lnSpc>
              <a:buAutoNum type="alphaLcPeriod"/>
              <a:tabLst>
                <a:tab pos="264795" algn="l"/>
              </a:tabLst>
            </a:pPr>
            <a:r>
              <a:rPr sz="1100" i="1" spc="-5" dirty="0">
                <a:latin typeface="Segoe UI"/>
                <a:cs typeface="Segoe UI"/>
              </a:rPr>
              <a:t>penyusutan</a:t>
            </a:r>
            <a:r>
              <a:rPr sz="1100" i="1" spc="5" dirty="0">
                <a:latin typeface="Segoe UI"/>
                <a:cs typeface="Segoe UI"/>
              </a:rPr>
              <a:t> </a:t>
            </a:r>
            <a:r>
              <a:rPr sz="1100" i="1" dirty="0">
                <a:latin typeface="Segoe UI"/>
                <a:cs typeface="Segoe UI"/>
              </a:rPr>
              <a:t>atas </a:t>
            </a:r>
            <a:r>
              <a:rPr sz="1100" i="1" spc="-5" dirty="0">
                <a:latin typeface="Segoe UI"/>
                <a:cs typeface="Segoe UI"/>
              </a:rPr>
              <a:t>pengeluaran</a:t>
            </a:r>
            <a:r>
              <a:rPr sz="1100" i="1" spc="1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untuk</a:t>
            </a:r>
            <a:r>
              <a:rPr sz="1100" i="1" spc="-15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perbaikan</a:t>
            </a:r>
            <a:r>
              <a:rPr sz="1100" i="1" spc="15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harta</a:t>
            </a:r>
            <a:r>
              <a:rPr sz="1100" i="1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berwujud, </a:t>
            </a:r>
            <a:r>
              <a:rPr sz="1100" i="1" spc="-285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diatur dalam </a:t>
            </a:r>
            <a:r>
              <a:rPr sz="1100" b="1" i="1" spc="-5" dirty="0">
                <a:latin typeface="Segoe UI"/>
                <a:cs typeface="Segoe UI"/>
              </a:rPr>
              <a:t>Peraturan</a:t>
            </a:r>
            <a:r>
              <a:rPr sz="1100" b="1" i="1" spc="5" dirty="0">
                <a:latin typeface="Segoe UI"/>
                <a:cs typeface="Segoe UI"/>
              </a:rPr>
              <a:t> </a:t>
            </a:r>
            <a:r>
              <a:rPr sz="1100" b="1" i="1" dirty="0">
                <a:latin typeface="Segoe UI"/>
                <a:cs typeface="Segoe UI"/>
              </a:rPr>
              <a:t>Menteri</a:t>
            </a:r>
            <a:r>
              <a:rPr sz="1100" i="1" dirty="0">
                <a:latin typeface="Segoe UI"/>
                <a:cs typeface="Segoe UI"/>
              </a:rPr>
              <a:t>.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8636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Segoe UI"/>
                <a:cs typeface="Segoe UI"/>
              </a:rPr>
              <a:t>Pasal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22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ayat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(5)</a:t>
            </a:r>
            <a:endParaRPr sz="1200">
              <a:latin typeface="Segoe UI"/>
              <a:cs typeface="Segoe UI"/>
            </a:endParaRPr>
          </a:p>
          <a:p>
            <a:pPr marL="86360">
              <a:lnSpc>
                <a:spcPct val="100000"/>
              </a:lnSpc>
            </a:pPr>
            <a:r>
              <a:rPr sz="1100" i="1" dirty="0">
                <a:latin typeface="Segoe UI"/>
                <a:cs typeface="Segoe UI"/>
              </a:rPr>
              <a:t>Ketentuan</a:t>
            </a:r>
            <a:r>
              <a:rPr sz="1100" i="1" spc="-4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lebih</a:t>
            </a:r>
            <a:r>
              <a:rPr sz="1100" i="1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lanjut</a:t>
            </a:r>
            <a:r>
              <a:rPr sz="1100" i="1" spc="-1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mengenai:</a:t>
            </a:r>
            <a:endParaRPr sz="1100">
              <a:latin typeface="Segoe UI"/>
              <a:cs typeface="Segoe UI"/>
            </a:endParaRPr>
          </a:p>
          <a:p>
            <a:pPr marL="264160" indent="-178435">
              <a:lnSpc>
                <a:spcPct val="100000"/>
              </a:lnSpc>
              <a:buAutoNum type="alphaLcPeriod"/>
              <a:tabLst>
                <a:tab pos="264795" algn="l"/>
              </a:tabLst>
            </a:pPr>
            <a:r>
              <a:rPr sz="1100" i="1" spc="-5" dirty="0">
                <a:latin typeface="Segoe UI"/>
                <a:cs typeface="Segoe UI"/>
              </a:rPr>
              <a:t>penghitungan</a:t>
            </a:r>
            <a:r>
              <a:rPr sz="1100" i="1" spc="-35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amortisasi;</a:t>
            </a:r>
            <a:endParaRPr sz="1100">
              <a:latin typeface="Segoe UI"/>
              <a:cs typeface="Segoe UI"/>
            </a:endParaRPr>
          </a:p>
          <a:p>
            <a:pPr marL="264160" indent="-178435">
              <a:lnSpc>
                <a:spcPct val="100000"/>
              </a:lnSpc>
              <a:buAutoNum type="alphaLcPeriod"/>
              <a:tabLst>
                <a:tab pos="264795" algn="l"/>
              </a:tabLst>
            </a:pPr>
            <a:r>
              <a:rPr sz="1100" i="1" spc="-5" dirty="0">
                <a:latin typeface="Segoe UI"/>
                <a:cs typeface="Segoe UI"/>
              </a:rPr>
              <a:t>saat</a:t>
            </a:r>
            <a:r>
              <a:rPr sz="1100" i="1" spc="1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dimulainya</a:t>
            </a:r>
            <a:r>
              <a:rPr sz="1100" i="1" spc="25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amortisasi</a:t>
            </a:r>
            <a:r>
              <a:rPr sz="1100" i="1" spc="15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untuk bidang</a:t>
            </a:r>
            <a:r>
              <a:rPr sz="1100" i="1" spc="1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usaha</a:t>
            </a:r>
            <a:r>
              <a:rPr sz="1100" i="1" spc="15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tertentu;</a:t>
            </a:r>
            <a:endParaRPr sz="1100">
              <a:latin typeface="Segoe UI"/>
              <a:cs typeface="Segoe UI"/>
            </a:endParaRPr>
          </a:p>
          <a:p>
            <a:pPr marL="264160" marR="80010" indent="-177800">
              <a:lnSpc>
                <a:spcPct val="100000"/>
              </a:lnSpc>
              <a:buAutoNum type="alphaLcPeriod"/>
              <a:tabLst>
                <a:tab pos="264795" algn="l"/>
              </a:tabLst>
            </a:pPr>
            <a:r>
              <a:rPr sz="1100" i="1" spc="-5" dirty="0">
                <a:latin typeface="Segoe UI"/>
                <a:cs typeface="Segoe UI"/>
              </a:rPr>
              <a:t>amortisasi</a:t>
            </a:r>
            <a:r>
              <a:rPr sz="1100" i="1" spc="95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harta</a:t>
            </a:r>
            <a:r>
              <a:rPr sz="1100" i="1" spc="90" dirty="0">
                <a:latin typeface="Segoe UI"/>
                <a:cs typeface="Segoe UI"/>
              </a:rPr>
              <a:t> </a:t>
            </a:r>
            <a:r>
              <a:rPr sz="1100" i="1" dirty="0">
                <a:latin typeface="Segoe UI"/>
                <a:cs typeface="Segoe UI"/>
              </a:rPr>
              <a:t>tak</a:t>
            </a:r>
            <a:r>
              <a:rPr sz="1100" i="1" spc="75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berwujud</a:t>
            </a:r>
            <a:r>
              <a:rPr sz="1100" i="1" spc="95" dirty="0">
                <a:latin typeface="Segoe UI"/>
                <a:cs typeface="Segoe UI"/>
              </a:rPr>
              <a:t> </a:t>
            </a:r>
            <a:r>
              <a:rPr sz="1100" i="1" dirty="0">
                <a:latin typeface="Segoe UI"/>
                <a:cs typeface="Segoe UI"/>
              </a:rPr>
              <a:t>yang</a:t>
            </a:r>
            <a:r>
              <a:rPr sz="1100" i="1" spc="9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mempunyai</a:t>
            </a:r>
            <a:r>
              <a:rPr sz="1100" i="1" spc="85" dirty="0">
                <a:latin typeface="Segoe UI"/>
                <a:cs typeface="Segoe UI"/>
              </a:rPr>
              <a:t> </a:t>
            </a:r>
            <a:r>
              <a:rPr sz="1100" i="1" dirty="0">
                <a:latin typeface="Segoe UI"/>
                <a:cs typeface="Segoe UI"/>
              </a:rPr>
              <a:t>masa</a:t>
            </a:r>
            <a:r>
              <a:rPr sz="1100" i="1" spc="90" dirty="0">
                <a:latin typeface="Segoe UI"/>
                <a:cs typeface="Segoe UI"/>
              </a:rPr>
              <a:t> </a:t>
            </a:r>
            <a:r>
              <a:rPr sz="1100" i="1" dirty="0">
                <a:latin typeface="Segoe UI"/>
                <a:cs typeface="Segoe UI"/>
              </a:rPr>
              <a:t>manf,aat</a:t>
            </a:r>
            <a:r>
              <a:rPr sz="1100" i="1" spc="95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melebihi </a:t>
            </a:r>
            <a:r>
              <a:rPr sz="1100" i="1" spc="-29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20</a:t>
            </a:r>
            <a:r>
              <a:rPr sz="1100" i="1" spc="-1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(dua</a:t>
            </a:r>
            <a:r>
              <a:rPr sz="1100" i="1" spc="1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puluh)</a:t>
            </a:r>
            <a:r>
              <a:rPr sz="1100" i="1" spc="1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tahun;</a:t>
            </a:r>
            <a:r>
              <a:rPr sz="1100" i="1" spc="-25" dirty="0">
                <a:latin typeface="Segoe UI"/>
                <a:cs typeface="Segoe UI"/>
              </a:rPr>
              <a:t> </a:t>
            </a:r>
            <a:r>
              <a:rPr sz="1100" i="1" dirty="0">
                <a:latin typeface="Segoe UI"/>
                <a:cs typeface="Segoe UI"/>
              </a:rPr>
              <a:t>dan</a:t>
            </a:r>
            <a:endParaRPr sz="1100">
              <a:latin typeface="Segoe UI"/>
              <a:cs typeface="Segoe UI"/>
            </a:endParaRPr>
          </a:p>
          <a:p>
            <a:pPr marL="86360" marR="2177415">
              <a:lnSpc>
                <a:spcPct val="100000"/>
              </a:lnSpc>
              <a:buAutoNum type="alphaLcPeriod"/>
              <a:tabLst>
                <a:tab pos="264795" algn="l"/>
              </a:tabLst>
            </a:pPr>
            <a:r>
              <a:rPr sz="1100" i="1" dirty="0">
                <a:latin typeface="Segoe UI"/>
                <a:cs typeface="Segoe UI"/>
              </a:rPr>
              <a:t>tata</a:t>
            </a:r>
            <a:r>
              <a:rPr sz="1100" i="1" spc="-35" dirty="0">
                <a:latin typeface="Segoe UI"/>
                <a:cs typeface="Segoe UI"/>
              </a:rPr>
              <a:t> </a:t>
            </a:r>
            <a:r>
              <a:rPr sz="1100" i="1" dirty="0">
                <a:latin typeface="Segoe UI"/>
                <a:cs typeface="Segoe UI"/>
              </a:rPr>
              <a:t>cara</a:t>
            </a:r>
            <a:r>
              <a:rPr sz="1100" i="1" spc="-25" dirty="0">
                <a:latin typeface="Segoe UI"/>
                <a:cs typeface="Segoe UI"/>
              </a:rPr>
              <a:t> </a:t>
            </a:r>
            <a:r>
              <a:rPr sz="1100" i="1" dirty="0">
                <a:latin typeface="Segoe UI"/>
                <a:cs typeface="Segoe UI"/>
              </a:rPr>
              <a:t>penyampaian</a:t>
            </a:r>
            <a:r>
              <a:rPr sz="1100" i="1" spc="-20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pemberitahuan, </a:t>
            </a:r>
            <a:r>
              <a:rPr sz="1100" i="1" spc="-285" dirty="0">
                <a:latin typeface="Segoe UI"/>
                <a:cs typeface="Segoe UI"/>
              </a:rPr>
              <a:t> </a:t>
            </a:r>
            <a:r>
              <a:rPr sz="1100" i="1" spc="-5" dirty="0">
                <a:latin typeface="Segoe UI"/>
                <a:cs typeface="Segoe UI"/>
              </a:rPr>
              <a:t>diatur dalam</a:t>
            </a:r>
            <a:r>
              <a:rPr sz="1100" i="1" spc="-10" dirty="0">
                <a:latin typeface="Segoe UI"/>
                <a:cs typeface="Segoe UI"/>
              </a:rPr>
              <a:t> </a:t>
            </a:r>
            <a:r>
              <a:rPr sz="1100" b="1" i="1" spc="-5" dirty="0">
                <a:latin typeface="Segoe UI"/>
                <a:cs typeface="Segoe UI"/>
              </a:rPr>
              <a:t>Peraturan</a:t>
            </a:r>
            <a:r>
              <a:rPr sz="1100" b="1" i="1" spc="5" dirty="0">
                <a:latin typeface="Segoe UI"/>
                <a:cs typeface="Segoe UI"/>
              </a:rPr>
              <a:t> </a:t>
            </a:r>
            <a:r>
              <a:rPr sz="1100" b="1" i="1" dirty="0">
                <a:latin typeface="Segoe UI"/>
                <a:cs typeface="Segoe UI"/>
              </a:rPr>
              <a:t>Menteri</a:t>
            </a:r>
            <a:r>
              <a:rPr sz="1100" i="1" dirty="0">
                <a:latin typeface="Segoe UI"/>
                <a:cs typeface="Segoe UI"/>
              </a:rPr>
              <a:t>.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928734" y="1807845"/>
            <a:ext cx="262890" cy="3677920"/>
          </a:xfrm>
          <a:custGeom>
            <a:avLst/>
            <a:gdLst/>
            <a:ahLst/>
            <a:cxnLst/>
            <a:rect l="l" t="t" r="r" b="b"/>
            <a:pathLst>
              <a:path w="262890" h="3677920">
                <a:moveTo>
                  <a:pt x="0" y="0"/>
                </a:moveTo>
                <a:lnTo>
                  <a:pt x="51184" y="1716"/>
                </a:lnTo>
                <a:lnTo>
                  <a:pt x="92964" y="6397"/>
                </a:lnTo>
                <a:lnTo>
                  <a:pt x="121122" y="13340"/>
                </a:lnTo>
                <a:lnTo>
                  <a:pt x="131445" y="21843"/>
                </a:lnTo>
                <a:lnTo>
                  <a:pt x="131445" y="1888616"/>
                </a:lnTo>
                <a:lnTo>
                  <a:pt x="141767" y="1897120"/>
                </a:lnTo>
                <a:lnTo>
                  <a:pt x="169925" y="1904063"/>
                </a:lnTo>
                <a:lnTo>
                  <a:pt x="211705" y="1908744"/>
                </a:lnTo>
                <a:lnTo>
                  <a:pt x="262890" y="1910460"/>
                </a:lnTo>
                <a:lnTo>
                  <a:pt x="211705" y="1912177"/>
                </a:lnTo>
                <a:lnTo>
                  <a:pt x="169925" y="1916858"/>
                </a:lnTo>
                <a:lnTo>
                  <a:pt x="141767" y="1923801"/>
                </a:lnTo>
                <a:lnTo>
                  <a:pt x="131445" y="1932304"/>
                </a:lnTo>
                <a:lnTo>
                  <a:pt x="131445" y="3656076"/>
                </a:lnTo>
                <a:lnTo>
                  <a:pt x="121122" y="3664579"/>
                </a:lnTo>
                <a:lnTo>
                  <a:pt x="92964" y="3671522"/>
                </a:lnTo>
                <a:lnTo>
                  <a:pt x="51184" y="3676203"/>
                </a:lnTo>
                <a:lnTo>
                  <a:pt x="0" y="367791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83700" y="2273300"/>
            <a:ext cx="2621280" cy="651510"/>
          </a:xfrm>
          <a:custGeom>
            <a:avLst/>
            <a:gdLst/>
            <a:ahLst/>
            <a:cxnLst/>
            <a:rect l="l" t="t" r="r" b="b"/>
            <a:pathLst>
              <a:path w="2621279" h="651510">
                <a:moveTo>
                  <a:pt x="0" y="651510"/>
                </a:moveTo>
                <a:lnTo>
                  <a:pt x="2621279" y="651510"/>
                </a:lnTo>
                <a:lnTo>
                  <a:pt x="2621279" y="0"/>
                </a:lnTo>
                <a:lnTo>
                  <a:pt x="0" y="0"/>
                </a:lnTo>
                <a:lnTo>
                  <a:pt x="0" y="651510"/>
                </a:lnTo>
                <a:close/>
              </a:path>
            </a:pathLst>
          </a:custGeom>
          <a:ln w="12699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290050" y="2279650"/>
            <a:ext cx="2608580" cy="59245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9304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520"/>
              </a:spcBef>
            </a:pPr>
            <a:r>
              <a:rPr sz="1600" b="1" spc="-5" dirty="0">
                <a:latin typeface="Segoe UI"/>
                <a:cs typeface="Segoe UI"/>
              </a:rPr>
              <a:t>PMK</a:t>
            </a:r>
            <a:endParaRPr sz="1600">
              <a:latin typeface="Segoe UI"/>
              <a:cs typeface="Segoe U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278937" y="2871787"/>
            <a:ext cx="2630805" cy="1579245"/>
            <a:chOff x="9278937" y="2871787"/>
            <a:chExt cx="2630805" cy="1579245"/>
          </a:xfrm>
        </p:grpSpPr>
        <p:sp>
          <p:nvSpPr>
            <p:cNvPr id="27" name="object 27"/>
            <p:cNvSpPr/>
            <p:nvPr/>
          </p:nvSpPr>
          <p:spPr>
            <a:xfrm>
              <a:off x="9283700" y="2876550"/>
              <a:ext cx="2621280" cy="1569720"/>
            </a:xfrm>
            <a:custGeom>
              <a:avLst/>
              <a:gdLst/>
              <a:ahLst/>
              <a:cxnLst/>
              <a:rect l="l" t="t" r="r" b="b"/>
              <a:pathLst>
                <a:path w="2621279" h="1569720">
                  <a:moveTo>
                    <a:pt x="2621279" y="0"/>
                  </a:moveTo>
                  <a:lnTo>
                    <a:pt x="0" y="0"/>
                  </a:lnTo>
                  <a:lnTo>
                    <a:pt x="0" y="1569720"/>
                  </a:lnTo>
                  <a:lnTo>
                    <a:pt x="2621279" y="1569720"/>
                  </a:lnTo>
                  <a:lnTo>
                    <a:pt x="262127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283700" y="2876550"/>
              <a:ext cx="2621280" cy="1569720"/>
            </a:xfrm>
            <a:custGeom>
              <a:avLst/>
              <a:gdLst/>
              <a:ahLst/>
              <a:cxnLst/>
              <a:rect l="l" t="t" r="r" b="b"/>
              <a:pathLst>
                <a:path w="2621279" h="1569720">
                  <a:moveTo>
                    <a:pt x="0" y="1569720"/>
                  </a:moveTo>
                  <a:lnTo>
                    <a:pt x="2621279" y="1569720"/>
                  </a:lnTo>
                  <a:lnTo>
                    <a:pt x="2621279" y="0"/>
                  </a:lnTo>
                  <a:lnTo>
                    <a:pt x="0" y="0"/>
                  </a:lnTo>
                  <a:lnTo>
                    <a:pt x="0" y="15697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290050" y="2910840"/>
            <a:ext cx="2608580" cy="148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indent="-2292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4960" algn="l"/>
              </a:tabLst>
            </a:pPr>
            <a:r>
              <a:rPr sz="1200" b="1" spc="-5" dirty="0">
                <a:latin typeface="Segoe UI"/>
                <a:cs typeface="Segoe UI"/>
              </a:rPr>
              <a:t>Umum</a:t>
            </a:r>
            <a:r>
              <a:rPr sz="1200" b="1" spc="-5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(definisi)</a:t>
            </a:r>
            <a:endParaRPr sz="1200">
              <a:latin typeface="Segoe UI"/>
              <a:cs typeface="Segoe UI"/>
            </a:endParaRPr>
          </a:p>
          <a:p>
            <a:pPr marL="314325" indent="-229235">
              <a:lnSpc>
                <a:spcPct val="100000"/>
              </a:lnSpc>
              <a:buAutoNum type="arabicPeriod"/>
              <a:tabLst>
                <a:tab pos="314960" algn="l"/>
              </a:tabLst>
            </a:pPr>
            <a:r>
              <a:rPr sz="1200" b="1" spc="-5" dirty="0">
                <a:latin typeface="Segoe UI"/>
                <a:cs typeface="Segoe UI"/>
              </a:rPr>
              <a:t>Penyusutan</a:t>
            </a:r>
            <a:endParaRPr sz="1200">
              <a:latin typeface="Segoe UI"/>
              <a:cs typeface="Segoe UI"/>
            </a:endParaRPr>
          </a:p>
          <a:p>
            <a:pPr marL="314325" indent="-229235">
              <a:lnSpc>
                <a:spcPct val="100000"/>
              </a:lnSpc>
              <a:buAutoNum type="arabicPeriod"/>
              <a:tabLst>
                <a:tab pos="314960" algn="l"/>
              </a:tabLst>
            </a:pPr>
            <a:r>
              <a:rPr sz="1200" b="1" dirty="0">
                <a:latin typeface="Segoe UI"/>
                <a:cs typeface="Segoe UI"/>
              </a:rPr>
              <a:t>Amortisasi</a:t>
            </a:r>
            <a:endParaRPr sz="1200">
              <a:latin typeface="Segoe UI"/>
              <a:cs typeface="Segoe UI"/>
            </a:endParaRPr>
          </a:p>
          <a:p>
            <a:pPr marL="314325" indent="-229235">
              <a:lnSpc>
                <a:spcPct val="100000"/>
              </a:lnSpc>
              <a:buAutoNum type="arabicPeriod"/>
              <a:tabLst>
                <a:tab pos="314960" algn="l"/>
              </a:tabLst>
            </a:pPr>
            <a:r>
              <a:rPr sz="1200" b="1" spc="-5" dirty="0">
                <a:latin typeface="Segoe UI"/>
                <a:cs typeface="Segoe UI"/>
              </a:rPr>
              <a:t>Bidang</a:t>
            </a:r>
            <a:r>
              <a:rPr sz="1200" b="1" spc="-3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Usaha</a:t>
            </a:r>
            <a:r>
              <a:rPr sz="1200" b="1" spc="-25" dirty="0">
                <a:latin typeface="Segoe UI"/>
                <a:cs typeface="Segoe UI"/>
              </a:rPr>
              <a:t> </a:t>
            </a:r>
            <a:r>
              <a:rPr sz="1200" b="1" spc="-15" dirty="0">
                <a:latin typeface="Segoe UI"/>
                <a:cs typeface="Segoe UI"/>
              </a:rPr>
              <a:t>Tertentu</a:t>
            </a:r>
            <a:endParaRPr sz="1200">
              <a:latin typeface="Segoe UI"/>
              <a:cs typeface="Segoe UI"/>
            </a:endParaRPr>
          </a:p>
          <a:p>
            <a:pPr marL="314325" marR="354965" indent="-228600">
              <a:lnSpc>
                <a:spcPct val="100000"/>
              </a:lnSpc>
              <a:buAutoNum type="arabicPeriod"/>
              <a:tabLst>
                <a:tab pos="314960" algn="l"/>
              </a:tabLst>
            </a:pPr>
            <a:r>
              <a:rPr sz="1200" b="1" spc="-30" dirty="0">
                <a:latin typeface="Segoe UI"/>
                <a:cs typeface="Segoe UI"/>
              </a:rPr>
              <a:t>Tata </a:t>
            </a:r>
            <a:r>
              <a:rPr sz="1200" b="1" dirty="0">
                <a:latin typeface="Segoe UI"/>
                <a:cs typeface="Segoe UI"/>
              </a:rPr>
              <a:t>Cara </a:t>
            </a:r>
            <a:r>
              <a:rPr sz="1200" b="1" spc="-10" dirty="0">
                <a:latin typeface="Segoe UI"/>
                <a:cs typeface="Segoe UI"/>
              </a:rPr>
              <a:t>Permohonan </a:t>
            </a:r>
            <a:r>
              <a:rPr sz="1200" b="1" spc="-5" dirty="0">
                <a:latin typeface="Segoe UI"/>
                <a:cs typeface="Segoe UI"/>
              </a:rPr>
              <a:t>dan </a:t>
            </a:r>
            <a:r>
              <a:rPr sz="1200" b="1" spc="-3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Pemberitahuan</a:t>
            </a:r>
            <a:endParaRPr sz="1200">
              <a:latin typeface="Segoe UI"/>
              <a:cs typeface="Segoe UI"/>
            </a:endParaRPr>
          </a:p>
          <a:p>
            <a:pPr marL="314325" indent="-229235">
              <a:lnSpc>
                <a:spcPts val="1400"/>
              </a:lnSpc>
              <a:buAutoNum type="arabicPeriod"/>
              <a:tabLst>
                <a:tab pos="314960" algn="l"/>
              </a:tabLst>
            </a:pPr>
            <a:r>
              <a:rPr sz="1200" b="1" spc="-5" dirty="0">
                <a:latin typeface="Segoe UI"/>
                <a:cs typeface="Segoe UI"/>
              </a:rPr>
              <a:t>Ketentuan</a:t>
            </a:r>
            <a:r>
              <a:rPr sz="1200" b="1" spc="-45" dirty="0">
                <a:latin typeface="Segoe UI"/>
                <a:cs typeface="Segoe UI"/>
              </a:rPr>
              <a:t> </a:t>
            </a:r>
            <a:r>
              <a:rPr sz="1200" b="1" spc="-10" dirty="0">
                <a:latin typeface="Segoe UI"/>
                <a:cs typeface="Segoe UI"/>
              </a:rPr>
              <a:t>Peralihan</a:t>
            </a:r>
            <a:r>
              <a:rPr sz="1200" b="1" spc="-1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dan</a:t>
            </a:r>
            <a:endParaRPr sz="1200">
              <a:latin typeface="Segoe UI"/>
              <a:cs typeface="Segoe UI"/>
            </a:endParaRPr>
          </a:p>
          <a:p>
            <a:pPr marL="314325">
              <a:lnSpc>
                <a:spcPct val="100000"/>
              </a:lnSpc>
            </a:pPr>
            <a:r>
              <a:rPr sz="1200" b="1" spc="-10" dirty="0">
                <a:latin typeface="Segoe UI"/>
                <a:cs typeface="Segoe UI"/>
              </a:rPr>
              <a:t>Penutup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1950" y="609917"/>
            <a:ext cx="289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20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6689"/>
            <a:ext cx="359410" cy="546100"/>
          </a:xfrm>
          <a:custGeom>
            <a:avLst/>
            <a:gdLst/>
            <a:ahLst/>
            <a:cxnLst/>
            <a:rect l="l" t="t" r="r" b="b"/>
            <a:pathLst>
              <a:path w="359410" h="546100">
                <a:moveTo>
                  <a:pt x="359410" y="0"/>
                </a:moveTo>
                <a:lnTo>
                  <a:pt x="0" y="0"/>
                </a:lnTo>
                <a:lnTo>
                  <a:pt x="0" y="546099"/>
                </a:lnTo>
                <a:lnTo>
                  <a:pt x="359410" y="546099"/>
                </a:lnTo>
                <a:lnTo>
                  <a:pt x="35941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1950" y="186689"/>
            <a:ext cx="8517890" cy="54610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723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70"/>
              </a:spcBef>
            </a:pPr>
            <a:r>
              <a:rPr sz="2300" spc="-50" dirty="0">
                <a:solidFill>
                  <a:srgbClr val="FFFFFF"/>
                </a:solidFill>
              </a:rPr>
              <a:t>Tata</a:t>
            </a:r>
            <a:r>
              <a:rPr sz="2300" spc="-5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Cara</a:t>
            </a:r>
            <a:r>
              <a:rPr sz="2300" spc="-25" dirty="0">
                <a:solidFill>
                  <a:srgbClr val="FFFFFF"/>
                </a:solidFill>
              </a:rPr>
              <a:t> </a:t>
            </a:r>
            <a:r>
              <a:rPr sz="2300" spc="-10" dirty="0">
                <a:solidFill>
                  <a:srgbClr val="FFFFFF"/>
                </a:solidFill>
              </a:rPr>
              <a:t>Permohonan</a:t>
            </a:r>
            <a:r>
              <a:rPr sz="2300" spc="-20" dirty="0">
                <a:solidFill>
                  <a:srgbClr val="FFFFFF"/>
                </a:solidFill>
              </a:rPr>
              <a:t> </a:t>
            </a:r>
            <a:r>
              <a:rPr sz="2300" spc="-5" dirty="0">
                <a:solidFill>
                  <a:srgbClr val="FFFFFF"/>
                </a:solidFill>
              </a:rPr>
              <a:t>Kelompok</a:t>
            </a:r>
            <a:r>
              <a:rPr sz="2300" spc="-15" dirty="0">
                <a:solidFill>
                  <a:srgbClr val="FFFFFF"/>
                </a:solidFill>
              </a:rPr>
              <a:t> </a:t>
            </a:r>
            <a:r>
              <a:rPr sz="2300" spc="-5" dirty="0">
                <a:solidFill>
                  <a:srgbClr val="FFFFFF"/>
                </a:solidFill>
              </a:rPr>
              <a:t>Masa</a:t>
            </a:r>
            <a:r>
              <a:rPr sz="2300" dirty="0">
                <a:solidFill>
                  <a:srgbClr val="FFFFFF"/>
                </a:solidFill>
              </a:rPr>
              <a:t> </a:t>
            </a:r>
            <a:r>
              <a:rPr sz="2300" spc="-5" dirty="0">
                <a:solidFill>
                  <a:srgbClr val="FFFFFF"/>
                </a:solidFill>
              </a:rPr>
              <a:t>Manfaat</a:t>
            </a:r>
            <a:r>
              <a:rPr sz="2300" spc="-20" dirty="0">
                <a:solidFill>
                  <a:srgbClr val="FFFFFF"/>
                </a:solidFill>
              </a:rPr>
              <a:t> </a:t>
            </a:r>
            <a:r>
              <a:rPr sz="2300" spc="-10" dirty="0">
                <a:solidFill>
                  <a:srgbClr val="FFFFFF"/>
                </a:solidFill>
              </a:rPr>
              <a:t>Penyusutan</a:t>
            </a:r>
            <a:endParaRPr sz="2300"/>
          </a:p>
        </p:txBody>
      </p:sp>
      <p:sp>
        <p:nvSpPr>
          <p:cNvPr id="5" name="object 5"/>
          <p:cNvSpPr/>
          <p:nvPr/>
        </p:nvSpPr>
        <p:spPr>
          <a:xfrm>
            <a:off x="3879850" y="4121150"/>
            <a:ext cx="2658110" cy="908050"/>
          </a:xfrm>
          <a:custGeom>
            <a:avLst/>
            <a:gdLst/>
            <a:ahLst/>
            <a:cxnLst/>
            <a:rect l="l" t="t" r="r" b="b"/>
            <a:pathLst>
              <a:path w="2658109" h="908050">
                <a:moveTo>
                  <a:pt x="2506726" y="0"/>
                </a:moveTo>
                <a:lnTo>
                  <a:pt x="151384" y="0"/>
                </a:lnTo>
                <a:lnTo>
                  <a:pt x="103550" y="7721"/>
                </a:lnTo>
                <a:lnTo>
                  <a:pt x="61996" y="29220"/>
                </a:lnTo>
                <a:lnTo>
                  <a:pt x="29220" y="61996"/>
                </a:lnTo>
                <a:lnTo>
                  <a:pt x="7721" y="103550"/>
                </a:lnTo>
                <a:lnTo>
                  <a:pt x="0" y="151383"/>
                </a:lnTo>
                <a:lnTo>
                  <a:pt x="0" y="756666"/>
                </a:lnTo>
                <a:lnTo>
                  <a:pt x="7721" y="804499"/>
                </a:lnTo>
                <a:lnTo>
                  <a:pt x="29220" y="846053"/>
                </a:lnTo>
                <a:lnTo>
                  <a:pt x="61996" y="878829"/>
                </a:lnTo>
                <a:lnTo>
                  <a:pt x="103550" y="900328"/>
                </a:lnTo>
                <a:lnTo>
                  <a:pt x="151384" y="908050"/>
                </a:lnTo>
                <a:lnTo>
                  <a:pt x="2506726" y="908050"/>
                </a:lnTo>
                <a:lnTo>
                  <a:pt x="2554559" y="900328"/>
                </a:lnTo>
                <a:lnTo>
                  <a:pt x="2596113" y="878829"/>
                </a:lnTo>
                <a:lnTo>
                  <a:pt x="2628889" y="846053"/>
                </a:lnTo>
                <a:lnTo>
                  <a:pt x="2650388" y="804499"/>
                </a:lnTo>
                <a:lnTo>
                  <a:pt x="2658109" y="756666"/>
                </a:lnTo>
                <a:lnTo>
                  <a:pt x="2658109" y="151383"/>
                </a:lnTo>
                <a:lnTo>
                  <a:pt x="2650388" y="103550"/>
                </a:lnTo>
                <a:lnTo>
                  <a:pt x="2628889" y="61996"/>
                </a:lnTo>
                <a:lnTo>
                  <a:pt x="2596113" y="29220"/>
                </a:lnTo>
                <a:lnTo>
                  <a:pt x="2554559" y="7721"/>
                </a:lnTo>
                <a:lnTo>
                  <a:pt x="2506726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69384" y="4170045"/>
            <a:ext cx="2413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indent="-1739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6690" algn="l"/>
              </a:tabLst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Surat</a:t>
            </a:r>
            <a:r>
              <a:rPr sz="12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Permintaan</a:t>
            </a:r>
            <a:r>
              <a:rPr sz="12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Kelengkapan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3375" y="4352925"/>
            <a:ext cx="721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ok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umen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9384" y="4535804"/>
            <a:ext cx="2329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6690" algn="l"/>
              </a:tabLst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Diterbitkan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maks. 15 hari kerja </a:t>
            </a:r>
            <a:r>
              <a:rPr sz="1200" b="1" spc="-3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sejak</a:t>
            </a:r>
            <a:r>
              <a:rPr sz="12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diterima</a:t>
            </a:r>
            <a:r>
              <a:rPr sz="12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permohonan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3039" y="1859026"/>
            <a:ext cx="6883400" cy="639445"/>
            <a:chOff x="193039" y="1859026"/>
            <a:chExt cx="6883400" cy="639445"/>
          </a:xfrm>
        </p:grpSpPr>
        <p:sp>
          <p:nvSpPr>
            <p:cNvPr id="10" name="object 10"/>
            <p:cNvSpPr/>
            <p:nvPr/>
          </p:nvSpPr>
          <p:spPr>
            <a:xfrm>
              <a:off x="3871594" y="1859026"/>
              <a:ext cx="1050290" cy="76200"/>
            </a:xfrm>
            <a:custGeom>
              <a:avLst/>
              <a:gdLst/>
              <a:ahLst/>
              <a:cxnLst/>
              <a:rect l="l" t="t" r="r" b="b"/>
              <a:pathLst>
                <a:path w="1050289" h="76200">
                  <a:moveTo>
                    <a:pt x="1037683" y="31750"/>
                  </a:moveTo>
                  <a:lnTo>
                    <a:pt x="986281" y="31750"/>
                  </a:lnTo>
                  <a:lnTo>
                    <a:pt x="986281" y="44450"/>
                  </a:lnTo>
                  <a:lnTo>
                    <a:pt x="973624" y="44523"/>
                  </a:lnTo>
                  <a:lnTo>
                    <a:pt x="973835" y="76200"/>
                  </a:lnTo>
                  <a:lnTo>
                    <a:pt x="1049781" y="37719"/>
                  </a:lnTo>
                  <a:lnTo>
                    <a:pt x="1037683" y="31750"/>
                  </a:lnTo>
                  <a:close/>
                </a:path>
                <a:path w="1050289" h="76200">
                  <a:moveTo>
                    <a:pt x="973540" y="31823"/>
                  </a:moveTo>
                  <a:lnTo>
                    <a:pt x="0" y="37464"/>
                  </a:lnTo>
                  <a:lnTo>
                    <a:pt x="0" y="50164"/>
                  </a:lnTo>
                  <a:lnTo>
                    <a:pt x="973624" y="44523"/>
                  </a:lnTo>
                  <a:lnTo>
                    <a:pt x="973540" y="31823"/>
                  </a:lnTo>
                  <a:close/>
                </a:path>
                <a:path w="1050289" h="76200">
                  <a:moveTo>
                    <a:pt x="986281" y="31750"/>
                  </a:moveTo>
                  <a:lnTo>
                    <a:pt x="973540" y="31823"/>
                  </a:lnTo>
                  <a:lnTo>
                    <a:pt x="973624" y="44523"/>
                  </a:lnTo>
                  <a:lnTo>
                    <a:pt x="986281" y="44450"/>
                  </a:lnTo>
                  <a:lnTo>
                    <a:pt x="986281" y="31750"/>
                  </a:lnTo>
                  <a:close/>
                </a:path>
                <a:path w="1050289" h="76200">
                  <a:moveTo>
                    <a:pt x="973327" y="0"/>
                  </a:moveTo>
                  <a:lnTo>
                    <a:pt x="973540" y="31823"/>
                  </a:lnTo>
                  <a:lnTo>
                    <a:pt x="1037683" y="31750"/>
                  </a:lnTo>
                  <a:lnTo>
                    <a:pt x="973327" y="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3039" y="2192020"/>
              <a:ext cx="1315720" cy="306070"/>
            </a:xfrm>
            <a:custGeom>
              <a:avLst/>
              <a:gdLst/>
              <a:ahLst/>
              <a:cxnLst/>
              <a:rect l="l" t="t" r="r" b="b"/>
              <a:pathLst>
                <a:path w="1315720" h="306069">
                  <a:moveTo>
                    <a:pt x="1264666" y="0"/>
                  </a:moveTo>
                  <a:lnTo>
                    <a:pt x="51015" y="0"/>
                  </a:lnTo>
                  <a:lnTo>
                    <a:pt x="31155" y="4012"/>
                  </a:lnTo>
                  <a:lnTo>
                    <a:pt x="14939" y="14954"/>
                  </a:lnTo>
                  <a:lnTo>
                    <a:pt x="4008" y="31182"/>
                  </a:lnTo>
                  <a:lnTo>
                    <a:pt x="0" y="51053"/>
                  </a:lnTo>
                  <a:lnTo>
                    <a:pt x="0" y="255015"/>
                  </a:lnTo>
                  <a:lnTo>
                    <a:pt x="4008" y="274887"/>
                  </a:lnTo>
                  <a:lnTo>
                    <a:pt x="14939" y="291115"/>
                  </a:lnTo>
                  <a:lnTo>
                    <a:pt x="31155" y="302057"/>
                  </a:lnTo>
                  <a:lnTo>
                    <a:pt x="51015" y="306069"/>
                  </a:lnTo>
                  <a:lnTo>
                    <a:pt x="1264666" y="306069"/>
                  </a:lnTo>
                  <a:lnTo>
                    <a:pt x="1284537" y="302057"/>
                  </a:lnTo>
                  <a:lnTo>
                    <a:pt x="1300765" y="291115"/>
                  </a:lnTo>
                  <a:lnTo>
                    <a:pt x="1311707" y="274887"/>
                  </a:lnTo>
                  <a:lnTo>
                    <a:pt x="1315720" y="255015"/>
                  </a:lnTo>
                  <a:lnTo>
                    <a:pt x="1315720" y="51053"/>
                  </a:lnTo>
                  <a:lnTo>
                    <a:pt x="1311707" y="31182"/>
                  </a:lnTo>
                  <a:lnTo>
                    <a:pt x="1300765" y="14954"/>
                  </a:lnTo>
                  <a:lnTo>
                    <a:pt x="1284537" y="4012"/>
                  </a:lnTo>
                  <a:lnTo>
                    <a:pt x="126466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39814" y="1859915"/>
              <a:ext cx="936625" cy="76200"/>
            </a:xfrm>
            <a:custGeom>
              <a:avLst/>
              <a:gdLst/>
              <a:ahLst/>
              <a:cxnLst/>
              <a:rect l="l" t="t" r="r" b="b"/>
              <a:pathLst>
                <a:path w="936625" h="76200">
                  <a:moveTo>
                    <a:pt x="859916" y="0"/>
                  </a:moveTo>
                  <a:lnTo>
                    <a:pt x="859916" y="76200"/>
                  </a:lnTo>
                  <a:lnTo>
                    <a:pt x="923416" y="44450"/>
                  </a:lnTo>
                  <a:lnTo>
                    <a:pt x="872616" y="44450"/>
                  </a:lnTo>
                  <a:lnTo>
                    <a:pt x="872616" y="31750"/>
                  </a:lnTo>
                  <a:lnTo>
                    <a:pt x="923416" y="31750"/>
                  </a:lnTo>
                  <a:lnTo>
                    <a:pt x="859916" y="0"/>
                  </a:lnTo>
                  <a:close/>
                </a:path>
                <a:path w="936625" h="76200">
                  <a:moveTo>
                    <a:pt x="859916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859916" y="44450"/>
                  </a:lnTo>
                  <a:lnTo>
                    <a:pt x="859916" y="31750"/>
                  </a:lnTo>
                  <a:close/>
                </a:path>
                <a:path w="936625" h="76200">
                  <a:moveTo>
                    <a:pt x="923416" y="31750"/>
                  </a:moveTo>
                  <a:lnTo>
                    <a:pt x="872616" y="31750"/>
                  </a:lnTo>
                  <a:lnTo>
                    <a:pt x="872616" y="44450"/>
                  </a:lnTo>
                  <a:lnTo>
                    <a:pt x="923416" y="44450"/>
                  </a:lnTo>
                  <a:lnTo>
                    <a:pt x="936116" y="38100"/>
                  </a:lnTo>
                  <a:lnTo>
                    <a:pt x="923416" y="3175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6075" y="2235834"/>
            <a:ext cx="1008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egoe UI"/>
                <a:cs typeface="Segoe UI"/>
              </a:rPr>
              <a:t>WAJIB</a:t>
            </a:r>
            <a:r>
              <a:rPr sz="1200" b="1" spc="-75" dirty="0">
                <a:latin typeface="Segoe UI"/>
                <a:cs typeface="Segoe UI"/>
              </a:rPr>
              <a:t> </a:t>
            </a:r>
            <a:r>
              <a:rPr sz="1200" b="1" spc="-15" dirty="0">
                <a:latin typeface="Segoe UI"/>
                <a:cs typeface="Segoe UI"/>
              </a:rPr>
              <a:t>PAJAK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4817" y="1539557"/>
            <a:ext cx="3464560" cy="617855"/>
            <a:chOff x="444817" y="1539557"/>
            <a:chExt cx="3464560" cy="617855"/>
          </a:xfrm>
        </p:grpSpPr>
        <p:sp>
          <p:nvSpPr>
            <p:cNvPr id="15" name="object 15"/>
            <p:cNvSpPr/>
            <p:nvPr/>
          </p:nvSpPr>
          <p:spPr>
            <a:xfrm>
              <a:off x="2325369" y="1737359"/>
              <a:ext cx="1583690" cy="330200"/>
            </a:xfrm>
            <a:custGeom>
              <a:avLst/>
              <a:gdLst/>
              <a:ahLst/>
              <a:cxnLst/>
              <a:rect l="l" t="t" r="r" b="b"/>
              <a:pathLst>
                <a:path w="1583689" h="330200">
                  <a:moveTo>
                    <a:pt x="1528699" y="0"/>
                  </a:moveTo>
                  <a:lnTo>
                    <a:pt x="54991" y="0"/>
                  </a:lnTo>
                  <a:lnTo>
                    <a:pt x="33593" y="4323"/>
                  </a:lnTo>
                  <a:lnTo>
                    <a:pt x="16113" y="16113"/>
                  </a:lnTo>
                  <a:lnTo>
                    <a:pt x="4323" y="33593"/>
                  </a:lnTo>
                  <a:lnTo>
                    <a:pt x="0" y="54990"/>
                  </a:lnTo>
                  <a:lnTo>
                    <a:pt x="0" y="275209"/>
                  </a:lnTo>
                  <a:lnTo>
                    <a:pt x="4323" y="296606"/>
                  </a:lnTo>
                  <a:lnTo>
                    <a:pt x="16113" y="314086"/>
                  </a:lnTo>
                  <a:lnTo>
                    <a:pt x="33593" y="325876"/>
                  </a:lnTo>
                  <a:lnTo>
                    <a:pt x="54991" y="330200"/>
                  </a:lnTo>
                  <a:lnTo>
                    <a:pt x="1528699" y="330200"/>
                  </a:lnTo>
                  <a:lnTo>
                    <a:pt x="1550096" y="325876"/>
                  </a:lnTo>
                  <a:lnTo>
                    <a:pt x="1567576" y="314086"/>
                  </a:lnTo>
                  <a:lnTo>
                    <a:pt x="1579366" y="296606"/>
                  </a:lnTo>
                  <a:lnTo>
                    <a:pt x="1583690" y="275209"/>
                  </a:lnTo>
                  <a:lnTo>
                    <a:pt x="1583690" y="54990"/>
                  </a:lnTo>
                  <a:lnTo>
                    <a:pt x="1579366" y="33593"/>
                  </a:lnTo>
                  <a:lnTo>
                    <a:pt x="1567576" y="16113"/>
                  </a:lnTo>
                  <a:lnTo>
                    <a:pt x="1550096" y="4323"/>
                  </a:lnTo>
                  <a:lnTo>
                    <a:pt x="1528699" y="0"/>
                  </a:lnTo>
                  <a:close/>
                </a:path>
              </a:pathLst>
            </a:custGeom>
            <a:solidFill>
              <a:srgbClr val="1B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817" y="1539557"/>
              <a:ext cx="247434" cy="37071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7916" y="1642617"/>
              <a:ext cx="454025" cy="494665"/>
            </a:xfrm>
            <a:custGeom>
              <a:avLst/>
              <a:gdLst/>
              <a:ahLst/>
              <a:cxnLst/>
              <a:rect l="l" t="t" r="r" b="b"/>
              <a:pathLst>
                <a:path w="454025" h="494664">
                  <a:moveTo>
                    <a:pt x="365950" y="494157"/>
                  </a:moveTo>
                  <a:lnTo>
                    <a:pt x="205039" y="494157"/>
                  </a:lnTo>
                  <a:lnTo>
                    <a:pt x="122408" y="494157"/>
                  </a:lnTo>
                  <a:lnTo>
                    <a:pt x="91966" y="494157"/>
                  </a:lnTo>
                  <a:lnTo>
                    <a:pt x="87617" y="494157"/>
                  </a:lnTo>
                  <a:lnTo>
                    <a:pt x="52185" y="488449"/>
                  </a:lnTo>
                  <a:lnTo>
                    <a:pt x="24482" y="471646"/>
                  </a:lnTo>
                  <a:lnTo>
                    <a:pt x="6442" y="444222"/>
                  </a:lnTo>
                  <a:lnTo>
                    <a:pt x="0" y="406654"/>
                  </a:lnTo>
                  <a:lnTo>
                    <a:pt x="2887" y="360211"/>
                  </a:lnTo>
                  <a:lnTo>
                    <a:pt x="13197" y="312056"/>
                  </a:lnTo>
                  <a:lnTo>
                    <a:pt x="33403" y="269100"/>
                  </a:lnTo>
                  <a:lnTo>
                    <a:pt x="65979" y="238258"/>
                  </a:lnTo>
                  <a:lnTo>
                    <a:pt x="113398" y="226441"/>
                  </a:lnTo>
                  <a:lnTo>
                    <a:pt x="126762" y="232870"/>
                  </a:lnTo>
                  <a:lnTo>
                    <a:pt x="150760" y="247015"/>
                  </a:lnTo>
                  <a:lnTo>
                    <a:pt x="184423" y="261159"/>
                  </a:lnTo>
                  <a:lnTo>
                    <a:pt x="226783" y="267589"/>
                  </a:lnTo>
                  <a:lnTo>
                    <a:pt x="271400" y="261159"/>
                  </a:lnTo>
                  <a:lnTo>
                    <a:pt x="305385" y="247015"/>
                  </a:lnTo>
                  <a:lnTo>
                    <a:pt x="329705" y="232870"/>
                  </a:lnTo>
                  <a:lnTo>
                    <a:pt x="345325" y="226441"/>
                  </a:lnTo>
                  <a:lnTo>
                    <a:pt x="392207" y="238258"/>
                  </a:lnTo>
                  <a:lnTo>
                    <a:pt x="423505" y="269100"/>
                  </a:lnTo>
                  <a:lnTo>
                    <a:pt x="442185" y="312056"/>
                  </a:lnTo>
                  <a:lnTo>
                    <a:pt x="451216" y="360211"/>
                  </a:lnTo>
                  <a:lnTo>
                    <a:pt x="453567" y="406654"/>
                  </a:lnTo>
                  <a:lnTo>
                    <a:pt x="447124" y="444222"/>
                  </a:lnTo>
                  <a:lnTo>
                    <a:pt x="429085" y="471646"/>
                  </a:lnTo>
                  <a:lnTo>
                    <a:pt x="401382" y="488449"/>
                  </a:lnTo>
                  <a:lnTo>
                    <a:pt x="365950" y="494157"/>
                  </a:lnTo>
                  <a:close/>
                </a:path>
                <a:path w="454025" h="494664">
                  <a:moveTo>
                    <a:pt x="226783" y="247015"/>
                  </a:moveTo>
                  <a:lnTo>
                    <a:pt x="179188" y="237118"/>
                  </a:lnTo>
                  <a:lnTo>
                    <a:pt x="139807" y="210327"/>
                  </a:lnTo>
                  <a:lnTo>
                    <a:pt x="112991" y="170987"/>
                  </a:lnTo>
                  <a:lnTo>
                    <a:pt x="103085" y="123444"/>
                  </a:lnTo>
                  <a:lnTo>
                    <a:pt x="112991" y="73777"/>
                  </a:lnTo>
                  <a:lnTo>
                    <a:pt x="139807" y="34718"/>
                  </a:lnTo>
                  <a:lnTo>
                    <a:pt x="179188" y="9161"/>
                  </a:lnTo>
                  <a:lnTo>
                    <a:pt x="226783" y="0"/>
                  </a:lnTo>
                  <a:lnTo>
                    <a:pt x="274379" y="9161"/>
                  </a:lnTo>
                  <a:lnTo>
                    <a:pt x="313759" y="34718"/>
                  </a:lnTo>
                  <a:lnTo>
                    <a:pt x="340576" y="73777"/>
                  </a:lnTo>
                  <a:lnTo>
                    <a:pt x="350481" y="123444"/>
                  </a:lnTo>
                  <a:lnTo>
                    <a:pt x="340576" y="170987"/>
                  </a:lnTo>
                  <a:lnTo>
                    <a:pt x="313759" y="210327"/>
                  </a:lnTo>
                  <a:lnTo>
                    <a:pt x="274379" y="237118"/>
                  </a:lnTo>
                  <a:lnTo>
                    <a:pt x="226783" y="247015"/>
                  </a:lnTo>
                  <a:close/>
                </a:path>
              </a:pathLst>
            </a:custGeom>
            <a:ln w="412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148" y="1539557"/>
              <a:ext cx="247434" cy="37071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41730" y="1869439"/>
              <a:ext cx="620395" cy="0"/>
            </a:xfrm>
            <a:custGeom>
              <a:avLst/>
              <a:gdLst/>
              <a:ahLst/>
              <a:cxnLst/>
              <a:rect l="l" t="t" r="r" b="b"/>
              <a:pathLst>
                <a:path w="620394">
                  <a:moveTo>
                    <a:pt x="0" y="0"/>
                  </a:moveTo>
                  <a:lnTo>
                    <a:pt x="619887" y="0"/>
                  </a:lnTo>
                </a:path>
              </a:pathLst>
            </a:custGeom>
            <a:ln w="9525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606039" y="1771396"/>
            <a:ext cx="1111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C000"/>
                </a:solidFill>
                <a:latin typeface="Segoe UI"/>
                <a:cs typeface="Segoe UI"/>
              </a:rPr>
              <a:t>KELENGKAPAN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99260" y="2296160"/>
            <a:ext cx="2379980" cy="1343660"/>
          </a:xfrm>
          <a:custGeom>
            <a:avLst/>
            <a:gdLst/>
            <a:ahLst/>
            <a:cxnLst/>
            <a:rect l="l" t="t" r="r" b="b"/>
            <a:pathLst>
              <a:path w="2379979" h="1343660">
                <a:moveTo>
                  <a:pt x="0" y="223900"/>
                </a:moveTo>
                <a:lnTo>
                  <a:pt x="4547" y="178765"/>
                </a:lnTo>
                <a:lnTo>
                  <a:pt x="17589" y="136731"/>
                </a:lnTo>
                <a:lnTo>
                  <a:pt x="38227" y="98697"/>
                </a:lnTo>
                <a:lnTo>
                  <a:pt x="65563" y="65563"/>
                </a:lnTo>
                <a:lnTo>
                  <a:pt x="98697" y="38227"/>
                </a:lnTo>
                <a:lnTo>
                  <a:pt x="136731" y="17589"/>
                </a:lnTo>
                <a:lnTo>
                  <a:pt x="178765" y="4547"/>
                </a:lnTo>
                <a:lnTo>
                  <a:pt x="223900" y="0"/>
                </a:lnTo>
                <a:lnTo>
                  <a:pt x="2156079" y="0"/>
                </a:lnTo>
                <a:lnTo>
                  <a:pt x="2201214" y="4547"/>
                </a:lnTo>
                <a:lnTo>
                  <a:pt x="2243248" y="17589"/>
                </a:lnTo>
                <a:lnTo>
                  <a:pt x="2281282" y="38227"/>
                </a:lnTo>
                <a:lnTo>
                  <a:pt x="2314416" y="65563"/>
                </a:lnTo>
                <a:lnTo>
                  <a:pt x="2341752" y="98697"/>
                </a:lnTo>
                <a:lnTo>
                  <a:pt x="2362390" y="136731"/>
                </a:lnTo>
                <a:lnTo>
                  <a:pt x="2375432" y="178765"/>
                </a:lnTo>
                <a:lnTo>
                  <a:pt x="2379979" y="223900"/>
                </a:lnTo>
                <a:lnTo>
                  <a:pt x="2379979" y="1119759"/>
                </a:lnTo>
                <a:lnTo>
                  <a:pt x="2375432" y="1164894"/>
                </a:lnTo>
                <a:lnTo>
                  <a:pt x="2362390" y="1206928"/>
                </a:lnTo>
                <a:lnTo>
                  <a:pt x="2341752" y="1244962"/>
                </a:lnTo>
                <a:lnTo>
                  <a:pt x="2314416" y="1278096"/>
                </a:lnTo>
                <a:lnTo>
                  <a:pt x="2281282" y="1305432"/>
                </a:lnTo>
                <a:lnTo>
                  <a:pt x="2243248" y="1326070"/>
                </a:lnTo>
                <a:lnTo>
                  <a:pt x="2201214" y="1339112"/>
                </a:lnTo>
                <a:lnTo>
                  <a:pt x="2156079" y="1343659"/>
                </a:lnTo>
                <a:lnTo>
                  <a:pt x="223900" y="1343659"/>
                </a:lnTo>
                <a:lnTo>
                  <a:pt x="178765" y="1339112"/>
                </a:lnTo>
                <a:lnTo>
                  <a:pt x="136731" y="1326070"/>
                </a:lnTo>
                <a:lnTo>
                  <a:pt x="98697" y="1305432"/>
                </a:lnTo>
                <a:lnTo>
                  <a:pt x="65563" y="1278096"/>
                </a:lnTo>
                <a:lnTo>
                  <a:pt x="38227" y="1244962"/>
                </a:lnTo>
                <a:lnTo>
                  <a:pt x="17589" y="1206928"/>
                </a:lnTo>
                <a:lnTo>
                  <a:pt x="4547" y="1164894"/>
                </a:lnTo>
                <a:lnTo>
                  <a:pt x="0" y="1119759"/>
                </a:lnTo>
                <a:lnTo>
                  <a:pt x="0" y="223900"/>
                </a:lnTo>
                <a:close/>
              </a:path>
            </a:pathLst>
          </a:custGeom>
          <a:ln w="9524">
            <a:solidFill>
              <a:srgbClr val="92D05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20926" y="2379345"/>
            <a:ext cx="21151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indent="-977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10489" algn="l"/>
              </a:tabLst>
            </a:pPr>
            <a:r>
              <a:rPr sz="1200" b="1" spc="-10" dirty="0">
                <a:solidFill>
                  <a:srgbClr val="1B2852"/>
                </a:solidFill>
                <a:latin typeface="Segoe UI"/>
                <a:cs typeface="Segoe UI"/>
              </a:rPr>
              <a:t>Permohonan</a:t>
            </a:r>
            <a:endParaRPr sz="1200">
              <a:latin typeface="Segoe UI"/>
              <a:cs typeface="Segoe UI"/>
            </a:endParaRPr>
          </a:p>
          <a:p>
            <a:pPr marL="110489" indent="-97790">
              <a:lnSpc>
                <a:spcPct val="100000"/>
              </a:lnSpc>
              <a:buFont typeface="Arial MT"/>
              <a:buChar char="•"/>
              <a:tabLst>
                <a:tab pos="110489" algn="l"/>
              </a:tabLst>
            </a:pP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Spesifikasi</a:t>
            </a:r>
            <a:r>
              <a:rPr sz="1200" b="1" spc="-1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B2852"/>
                </a:solidFill>
                <a:latin typeface="Segoe UI"/>
                <a:cs typeface="Segoe UI"/>
              </a:rPr>
              <a:t>dari</a:t>
            </a:r>
            <a:r>
              <a:rPr sz="1200" spc="-2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produsen</a:t>
            </a:r>
            <a:endParaRPr sz="1200">
              <a:latin typeface="Segoe UI"/>
              <a:cs typeface="Segoe UI"/>
            </a:endParaRPr>
          </a:p>
          <a:p>
            <a:pPr marL="110489" marR="101600" indent="-97790">
              <a:lnSpc>
                <a:spcPct val="100000"/>
              </a:lnSpc>
              <a:buFont typeface="Arial MT"/>
              <a:buChar char="•"/>
              <a:tabLst>
                <a:tab pos="110489" algn="l"/>
              </a:tabLst>
            </a:pP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Perkiraan</a:t>
            </a:r>
            <a:r>
              <a:rPr sz="1200" b="1" spc="-3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Umur</a:t>
            </a:r>
            <a:r>
              <a:rPr sz="1200" b="1" spc="-3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B2852"/>
                </a:solidFill>
                <a:latin typeface="Segoe UI"/>
                <a:cs typeface="Segoe UI"/>
              </a:rPr>
              <a:t>dari</a:t>
            </a:r>
            <a:r>
              <a:rPr sz="1200" spc="-3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1B2852"/>
                </a:solidFill>
                <a:latin typeface="Segoe UI"/>
                <a:cs typeface="Segoe UI"/>
              </a:rPr>
              <a:t>Penilai </a:t>
            </a:r>
            <a:r>
              <a:rPr sz="1200" spc="-31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1B2852"/>
                </a:solidFill>
                <a:latin typeface="Segoe UI"/>
                <a:cs typeface="Segoe UI"/>
              </a:rPr>
              <a:t>Publik</a:t>
            </a:r>
            <a:endParaRPr sz="1200">
              <a:latin typeface="Segoe UI"/>
              <a:cs typeface="Segoe UI"/>
            </a:endParaRPr>
          </a:p>
          <a:p>
            <a:pPr marL="110489" indent="-97790">
              <a:lnSpc>
                <a:spcPct val="100000"/>
              </a:lnSpc>
              <a:buFont typeface="Arial MT"/>
              <a:buChar char="•"/>
              <a:tabLst>
                <a:tab pos="110489" algn="l"/>
              </a:tabLst>
            </a:pP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Keputusan</a:t>
            </a:r>
            <a:r>
              <a:rPr sz="1200" b="1" spc="-5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1B2852"/>
                </a:solidFill>
                <a:latin typeface="Segoe UI"/>
                <a:cs typeface="Segoe UI"/>
              </a:rPr>
              <a:t>sebelumnya</a:t>
            </a:r>
            <a:endParaRPr sz="1200">
              <a:latin typeface="Segoe UI"/>
              <a:cs typeface="Segoe UI"/>
            </a:endParaRPr>
          </a:p>
          <a:p>
            <a:pPr marL="110489">
              <a:lnSpc>
                <a:spcPct val="100000"/>
              </a:lnSpc>
            </a:pPr>
            <a:r>
              <a:rPr sz="1200" spc="-5" dirty="0">
                <a:solidFill>
                  <a:srgbClr val="1B2852"/>
                </a:solidFill>
                <a:latin typeface="Segoe UI"/>
                <a:cs typeface="Segoe UI"/>
              </a:rPr>
              <a:t>(apabila</a:t>
            </a:r>
            <a:r>
              <a:rPr sz="1200" spc="-5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B2852"/>
                </a:solidFill>
                <a:latin typeface="Segoe UI"/>
                <a:cs typeface="Segoe UI"/>
              </a:rPr>
              <a:t>pernah</a:t>
            </a:r>
            <a:r>
              <a:rPr sz="1200" spc="-6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1B2852"/>
                </a:solidFill>
                <a:latin typeface="Segoe UI"/>
                <a:cs typeface="Segoe UI"/>
              </a:rPr>
              <a:t>memperoleh</a:t>
            </a: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)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993119" y="4483100"/>
            <a:ext cx="876300" cy="261620"/>
          </a:xfrm>
          <a:custGeom>
            <a:avLst/>
            <a:gdLst/>
            <a:ahLst/>
            <a:cxnLst/>
            <a:rect l="l" t="t" r="r" b="b"/>
            <a:pathLst>
              <a:path w="876300" h="261620">
                <a:moveTo>
                  <a:pt x="0" y="43561"/>
                </a:moveTo>
                <a:lnTo>
                  <a:pt x="3430" y="26628"/>
                </a:lnTo>
                <a:lnTo>
                  <a:pt x="12779" y="12779"/>
                </a:lnTo>
                <a:lnTo>
                  <a:pt x="26628" y="3430"/>
                </a:lnTo>
                <a:lnTo>
                  <a:pt x="43560" y="0"/>
                </a:lnTo>
                <a:lnTo>
                  <a:pt x="832738" y="0"/>
                </a:lnTo>
                <a:lnTo>
                  <a:pt x="849671" y="3430"/>
                </a:lnTo>
                <a:lnTo>
                  <a:pt x="863520" y="12779"/>
                </a:lnTo>
                <a:lnTo>
                  <a:pt x="872869" y="26628"/>
                </a:lnTo>
                <a:lnTo>
                  <a:pt x="876300" y="43561"/>
                </a:lnTo>
                <a:lnTo>
                  <a:pt x="876300" y="218058"/>
                </a:lnTo>
                <a:lnTo>
                  <a:pt x="872869" y="234991"/>
                </a:lnTo>
                <a:lnTo>
                  <a:pt x="863520" y="248840"/>
                </a:lnTo>
                <a:lnTo>
                  <a:pt x="849671" y="258189"/>
                </a:lnTo>
                <a:lnTo>
                  <a:pt x="832738" y="261619"/>
                </a:lnTo>
                <a:lnTo>
                  <a:pt x="43560" y="261619"/>
                </a:lnTo>
                <a:lnTo>
                  <a:pt x="26628" y="258189"/>
                </a:lnTo>
                <a:lnTo>
                  <a:pt x="12779" y="248840"/>
                </a:lnTo>
                <a:lnTo>
                  <a:pt x="3430" y="234991"/>
                </a:lnTo>
                <a:lnTo>
                  <a:pt x="0" y="218058"/>
                </a:lnTo>
                <a:lnTo>
                  <a:pt x="0" y="43561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160125" y="4514469"/>
            <a:ext cx="544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10</a:t>
            </a:r>
            <a:r>
              <a:rPr sz="1200" b="1" spc="-7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Hari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64907" y="1842135"/>
            <a:ext cx="8726170" cy="3377565"/>
            <a:chOff x="1164907" y="1842135"/>
            <a:chExt cx="8726170" cy="3377565"/>
          </a:xfrm>
        </p:grpSpPr>
        <p:sp>
          <p:nvSpPr>
            <p:cNvPr id="26" name="object 26"/>
            <p:cNvSpPr/>
            <p:nvPr/>
          </p:nvSpPr>
          <p:spPr>
            <a:xfrm>
              <a:off x="8879204" y="1842135"/>
              <a:ext cx="1011555" cy="76200"/>
            </a:xfrm>
            <a:custGeom>
              <a:avLst/>
              <a:gdLst/>
              <a:ahLst/>
              <a:cxnLst/>
              <a:rect l="l" t="t" r="r" b="b"/>
              <a:pathLst>
                <a:path w="1011554" h="76200">
                  <a:moveTo>
                    <a:pt x="935354" y="0"/>
                  </a:moveTo>
                  <a:lnTo>
                    <a:pt x="935354" y="76200"/>
                  </a:lnTo>
                  <a:lnTo>
                    <a:pt x="998854" y="44450"/>
                  </a:lnTo>
                  <a:lnTo>
                    <a:pt x="948054" y="44450"/>
                  </a:lnTo>
                  <a:lnTo>
                    <a:pt x="948054" y="31750"/>
                  </a:lnTo>
                  <a:lnTo>
                    <a:pt x="998854" y="31750"/>
                  </a:lnTo>
                  <a:lnTo>
                    <a:pt x="935354" y="0"/>
                  </a:lnTo>
                  <a:close/>
                </a:path>
                <a:path w="1011554" h="76200">
                  <a:moveTo>
                    <a:pt x="935354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935354" y="44450"/>
                  </a:lnTo>
                  <a:lnTo>
                    <a:pt x="935354" y="31750"/>
                  </a:lnTo>
                  <a:close/>
                </a:path>
                <a:path w="1011554" h="76200">
                  <a:moveTo>
                    <a:pt x="998854" y="31750"/>
                  </a:moveTo>
                  <a:lnTo>
                    <a:pt x="948054" y="31750"/>
                  </a:lnTo>
                  <a:lnTo>
                    <a:pt x="948054" y="44450"/>
                  </a:lnTo>
                  <a:lnTo>
                    <a:pt x="998854" y="44450"/>
                  </a:lnTo>
                  <a:lnTo>
                    <a:pt x="1011554" y="38100"/>
                  </a:lnTo>
                  <a:lnTo>
                    <a:pt x="998854" y="3175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69669" y="3921760"/>
              <a:ext cx="1818639" cy="1292860"/>
            </a:xfrm>
            <a:custGeom>
              <a:avLst/>
              <a:gdLst/>
              <a:ahLst/>
              <a:cxnLst/>
              <a:rect l="l" t="t" r="r" b="b"/>
              <a:pathLst>
                <a:path w="1818639" h="1292860">
                  <a:moveTo>
                    <a:pt x="0" y="215519"/>
                  </a:moveTo>
                  <a:lnTo>
                    <a:pt x="5690" y="166111"/>
                  </a:lnTo>
                  <a:lnTo>
                    <a:pt x="21901" y="120751"/>
                  </a:lnTo>
                  <a:lnTo>
                    <a:pt x="47340" y="80734"/>
                  </a:lnTo>
                  <a:lnTo>
                    <a:pt x="80713" y="47356"/>
                  </a:lnTo>
                  <a:lnTo>
                    <a:pt x="120729" y="21910"/>
                  </a:lnTo>
                  <a:lnTo>
                    <a:pt x="166095" y="5693"/>
                  </a:lnTo>
                  <a:lnTo>
                    <a:pt x="215519" y="0"/>
                  </a:lnTo>
                  <a:lnTo>
                    <a:pt x="1603121" y="0"/>
                  </a:lnTo>
                  <a:lnTo>
                    <a:pt x="1652528" y="5693"/>
                  </a:lnTo>
                  <a:lnTo>
                    <a:pt x="1697888" y="21910"/>
                  </a:lnTo>
                  <a:lnTo>
                    <a:pt x="1737905" y="47356"/>
                  </a:lnTo>
                  <a:lnTo>
                    <a:pt x="1771283" y="80734"/>
                  </a:lnTo>
                  <a:lnTo>
                    <a:pt x="1796729" y="120751"/>
                  </a:lnTo>
                  <a:lnTo>
                    <a:pt x="1812946" y="166111"/>
                  </a:lnTo>
                  <a:lnTo>
                    <a:pt x="1818640" y="215519"/>
                  </a:lnTo>
                  <a:lnTo>
                    <a:pt x="1818640" y="1077340"/>
                  </a:lnTo>
                  <a:lnTo>
                    <a:pt x="1812946" y="1126748"/>
                  </a:lnTo>
                  <a:lnTo>
                    <a:pt x="1796729" y="1172108"/>
                  </a:lnTo>
                  <a:lnTo>
                    <a:pt x="1771283" y="1212125"/>
                  </a:lnTo>
                  <a:lnTo>
                    <a:pt x="1737905" y="1245503"/>
                  </a:lnTo>
                  <a:lnTo>
                    <a:pt x="1697888" y="1270949"/>
                  </a:lnTo>
                  <a:lnTo>
                    <a:pt x="1652528" y="1287166"/>
                  </a:lnTo>
                  <a:lnTo>
                    <a:pt x="1603121" y="1292859"/>
                  </a:lnTo>
                  <a:lnTo>
                    <a:pt x="215519" y="1292859"/>
                  </a:lnTo>
                  <a:lnTo>
                    <a:pt x="166095" y="1287166"/>
                  </a:lnTo>
                  <a:lnTo>
                    <a:pt x="120729" y="1270949"/>
                  </a:lnTo>
                  <a:lnTo>
                    <a:pt x="80713" y="1245503"/>
                  </a:lnTo>
                  <a:lnTo>
                    <a:pt x="47340" y="1212125"/>
                  </a:lnTo>
                  <a:lnTo>
                    <a:pt x="21901" y="1172108"/>
                  </a:lnTo>
                  <a:lnTo>
                    <a:pt x="5690" y="1126748"/>
                  </a:lnTo>
                  <a:lnTo>
                    <a:pt x="0" y="1077340"/>
                  </a:lnTo>
                  <a:lnTo>
                    <a:pt x="0" y="21551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003550" y="436905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5665" algn="l"/>
              </a:tabLst>
            </a:pPr>
            <a:r>
              <a:rPr sz="1200" u="dash" dirty="0">
                <a:uFill>
                  <a:solidFill>
                    <a:srgbClr val="4471C4"/>
                  </a:solidFill>
                </a:uFill>
                <a:latin typeface="Segoe UI"/>
                <a:cs typeface="Segoe UI"/>
              </a:rPr>
              <a:t> 	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89303" y="4003040"/>
            <a:ext cx="15005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marR="5080" indent="-1739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6690" algn="l"/>
              </a:tabLst>
            </a:pPr>
            <a:r>
              <a:rPr sz="1200" b="1" spc="-15" dirty="0">
                <a:latin typeface="Segoe UI"/>
                <a:cs typeface="Segoe UI"/>
              </a:rPr>
              <a:t>Wajib</a:t>
            </a:r>
            <a:r>
              <a:rPr sz="1200" b="1" spc="-5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dipenuhi</a:t>
            </a:r>
            <a:r>
              <a:rPr sz="1200" b="1" spc="-4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10 </a:t>
            </a:r>
            <a:r>
              <a:rPr sz="1200" b="1" spc="-31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hari </a:t>
            </a:r>
            <a:r>
              <a:rPr sz="1200" spc="-5" dirty="0">
                <a:latin typeface="Segoe UI"/>
                <a:cs typeface="Segoe UI"/>
              </a:rPr>
              <a:t>kerja sejak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diterima</a:t>
            </a:r>
            <a:endParaRPr sz="1200">
              <a:latin typeface="Segoe UI"/>
              <a:cs typeface="Segoe UI"/>
            </a:endParaRPr>
          </a:p>
          <a:p>
            <a:pPr marL="186690" marR="20320" indent="-173990" algn="just">
              <a:lnSpc>
                <a:spcPct val="100000"/>
              </a:lnSpc>
              <a:buFont typeface="Arial MT"/>
              <a:buChar char="•"/>
              <a:tabLst>
                <a:tab pos="186690" algn="l"/>
              </a:tabLst>
            </a:pPr>
            <a:r>
              <a:rPr sz="1200" spc="-10" dirty="0">
                <a:latin typeface="Segoe UI"/>
                <a:cs typeface="Segoe UI"/>
              </a:rPr>
              <a:t>Permohonan </a:t>
            </a:r>
            <a:r>
              <a:rPr sz="1200" b="1" spc="-5" dirty="0">
                <a:latin typeface="Segoe UI"/>
                <a:cs typeface="Segoe UI"/>
              </a:rPr>
              <a:t>tidak </a:t>
            </a:r>
            <a:r>
              <a:rPr sz="1200" b="1" spc="-3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dipertimbangkan, </a:t>
            </a:r>
            <a:r>
              <a:rPr sz="1200" b="1" spc="-3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jika</a:t>
            </a:r>
            <a:r>
              <a:rPr sz="1200" b="1" spc="-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lewat</a:t>
            </a:r>
            <a:r>
              <a:rPr sz="1200" b="1" spc="-3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waktu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371330" y="5236527"/>
            <a:ext cx="2051050" cy="852805"/>
            <a:chOff x="9371330" y="5236527"/>
            <a:chExt cx="2051050" cy="852805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71330" y="5425440"/>
              <a:ext cx="629920" cy="57277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024110" y="5241290"/>
              <a:ext cx="1393190" cy="843280"/>
            </a:xfrm>
            <a:custGeom>
              <a:avLst/>
              <a:gdLst/>
              <a:ahLst/>
              <a:cxnLst/>
              <a:rect l="l" t="t" r="r" b="b"/>
              <a:pathLst>
                <a:path w="1393190" h="843279">
                  <a:moveTo>
                    <a:pt x="0" y="140589"/>
                  </a:moveTo>
                  <a:lnTo>
                    <a:pt x="7159" y="96121"/>
                  </a:lnTo>
                  <a:lnTo>
                    <a:pt x="27102" y="57524"/>
                  </a:lnTo>
                  <a:lnTo>
                    <a:pt x="57524" y="27102"/>
                  </a:lnTo>
                  <a:lnTo>
                    <a:pt x="96121" y="7159"/>
                  </a:lnTo>
                  <a:lnTo>
                    <a:pt x="140589" y="0"/>
                  </a:lnTo>
                  <a:lnTo>
                    <a:pt x="1252601" y="0"/>
                  </a:lnTo>
                  <a:lnTo>
                    <a:pt x="1297068" y="7159"/>
                  </a:lnTo>
                  <a:lnTo>
                    <a:pt x="1335665" y="27102"/>
                  </a:lnTo>
                  <a:lnTo>
                    <a:pt x="1366087" y="57524"/>
                  </a:lnTo>
                  <a:lnTo>
                    <a:pt x="1386030" y="96121"/>
                  </a:lnTo>
                  <a:lnTo>
                    <a:pt x="1393190" y="140589"/>
                  </a:lnTo>
                  <a:lnTo>
                    <a:pt x="1393190" y="702729"/>
                  </a:lnTo>
                  <a:lnTo>
                    <a:pt x="1386030" y="747153"/>
                  </a:lnTo>
                  <a:lnTo>
                    <a:pt x="1366087" y="785735"/>
                  </a:lnTo>
                  <a:lnTo>
                    <a:pt x="1335665" y="816161"/>
                  </a:lnTo>
                  <a:lnTo>
                    <a:pt x="1297068" y="836114"/>
                  </a:lnTo>
                  <a:lnTo>
                    <a:pt x="1252601" y="843280"/>
                  </a:lnTo>
                  <a:lnTo>
                    <a:pt x="140589" y="843280"/>
                  </a:lnTo>
                  <a:lnTo>
                    <a:pt x="96121" y="836114"/>
                  </a:lnTo>
                  <a:lnTo>
                    <a:pt x="57524" y="816161"/>
                  </a:lnTo>
                  <a:lnTo>
                    <a:pt x="27102" y="785735"/>
                  </a:lnTo>
                  <a:lnTo>
                    <a:pt x="7159" y="747153"/>
                  </a:lnTo>
                  <a:lnTo>
                    <a:pt x="0" y="702729"/>
                  </a:lnTo>
                  <a:lnTo>
                    <a:pt x="0" y="140589"/>
                  </a:lnTo>
                  <a:close/>
                </a:path>
              </a:pathLst>
            </a:custGeom>
            <a:ln w="9525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139933" y="5300979"/>
            <a:ext cx="1165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SK</a:t>
            </a:r>
            <a:r>
              <a:rPr sz="1200" b="1" spc="-80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Persetujuan/ </a:t>
            </a:r>
            <a:r>
              <a:rPr sz="1200" b="1" spc="-31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SK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Persetujuan </a:t>
            </a: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Sebagian/ </a:t>
            </a: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SK </a:t>
            </a:r>
            <a:r>
              <a:rPr sz="1200" b="1" spc="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10" dirty="0">
                <a:solidFill>
                  <a:srgbClr val="131F49"/>
                </a:solidFill>
                <a:latin typeface="Segoe UI"/>
                <a:cs typeface="Segoe UI"/>
              </a:rPr>
              <a:t>Penolakan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817161" y="5259933"/>
            <a:ext cx="294640" cy="416559"/>
          </a:xfrm>
          <a:custGeom>
            <a:avLst/>
            <a:gdLst/>
            <a:ahLst/>
            <a:cxnLst/>
            <a:rect l="l" t="t" r="r" b="b"/>
            <a:pathLst>
              <a:path w="294639" h="416560">
                <a:moveTo>
                  <a:pt x="95161" y="311632"/>
                </a:moveTo>
                <a:lnTo>
                  <a:pt x="64236" y="311632"/>
                </a:lnTo>
                <a:lnTo>
                  <a:pt x="64236" y="335153"/>
                </a:lnTo>
                <a:lnTo>
                  <a:pt x="73787" y="335153"/>
                </a:lnTo>
                <a:lnTo>
                  <a:pt x="95161" y="311632"/>
                </a:lnTo>
                <a:close/>
              </a:path>
              <a:path w="294639" h="416560">
                <a:moveTo>
                  <a:pt x="133819" y="170522"/>
                </a:moveTo>
                <a:lnTo>
                  <a:pt x="64236" y="170522"/>
                </a:lnTo>
                <a:lnTo>
                  <a:pt x="64236" y="194043"/>
                </a:lnTo>
                <a:lnTo>
                  <a:pt x="133819" y="194043"/>
                </a:lnTo>
                <a:lnTo>
                  <a:pt x="133819" y="170522"/>
                </a:lnTo>
                <a:close/>
              </a:path>
              <a:path w="294639" h="416560">
                <a:moveTo>
                  <a:pt x="137896" y="264591"/>
                </a:moveTo>
                <a:lnTo>
                  <a:pt x="64236" y="264591"/>
                </a:lnTo>
                <a:lnTo>
                  <a:pt x="64236" y="288112"/>
                </a:lnTo>
                <a:lnTo>
                  <a:pt x="116535" y="288112"/>
                </a:lnTo>
                <a:lnTo>
                  <a:pt x="137896" y="264591"/>
                </a:lnTo>
                <a:close/>
              </a:path>
              <a:path w="294639" h="416560">
                <a:moveTo>
                  <a:pt x="180644" y="217551"/>
                </a:moveTo>
                <a:lnTo>
                  <a:pt x="64236" y="217551"/>
                </a:lnTo>
                <a:lnTo>
                  <a:pt x="64236" y="241071"/>
                </a:lnTo>
                <a:lnTo>
                  <a:pt x="159270" y="241071"/>
                </a:lnTo>
                <a:lnTo>
                  <a:pt x="180644" y="217551"/>
                </a:lnTo>
                <a:close/>
              </a:path>
              <a:path w="294639" h="416560">
                <a:moveTo>
                  <a:pt x="294043" y="92773"/>
                </a:moveTo>
                <a:lnTo>
                  <a:pt x="264972" y="64681"/>
                </a:lnTo>
                <a:lnTo>
                  <a:pt x="264972" y="123482"/>
                </a:lnTo>
                <a:lnTo>
                  <a:pt x="198056" y="123482"/>
                </a:lnTo>
                <a:lnTo>
                  <a:pt x="198056" y="49974"/>
                </a:lnTo>
                <a:lnTo>
                  <a:pt x="264972" y="123482"/>
                </a:lnTo>
                <a:lnTo>
                  <a:pt x="264972" y="64681"/>
                </a:lnTo>
                <a:lnTo>
                  <a:pt x="249758" y="49974"/>
                </a:lnTo>
                <a:lnTo>
                  <a:pt x="234556" y="35280"/>
                </a:lnTo>
                <a:lnTo>
                  <a:pt x="198056" y="0"/>
                </a:lnTo>
                <a:lnTo>
                  <a:pt x="0" y="0"/>
                </a:lnTo>
                <a:lnTo>
                  <a:pt x="0" y="416356"/>
                </a:lnTo>
                <a:lnTo>
                  <a:pt x="32118" y="381012"/>
                </a:lnTo>
                <a:lnTo>
                  <a:pt x="32118" y="35280"/>
                </a:lnTo>
                <a:lnTo>
                  <a:pt x="165938" y="35280"/>
                </a:lnTo>
                <a:lnTo>
                  <a:pt x="165938" y="158762"/>
                </a:lnTo>
                <a:lnTo>
                  <a:pt x="234073" y="158762"/>
                </a:lnTo>
                <a:lnTo>
                  <a:pt x="266141" y="123482"/>
                </a:lnTo>
                <a:lnTo>
                  <a:pt x="294043" y="92773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4405947" y="2259838"/>
            <a:ext cx="3945254" cy="4010025"/>
            <a:chOff x="4405947" y="2259838"/>
            <a:chExt cx="3945254" cy="4010025"/>
          </a:xfrm>
        </p:grpSpPr>
        <p:sp>
          <p:nvSpPr>
            <p:cNvPr id="36" name="object 36"/>
            <p:cNvSpPr/>
            <p:nvPr/>
          </p:nvSpPr>
          <p:spPr>
            <a:xfrm>
              <a:off x="8274684" y="2259838"/>
              <a:ext cx="76200" cy="565150"/>
            </a:xfrm>
            <a:custGeom>
              <a:avLst/>
              <a:gdLst/>
              <a:ahLst/>
              <a:cxnLst/>
              <a:rect l="l" t="t" r="r" b="b"/>
              <a:pathLst>
                <a:path w="76200" h="565150">
                  <a:moveTo>
                    <a:pt x="0" y="488314"/>
                  </a:moveTo>
                  <a:lnTo>
                    <a:pt x="36830" y="565150"/>
                  </a:lnTo>
                  <a:lnTo>
                    <a:pt x="69914" y="501650"/>
                  </a:lnTo>
                  <a:lnTo>
                    <a:pt x="44196" y="501650"/>
                  </a:lnTo>
                  <a:lnTo>
                    <a:pt x="31496" y="501523"/>
                  </a:lnTo>
                  <a:lnTo>
                    <a:pt x="31707" y="488843"/>
                  </a:lnTo>
                  <a:lnTo>
                    <a:pt x="0" y="488314"/>
                  </a:lnTo>
                  <a:close/>
                </a:path>
                <a:path w="76200" h="565150">
                  <a:moveTo>
                    <a:pt x="31707" y="488843"/>
                  </a:moveTo>
                  <a:lnTo>
                    <a:pt x="31496" y="501523"/>
                  </a:lnTo>
                  <a:lnTo>
                    <a:pt x="44196" y="501650"/>
                  </a:lnTo>
                  <a:lnTo>
                    <a:pt x="44406" y="489055"/>
                  </a:lnTo>
                  <a:lnTo>
                    <a:pt x="31707" y="488843"/>
                  </a:lnTo>
                  <a:close/>
                </a:path>
                <a:path w="76200" h="565150">
                  <a:moveTo>
                    <a:pt x="44406" y="489055"/>
                  </a:moveTo>
                  <a:lnTo>
                    <a:pt x="44196" y="501650"/>
                  </a:lnTo>
                  <a:lnTo>
                    <a:pt x="69914" y="501650"/>
                  </a:lnTo>
                  <a:lnTo>
                    <a:pt x="76200" y="489585"/>
                  </a:lnTo>
                  <a:lnTo>
                    <a:pt x="44406" y="489055"/>
                  </a:lnTo>
                  <a:close/>
                </a:path>
                <a:path w="76200" h="565150">
                  <a:moveTo>
                    <a:pt x="39878" y="0"/>
                  </a:moveTo>
                  <a:lnTo>
                    <a:pt x="31707" y="488843"/>
                  </a:lnTo>
                  <a:lnTo>
                    <a:pt x="44406" y="489055"/>
                  </a:lnTo>
                  <a:lnTo>
                    <a:pt x="52578" y="253"/>
                  </a:lnTo>
                  <a:lnTo>
                    <a:pt x="39878" y="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10709" y="5788659"/>
              <a:ext cx="1071880" cy="476250"/>
            </a:xfrm>
            <a:custGeom>
              <a:avLst/>
              <a:gdLst/>
              <a:ahLst/>
              <a:cxnLst/>
              <a:rect l="l" t="t" r="r" b="b"/>
              <a:pathLst>
                <a:path w="1071879" h="476250">
                  <a:moveTo>
                    <a:pt x="0" y="79374"/>
                  </a:moveTo>
                  <a:lnTo>
                    <a:pt x="6240" y="48477"/>
                  </a:lnTo>
                  <a:lnTo>
                    <a:pt x="23256" y="23247"/>
                  </a:lnTo>
                  <a:lnTo>
                    <a:pt x="48488" y="6237"/>
                  </a:lnTo>
                  <a:lnTo>
                    <a:pt x="79375" y="0"/>
                  </a:lnTo>
                  <a:lnTo>
                    <a:pt x="992504" y="0"/>
                  </a:lnTo>
                  <a:lnTo>
                    <a:pt x="1023391" y="6237"/>
                  </a:lnTo>
                  <a:lnTo>
                    <a:pt x="1048623" y="23247"/>
                  </a:lnTo>
                  <a:lnTo>
                    <a:pt x="1065639" y="48477"/>
                  </a:lnTo>
                  <a:lnTo>
                    <a:pt x="1071879" y="79374"/>
                  </a:lnTo>
                  <a:lnTo>
                    <a:pt x="1071879" y="396874"/>
                  </a:lnTo>
                  <a:lnTo>
                    <a:pt x="1065639" y="427772"/>
                  </a:lnTo>
                  <a:lnTo>
                    <a:pt x="1048623" y="453002"/>
                  </a:lnTo>
                  <a:lnTo>
                    <a:pt x="1023391" y="470012"/>
                  </a:lnTo>
                  <a:lnTo>
                    <a:pt x="992504" y="476249"/>
                  </a:lnTo>
                  <a:lnTo>
                    <a:pt x="79375" y="476249"/>
                  </a:lnTo>
                  <a:lnTo>
                    <a:pt x="48488" y="470012"/>
                  </a:lnTo>
                  <a:lnTo>
                    <a:pt x="23256" y="453002"/>
                  </a:lnTo>
                  <a:lnTo>
                    <a:pt x="6240" y="427772"/>
                  </a:lnTo>
                  <a:lnTo>
                    <a:pt x="0" y="396874"/>
                  </a:lnTo>
                  <a:lnTo>
                    <a:pt x="0" y="7937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556759" y="5831204"/>
            <a:ext cx="7797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131F49"/>
                </a:solidFill>
                <a:latin typeface="Segoe UI"/>
                <a:cs typeface="Segoe UI"/>
              </a:rPr>
              <a:t>SK</a:t>
            </a:r>
            <a:endParaRPr sz="105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050" b="1" spc="-5" dirty="0">
                <a:solidFill>
                  <a:srgbClr val="131F49"/>
                </a:solidFill>
                <a:latin typeface="Segoe UI"/>
                <a:cs typeface="Segoe UI"/>
              </a:rPr>
              <a:t>Pembetulan</a:t>
            </a:r>
            <a:endParaRPr sz="1050">
              <a:latin typeface="Segoe UI"/>
              <a:cs typeface="Segoe U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79176" y="2543630"/>
            <a:ext cx="427447" cy="286985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1704339" y="1600200"/>
            <a:ext cx="4984750" cy="1573530"/>
            <a:chOff x="1704339" y="1600200"/>
            <a:chExt cx="4984750" cy="1573530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4339" y="1600200"/>
              <a:ext cx="618489" cy="61848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2470" y="2478871"/>
              <a:ext cx="439781" cy="41332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556125" y="2073275"/>
              <a:ext cx="2129790" cy="327660"/>
            </a:xfrm>
            <a:custGeom>
              <a:avLst/>
              <a:gdLst/>
              <a:ahLst/>
              <a:cxnLst/>
              <a:rect l="l" t="t" r="r" b="b"/>
              <a:pathLst>
                <a:path w="2129790" h="327660">
                  <a:moveTo>
                    <a:pt x="3810" y="325374"/>
                  </a:moveTo>
                  <a:lnTo>
                    <a:pt x="3810" y="167639"/>
                  </a:lnTo>
                </a:path>
                <a:path w="2129790" h="327660">
                  <a:moveTo>
                    <a:pt x="1066800" y="327660"/>
                  </a:moveTo>
                  <a:lnTo>
                    <a:pt x="1066800" y="0"/>
                  </a:lnTo>
                </a:path>
                <a:path w="2129790" h="327660">
                  <a:moveTo>
                    <a:pt x="2129790" y="325627"/>
                  </a:moveTo>
                  <a:lnTo>
                    <a:pt x="2129790" y="167639"/>
                  </a:lnTo>
                </a:path>
                <a:path w="2129790" h="327660">
                  <a:moveTo>
                    <a:pt x="2129281" y="170179"/>
                  </a:moveTo>
                  <a:lnTo>
                    <a:pt x="0" y="170179"/>
                  </a:lnTo>
                </a:path>
              </a:pathLst>
            </a:custGeom>
            <a:ln w="6350">
              <a:solidFill>
                <a:srgbClr val="130C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78979" y="2513791"/>
              <a:ext cx="402801" cy="36945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250814" y="2930525"/>
              <a:ext cx="784860" cy="233679"/>
            </a:xfrm>
            <a:custGeom>
              <a:avLst/>
              <a:gdLst/>
              <a:ahLst/>
              <a:cxnLst/>
              <a:rect l="l" t="t" r="r" b="b"/>
              <a:pathLst>
                <a:path w="784860" h="233680">
                  <a:moveTo>
                    <a:pt x="0" y="38988"/>
                  </a:moveTo>
                  <a:lnTo>
                    <a:pt x="3055" y="23788"/>
                  </a:lnTo>
                  <a:lnTo>
                    <a:pt x="11398" y="11398"/>
                  </a:lnTo>
                  <a:lnTo>
                    <a:pt x="23788" y="3055"/>
                  </a:lnTo>
                  <a:lnTo>
                    <a:pt x="38988" y="0"/>
                  </a:lnTo>
                  <a:lnTo>
                    <a:pt x="745871" y="0"/>
                  </a:lnTo>
                  <a:lnTo>
                    <a:pt x="761071" y="3055"/>
                  </a:lnTo>
                  <a:lnTo>
                    <a:pt x="773461" y="11398"/>
                  </a:lnTo>
                  <a:lnTo>
                    <a:pt x="781804" y="23788"/>
                  </a:lnTo>
                  <a:lnTo>
                    <a:pt x="784860" y="38988"/>
                  </a:lnTo>
                  <a:lnTo>
                    <a:pt x="784860" y="194690"/>
                  </a:lnTo>
                  <a:lnTo>
                    <a:pt x="781804" y="209891"/>
                  </a:lnTo>
                  <a:lnTo>
                    <a:pt x="773461" y="222281"/>
                  </a:lnTo>
                  <a:lnTo>
                    <a:pt x="761071" y="230624"/>
                  </a:lnTo>
                  <a:lnTo>
                    <a:pt x="745871" y="233679"/>
                  </a:lnTo>
                  <a:lnTo>
                    <a:pt x="38988" y="233679"/>
                  </a:lnTo>
                  <a:lnTo>
                    <a:pt x="23788" y="230624"/>
                  </a:lnTo>
                  <a:lnTo>
                    <a:pt x="11398" y="222281"/>
                  </a:lnTo>
                  <a:lnTo>
                    <a:pt x="3055" y="209891"/>
                  </a:lnTo>
                  <a:lnTo>
                    <a:pt x="0" y="194690"/>
                  </a:lnTo>
                  <a:lnTo>
                    <a:pt x="0" y="38988"/>
                  </a:lnTo>
                  <a:close/>
                </a:path>
              </a:pathLst>
            </a:custGeom>
            <a:ln w="19049">
              <a:solidFill>
                <a:srgbClr val="FFFF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344795" y="2947415"/>
            <a:ext cx="594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e</a:t>
            </a:r>
            <a:r>
              <a:rPr sz="1100" spc="-5" dirty="0">
                <a:solidFill>
                  <a:srgbClr val="131F49"/>
                </a:solidFill>
                <a:latin typeface="Segoe UI"/>
                <a:cs typeface="Segoe UI"/>
              </a:rPr>
              <a:t>k</a:t>
            </a:r>
            <a:r>
              <a:rPr sz="1100" spc="5" dirty="0">
                <a:solidFill>
                  <a:srgbClr val="131F49"/>
                </a:solidFill>
                <a:latin typeface="Segoe UI"/>
                <a:cs typeface="Segoe UI"/>
              </a:rPr>
              <a:t>s</a:t>
            </a: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p</a:t>
            </a:r>
            <a:r>
              <a:rPr sz="1100" spc="5" dirty="0">
                <a:solidFill>
                  <a:srgbClr val="131F49"/>
                </a:solidFill>
                <a:latin typeface="Segoe UI"/>
                <a:cs typeface="Segoe UI"/>
              </a:rPr>
              <a:t>e</a:t>
            </a: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disi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199254" y="2927985"/>
            <a:ext cx="784860" cy="233679"/>
          </a:xfrm>
          <a:custGeom>
            <a:avLst/>
            <a:gdLst/>
            <a:ahLst/>
            <a:cxnLst/>
            <a:rect l="l" t="t" r="r" b="b"/>
            <a:pathLst>
              <a:path w="784860" h="233680">
                <a:moveTo>
                  <a:pt x="0" y="38988"/>
                </a:moveTo>
                <a:lnTo>
                  <a:pt x="3055" y="23788"/>
                </a:lnTo>
                <a:lnTo>
                  <a:pt x="11398" y="11398"/>
                </a:lnTo>
                <a:lnTo>
                  <a:pt x="23788" y="3055"/>
                </a:lnTo>
                <a:lnTo>
                  <a:pt x="38989" y="0"/>
                </a:lnTo>
                <a:lnTo>
                  <a:pt x="745871" y="0"/>
                </a:lnTo>
                <a:lnTo>
                  <a:pt x="761071" y="3055"/>
                </a:lnTo>
                <a:lnTo>
                  <a:pt x="773461" y="11398"/>
                </a:lnTo>
                <a:lnTo>
                  <a:pt x="781804" y="23788"/>
                </a:lnTo>
                <a:lnTo>
                  <a:pt x="784860" y="38988"/>
                </a:lnTo>
                <a:lnTo>
                  <a:pt x="784860" y="194690"/>
                </a:lnTo>
                <a:lnTo>
                  <a:pt x="781804" y="209891"/>
                </a:lnTo>
                <a:lnTo>
                  <a:pt x="773461" y="222281"/>
                </a:lnTo>
                <a:lnTo>
                  <a:pt x="761071" y="230624"/>
                </a:lnTo>
                <a:lnTo>
                  <a:pt x="745871" y="233679"/>
                </a:lnTo>
                <a:lnTo>
                  <a:pt x="38989" y="233679"/>
                </a:lnTo>
                <a:lnTo>
                  <a:pt x="23788" y="230624"/>
                </a:lnTo>
                <a:lnTo>
                  <a:pt x="11398" y="222281"/>
                </a:lnTo>
                <a:lnTo>
                  <a:pt x="3055" y="209891"/>
                </a:lnTo>
                <a:lnTo>
                  <a:pt x="0" y="194690"/>
                </a:lnTo>
                <a:lnTo>
                  <a:pt x="0" y="38988"/>
                </a:lnTo>
                <a:close/>
              </a:path>
            </a:pathLst>
          </a:custGeom>
          <a:ln w="19049">
            <a:solidFill>
              <a:srgbClr val="FFFF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295140" y="2944748"/>
            <a:ext cx="5918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langsung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285865" y="2922904"/>
            <a:ext cx="802640" cy="502920"/>
          </a:xfrm>
          <a:custGeom>
            <a:avLst/>
            <a:gdLst/>
            <a:ahLst/>
            <a:cxnLst/>
            <a:rect l="l" t="t" r="r" b="b"/>
            <a:pathLst>
              <a:path w="802640" h="502920">
                <a:moveTo>
                  <a:pt x="0" y="83820"/>
                </a:moveTo>
                <a:lnTo>
                  <a:pt x="6578" y="51167"/>
                </a:lnTo>
                <a:lnTo>
                  <a:pt x="24526" y="24526"/>
                </a:lnTo>
                <a:lnTo>
                  <a:pt x="51167" y="6578"/>
                </a:lnTo>
                <a:lnTo>
                  <a:pt x="83820" y="0"/>
                </a:lnTo>
                <a:lnTo>
                  <a:pt x="718819" y="0"/>
                </a:lnTo>
                <a:lnTo>
                  <a:pt x="751472" y="6578"/>
                </a:lnTo>
                <a:lnTo>
                  <a:pt x="778113" y="24526"/>
                </a:lnTo>
                <a:lnTo>
                  <a:pt x="796061" y="51167"/>
                </a:lnTo>
                <a:lnTo>
                  <a:pt x="802639" y="83820"/>
                </a:lnTo>
                <a:lnTo>
                  <a:pt x="802639" y="419100"/>
                </a:lnTo>
                <a:lnTo>
                  <a:pt x="796061" y="451752"/>
                </a:lnTo>
                <a:lnTo>
                  <a:pt x="778113" y="478393"/>
                </a:lnTo>
                <a:lnTo>
                  <a:pt x="751472" y="496341"/>
                </a:lnTo>
                <a:lnTo>
                  <a:pt x="718819" y="502920"/>
                </a:lnTo>
                <a:lnTo>
                  <a:pt x="83820" y="502920"/>
                </a:lnTo>
                <a:lnTo>
                  <a:pt x="51167" y="496341"/>
                </a:lnTo>
                <a:lnTo>
                  <a:pt x="24526" y="478393"/>
                </a:lnTo>
                <a:lnTo>
                  <a:pt x="6578" y="451752"/>
                </a:lnTo>
                <a:lnTo>
                  <a:pt x="0" y="419100"/>
                </a:lnTo>
                <a:lnTo>
                  <a:pt x="0" y="83820"/>
                </a:lnTo>
                <a:close/>
              </a:path>
            </a:pathLst>
          </a:custGeom>
          <a:ln w="19050">
            <a:solidFill>
              <a:srgbClr val="FFFF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384925" y="2917825"/>
            <a:ext cx="60452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7620" algn="just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131F49"/>
                </a:solidFill>
                <a:latin typeface="Segoe UI"/>
                <a:cs typeface="Segoe UI"/>
              </a:rPr>
              <a:t>E</a:t>
            </a:r>
            <a:r>
              <a:rPr sz="1050" spc="-10" dirty="0">
                <a:solidFill>
                  <a:srgbClr val="131F49"/>
                </a:solidFill>
                <a:latin typeface="Segoe UI"/>
                <a:cs typeface="Segoe UI"/>
              </a:rPr>
              <a:t>l</a:t>
            </a:r>
            <a:r>
              <a:rPr sz="1050" dirty="0">
                <a:solidFill>
                  <a:srgbClr val="131F49"/>
                </a:solidFill>
                <a:latin typeface="Segoe UI"/>
                <a:cs typeface="Segoe UI"/>
              </a:rPr>
              <a:t>ekt</a:t>
            </a:r>
            <a:r>
              <a:rPr sz="1050" spc="5" dirty="0">
                <a:solidFill>
                  <a:srgbClr val="131F49"/>
                </a:solidFill>
                <a:latin typeface="Segoe UI"/>
                <a:cs typeface="Segoe UI"/>
              </a:rPr>
              <a:t>r</a:t>
            </a:r>
            <a:r>
              <a:rPr sz="1050" dirty="0">
                <a:solidFill>
                  <a:srgbClr val="131F49"/>
                </a:solidFill>
                <a:latin typeface="Segoe UI"/>
                <a:cs typeface="Segoe UI"/>
              </a:rPr>
              <a:t>o</a:t>
            </a:r>
            <a:r>
              <a:rPr sz="1050" spc="-5" dirty="0">
                <a:solidFill>
                  <a:srgbClr val="131F49"/>
                </a:solidFill>
                <a:latin typeface="Segoe UI"/>
                <a:cs typeface="Segoe UI"/>
              </a:rPr>
              <a:t>ni</a:t>
            </a:r>
            <a:r>
              <a:rPr sz="1050" dirty="0">
                <a:solidFill>
                  <a:srgbClr val="131F49"/>
                </a:solidFill>
                <a:latin typeface="Segoe UI"/>
                <a:cs typeface="Segoe UI"/>
              </a:rPr>
              <a:t>k  </a:t>
            </a:r>
            <a:r>
              <a:rPr sz="1050" spc="-5" dirty="0">
                <a:solidFill>
                  <a:srgbClr val="131F49"/>
                </a:solidFill>
                <a:latin typeface="Segoe UI"/>
                <a:cs typeface="Segoe UI"/>
              </a:rPr>
              <a:t>(jika telah </a:t>
            </a:r>
            <a:r>
              <a:rPr sz="1050" spc="-280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050" spc="-5" dirty="0">
                <a:solidFill>
                  <a:srgbClr val="131F49"/>
                </a:solidFill>
                <a:latin typeface="Segoe UI"/>
                <a:cs typeface="Segoe UI"/>
              </a:rPr>
              <a:t>tersedia)</a:t>
            </a:r>
            <a:endParaRPr sz="1050">
              <a:latin typeface="Segoe UI"/>
              <a:cs typeface="Segoe U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092950" y="1610360"/>
            <a:ext cx="1888489" cy="656590"/>
            <a:chOff x="7092950" y="1610360"/>
            <a:chExt cx="1888489" cy="656590"/>
          </a:xfrm>
        </p:grpSpPr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2950" y="1723390"/>
              <a:ext cx="435609" cy="43561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585709" y="1610360"/>
              <a:ext cx="1395730" cy="656590"/>
            </a:xfrm>
            <a:custGeom>
              <a:avLst/>
              <a:gdLst/>
              <a:ahLst/>
              <a:cxnLst/>
              <a:rect l="l" t="t" r="r" b="b"/>
              <a:pathLst>
                <a:path w="1395729" h="656589">
                  <a:moveTo>
                    <a:pt x="1286256" y="0"/>
                  </a:moveTo>
                  <a:lnTo>
                    <a:pt x="109474" y="0"/>
                  </a:lnTo>
                  <a:lnTo>
                    <a:pt x="66865" y="8604"/>
                  </a:lnTo>
                  <a:lnTo>
                    <a:pt x="32067" y="32067"/>
                  </a:lnTo>
                  <a:lnTo>
                    <a:pt x="8604" y="66865"/>
                  </a:lnTo>
                  <a:lnTo>
                    <a:pt x="0" y="109474"/>
                  </a:lnTo>
                  <a:lnTo>
                    <a:pt x="0" y="547115"/>
                  </a:lnTo>
                  <a:lnTo>
                    <a:pt x="8604" y="589724"/>
                  </a:lnTo>
                  <a:lnTo>
                    <a:pt x="32067" y="624522"/>
                  </a:lnTo>
                  <a:lnTo>
                    <a:pt x="66865" y="647985"/>
                  </a:lnTo>
                  <a:lnTo>
                    <a:pt x="109474" y="656589"/>
                  </a:lnTo>
                  <a:lnTo>
                    <a:pt x="1286256" y="656589"/>
                  </a:lnTo>
                  <a:lnTo>
                    <a:pt x="1328864" y="647985"/>
                  </a:lnTo>
                  <a:lnTo>
                    <a:pt x="1363662" y="624522"/>
                  </a:lnTo>
                  <a:lnTo>
                    <a:pt x="1387125" y="589724"/>
                  </a:lnTo>
                  <a:lnTo>
                    <a:pt x="1395730" y="547115"/>
                  </a:lnTo>
                  <a:lnTo>
                    <a:pt x="1395730" y="109474"/>
                  </a:lnTo>
                  <a:lnTo>
                    <a:pt x="1387125" y="66865"/>
                  </a:lnTo>
                  <a:lnTo>
                    <a:pt x="1363662" y="32067"/>
                  </a:lnTo>
                  <a:lnTo>
                    <a:pt x="1328864" y="8604"/>
                  </a:lnTo>
                  <a:lnTo>
                    <a:pt x="1286256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713726" y="1607819"/>
            <a:ext cx="1111250" cy="657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149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PENELITIAN 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 KELENGKA</a:t>
            </a:r>
            <a:r>
              <a:rPr sz="1200" b="1" spc="-70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N  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(KANWIL)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9838690" y="1635760"/>
            <a:ext cx="1737360" cy="518159"/>
            <a:chOff x="9838690" y="1635760"/>
            <a:chExt cx="1737360" cy="518159"/>
          </a:xfrm>
        </p:grpSpPr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38690" y="1635760"/>
              <a:ext cx="519429" cy="51816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385425" y="1762125"/>
              <a:ext cx="1181100" cy="308610"/>
            </a:xfrm>
            <a:custGeom>
              <a:avLst/>
              <a:gdLst/>
              <a:ahLst/>
              <a:cxnLst/>
              <a:rect l="l" t="t" r="r" b="b"/>
              <a:pathLst>
                <a:path w="1181100" h="308610">
                  <a:moveTo>
                    <a:pt x="0" y="51435"/>
                  </a:moveTo>
                  <a:lnTo>
                    <a:pt x="4036" y="31396"/>
                  </a:lnTo>
                  <a:lnTo>
                    <a:pt x="15049" y="15049"/>
                  </a:lnTo>
                  <a:lnTo>
                    <a:pt x="31396" y="4036"/>
                  </a:lnTo>
                  <a:lnTo>
                    <a:pt x="51434" y="0"/>
                  </a:lnTo>
                  <a:lnTo>
                    <a:pt x="1129665" y="0"/>
                  </a:lnTo>
                  <a:lnTo>
                    <a:pt x="1149703" y="4036"/>
                  </a:lnTo>
                  <a:lnTo>
                    <a:pt x="1166050" y="15049"/>
                  </a:lnTo>
                  <a:lnTo>
                    <a:pt x="1177063" y="31396"/>
                  </a:lnTo>
                  <a:lnTo>
                    <a:pt x="1181100" y="51435"/>
                  </a:lnTo>
                  <a:lnTo>
                    <a:pt x="1181100" y="257175"/>
                  </a:lnTo>
                  <a:lnTo>
                    <a:pt x="1177063" y="277213"/>
                  </a:lnTo>
                  <a:lnTo>
                    <a:pt x="1166050" y="293560"/>
                  </a:lnTo>
                  <a:lnTo>
                    <a:pt x="1149703" y="304573"/>
                  </a:lnTo>
                  <a:lnTo>
                    <a:pt x="1129665" y="308610"/>
                  </a:lnTo>
                  <a:lnTo>
                    <a:pt x="51434" y="308610"/>
                  </a:lnTo>
                  <a:lnTo>
                    <a:pt x="31396" y="304573"/>
                  </a:lnTo>
                  <a:lnTo>
                    <a:pt x="15049" y="293560"/>
                  </a:lnTo>
                  <a:lnTo>
                    <a:pt x="4036" y="277213"/>
                  </a:lnTo>
                  <a:lnTo>
                    <a:pt x="0" y="257175"/>
                  </a:lnTo>
                  <a:lnTo>
                    <a:pt x="0" y="51435"/>
                  </a:lnTo>
                  <a:close/>
                </a:path>
              </a:pathLst>
            </a:custGeom>
            <a:ln w="19050">
              <a:solidFill>
                <a:srgbClr val="A8D08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0561955" y="1791715"/>
            <a:ext cx="8293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31F49"/>
                </a:solidFill>
                <a:latin typeface="Segoe UI"/>
                <a:cs typeface="Segoe UI"/>
              </a:rPr>
              <a:t>LE</a:t>
            </a:r>
            <a:r>
              <a:rPr sz="1400" b="1" spc="-5" dirty="0">
                <a:solidFill>
                  <a:srgbClr val="131F49"/>
                </a:solidFill>
                <a:latin typeface="Segoe UI"/>
                <a:cs typeface="Segoe UI"/>
              </a:rPr>
              <a:t>N</a:t>
            </a:r>
            <a:r>
              <a:rPr sz="1400" b="1" spc="5" dirty="0">
                <a:solidFill>
                  <a:srgbClr val="131F49"/>
                </a:solidFill>
                <a:latin typeface="Segoe UI"/>
                <a:cs typeface="Segoe UI"/>
              </a:rPr>
              <a:t>G</a:t>
            </a:r>
            <a:r>
              <a:rPr sz="1400" b="1" dirty="0">
                <a:solidFill>
                  <a:srgbClr val="131F49"/>
                </a:solidFill>
                <a:latin typeface="Segoe UI"/>
                <a:cs typeface="Segoe UI"/>
              </a:rPr>
              <a:t>KAP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814309" y="2840989"/>
            <a:ext cx="1007110" cy="482600"/>
          </a:xfrm>
          <a:custGeom>
            <a:avLst/>
            <a:gdLst/>
            <a:ahLst/>
            <a:cxnLst/>
            <a:rect l="l" t="t" r="r" b="b"/>
            <a:pathLst>
              <a:path w="1007109" h="482600">
                <a:moveTo>
                  <a:pt x="0" y="80390"/>
                </a:moveTo>
                <a:lnTo>
                  <a:pt x="6328" y="49131"/>
                </a:lnTo>
                <a:lnTo>
                  <a:pt x="23574" y="23574"/>
                </a:lnTo>
                <a:lnTo>
                  <a:pt x="49131" y="6328"/>
                </a:lnTo>
                <a:lnTo>
                  <a:pt x="80391" y="0"/>
                </a:lnTo>
                <a:lnTo>
                  <a:pt x="926719" y="0"/>
                </a:lnTo>
                <a:lnTo>
                  <a:pt x="957978" y="6328"/>
                </a:lnTo>
                <a:lnTo>
                  <a:pt x="983535" y="23574"/>
                </a:lnTo>
                <a:lnTo>
                  <a:pt x="1000781" y="49131"/>
                </a:lnTo>
                <a:lnTo>
                  <a:pt x="1007110" y="80390"/>
                </a:lnTo>
                <a:lnTo>
                  <a:pt x="1007110" y="402209"/>
                </a:lnTo>
                <a:lnTo>
                  <a:pt x="1000781" y="433468"/>
                </a:lnTo>
                <a:lnTo>
                  <a:pt x="983535" y="459025"/>
                </a:lnTo>
                <a:lnTo>
                  <a:pt x="957978" y="476271"/>
                </a:lnTo>
                <a:lnTo>
                  <a:pt x="926719" y="482600"/>
                </a:lnTo>
                <a:lnTo>
                  <a:pt x="80391" y="482600"/>
                </a:lnTo>
                <a:lnTo>
                  <a:pt x="49131" y="476271"/>
                </a:lnTo>
                <a:lnTo>
                  <a:pt x="23574" y="459025"/>
                </a:lnTo>
                <a:lnTo>
                  <a:pt x="6328" y="433468"/>
                </a:lnTo>
                <a:lnTo>
                  <a:pt x="0" y="402209"/>
                </a:lnTo>
                <a:lnTo>
                  <a:pt x="0" y="80390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903844" y="2881566"/>
            <a:ext cx="83058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31F49"/>
                </a:solidFill>
                <a:latin typeface="Segoe UI"/>
                <a:cs typeface="Segoe UI"/>
              </a:rPr>
              <a:t>TIDAK</a:t>
            </a:r>
            <a:endParaRPr sz="1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131F49"/>
                </a:solidFill>
                <a:latin typeface="Segoe UI"/>
                <a:cs typeface="Segoe UI"/>
              </a:rPr>
              <a:t>LENGKAP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907279" y="1686560"/>
            <a:ext cx="2842260" cy="1574800"/>
            <a:chOff x="4907279" y="1686560"/>
            <a:chExt cx="2842260" cy="1574800"/>
          </a:xfrm>
        </p:grpSpPr>
        <p:sp>
          <p:nvSpPr>
            <p:cNvPr id="62" name="object 62"/>
            <p:cNvSpPr/>
            <p:nvPr/>
          </p:nvSpPr>
          <p:spPr>
            <a:xfrm>
              <a:off x="7387589" y="2877820"/>
              <a:ext cx="361950" cy="383540"/>
            </a:xfrm>
            <a:custGeom>
              <a:avLst/>
              <a:gdLst/>
              <a:ahLst/>
              <a:cxnLst/>
              <a:rect l="l" t="t" r="r" b="b"/>
              <a:pathLst>
                <a:path w="361950" h="383539">
                  <a:moveTo>
                    <a:pt x="180975" y="0"/>
                  </a:moveTo>
                  <a:lnTo>
                    <a:pt x="132864" y="6849"/>
                  </a:lnTo>
                  <a:lnTo>
                    <a:pt x="89633" y="26180"/>
                  </a:lnTo>
                  <a:lnTo>
                    <a:pt x="53006" y="56165"/>
                  </a:lnTo>
                  <a:lnTo>
                    <a:pt x="24708" y="94977"/>
                  </a:lnTo>
                  <a:lnTo>
                    <a:pt x="6464" y="140787"/>
                  </a:lnTo>
                  <a:lnTo>
                    <a:pt x="0" y="191769"/>
                  </a:lnTo>
                  <a:lnTo>
                    <a:pt x="6464" y="242752"/>
                  </a:lnTo>
                  <a:lnTo>
                    <a:pt x="24708" y="288562"/>
                  </a:lnTo>
                  <a:lnTo>
                    <a:pt x="53006" y="327374"/>
                  </a:lnTo>
                  <a:lnTo>
                    <a:pt x="89633" y="357359"/>
                  </a:lnTo>
                  <a:lnTo>
                    <a:pt x="132864" y="376690"/>
                  </a:lnTo>
                  <a:lnTo>
                    <a:pt x="180975" y="383539"/>
                  </a:lnTo>
                  <a:lnTo>
                    <a:pt x="229085" y="376690"/>
                  </a:lnTo>
                  <a:lnTo>
                    <a:pt x="272316" y="357359"/>
                  </a:lnTo>
                  <a:lnTo>
                    <a:pt x="308943" y="327374"/>
                  </a:lnTo>
                  <a:lnTo>
                    <a:pt x="317462" y="315690"/>
                  </a:lnTo>
                  <a:lnTo>
                    <a:pt x="182070" y="315690"/>
                  </a:lnTo>
                  <a:lnTo>
                    <a:pt x="153949" y="312094"/>
                  </a:lnTo>
                  <a:lnTo>
                    <a:pt x="127126" y="300735"/>
                  </a:lnTo>
                  <a:lnTo>
                    <a:pt x="92624" y="269178"/>
                  </a:lnTo>
                  <a:lnTo>
                    <a:pt x="72564" y="227060"/>
                  </a:lnTo>
                  <a:lnTo>
                    <a:pt x="68387" y="179774"/>
                  </a:lnTo>
                  <a:lnTo>
                    <a:pt x="81533" y="132714"/>
                  </a:lnTo>
                  <a:lnTo>
                    <a:pt x="170575" y="132714"/>
                  </a:lnTo>
                  <a:lnTo>
                    <a:pt x="125221" y="83946"/>
                  </a:lnTo>
                  <a:lnTo>
                    <a:pt x="151830" y="72016"/>
                  </a:lnTo>
                  <a:lnTo>
                    <a:pt x="179879" y="67849"/>
                  </a:lnTo>
                  <a:lnTo>
                    <a:pt x="317462" y="67849"/>
                  </a:lnTo>
                  <a:lnTo>
                    <a:pt x="308943" y="56165"/>
                  </a:lnTo>
                  <a:lnTo>
                    <a:pt x="272316" y="26180"/>
                  </a:lnTo>
                  <a:lnTo>
                    <a:pt x="229085" y="6849"/>
                  </a:lnTo>
                  <a:lnTo>
                    <a:pt x="180975" y="0"/>
                  </a:lnTo>
                  <a:close/>
                </a:path>
                <a:path w="361950" h="383539">
                  <a:moveTo>
                    <a:pt x="170575" y="132714"/>
                  </a:moveTo>
                  <a:lnTo>
                    <a:pt x="81533" y="132714"/>
                  </a:lnTo>
                  <a:lnTo>
                    <a:pt x="236727" y="299592"/>
                  </a:lnTo>
                  <a:lnTo>
                    <a:pt x="210119" y="311523"/>
                  </a:lnTo>
                  <a:lnTo>
                    <a:pt x="182070" y="315690"/>
                  </a:lnTo>
                  <a:lnTo>
                    <a:pt x="317462" y="315690"/>
                  </a:lnTo>
                  <a:lnTo>
                    <a:pt x="337241" y="288562"/>
                  </a:lnTo>
                  <a:lnTo>
                    <a:pt x="352270" y="250825"/>
                  </a:lnTo>
                  <a:lnTo>
                    <a:pt x="280415" y="250825"/>
                  </a:lnTo>
                  <a:lnTo>
                    <a:pt x="170575" y="132714"/>
                  </a:lnTo>
                  <a:close/>
                </a:path>
                <a:path w="361950" h="383539">
                  <a:moveTo>
                    <a:pt x="317462" y="67849"/>
                  </a:moveTo>
                  <a:lnTo>
                    <a:pt x="179879" y="67849"/>
                  </a:lnTo>
                  <a:lnTo>
                    <a:pt x="208000" y="71445"/>
                  </a:lnTo>
                  <a:lnTo>
                    <a:pt x="234823" y="82803"/>
                  </a:lnTo>
                  <a:lnTo>
                    <a:pt x="269325" y="114361"/>
                  </a:lnTo>
                  <a:lnTo>
                    <a:pt x="289385" y="156479"/>
                  </a:lnTo>
                  <a:lnTo>
                    <a:pt x="293562" y="203765"/>
                  </a:lnTo>
                  <a:lnTo>
                    <a:pt x="280415" y="250825"/>
                  </a:lnTo>
                  <a:lnTo>
                    <a:pt x="352270" y="250825"/>
                  </a:lnTo>
                  <a:lnTo>
                    <a:pt x="355485" y="242752"/>
                  </a:lnTo>
                  <a:lnTo>
                    <a:pt x="361950" y="191769"/>
                  </a:lnTo>
                  <a:lnTo>
                    <a:pt x="355485" y="140787"/>
                  </a:lnTo>
                  <a:lnTo>
                    <a:pt x="337241" y="94977"/>
                  </a:lnTo>
                  <a:lnTo>
                    <a:pt x="317462" y="678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907279" y="1686560"/>
              <a:ext cx="1314450" cy="443230"/>
            </a:xfrm>
            <a:custGeom>
              <a:avLst/>
              <a:gdLst/>
              <a:ahLst/>
              <a:cxnLst/>
              <a:rect l="l" t="t" r="r" b="b"/>
              <a:pathLst>
                <a:path w="1314450" h="443230">
                  <a:moveTo>
                    <a:pt x="1240536" y="0"/>
                  </a:moveTo>
                  <a:lnTo>
                    <a:pt x="73914" y="0"/>
                  </a:lnTo>
                  <a:lnTo>
                    <a:pt x="45112" y="5798"/>
                  </a:lnTo>
                  <a:lnTo>
                    <a:pt x="21621" y="21621"/>
                  </a:lnTo>
                  <a:lnTo>
                    <a:pt x="5798" y="45112"/>
                  </a:lnTo>
                  <a:lnTo>
                    <a:pt x="0" y="73913"/>
                  </a:lnTo>
                  <a:lnTo>
                    <a:pt x="0" y="369315"/>
                  </a:lnTo>
                  <a:lnTo>
                    <a:pt x="5798" y="398117"/>
                  </a:lnTo>
                  <a:lnTo>
                    <a:pt x="21621" y="421608"/>
                  </a:lnTo>
                  <a:lnTo>
                    <a:pt x="45112" y="437431"/>
                  </a:lnTo>
                  <a:lnTo>
                    <a:pt x="73914" y="443229"/>
                  </a:lnTo>
                  <a:lnTo>
                    <a:pt x="1240536" y="443229"/>
                  </a:lnTo>
                  <a:lnTo>
                    <a:pt x="1269337" y="437431"/>
                  </a:lnTo>
                  <a:lnTo>
                    <a:pt x="1292828" y="421608"/>
                  </a:lnTo>
                  <a:lnTo>
                    <a:pt x="1308651" y="398117"/>
                  </a:lnTo>
                  <a:lnTo>
                    <a:pt x="1314450" y="369315"/>
                  </a:lnTo>
                  <a:lnTo>
                    <a:pt x="1314450" y="73913"/>
                  </a:lnTo>
                  <a:lnTo>
                    <a:pt x="1308651" y="45112"/>
                  </a:lnTo>
                  <a:lnTo>
                    <a:pt x="1292828" y="21621"/>
                  </a:lnTo>
                  <a:lnTo>
                    <a:pt x="1269337" y="5798"/>
                  </a:lnTo>
                  <a:lnTo>
                    <a:pt x="1240536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018659" y="1684527"/>
            <a:ext cx="1122680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6220">
              <a:lnSpc>
                <a:spcPct val="115199"/>
              </a:lnSpc>
              <a:spcBef>
                <a:spcPts val="100"/>
              </a:spcBef>
            </a:pP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SARANA 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EN</a:t>
            </a:r>
            <a:r>
              <a:rPr sz="1200" b="1" spc="-90" dirty="0">
                <a:solidFill>
                  <a:srgbClr val="EDB820"/>
                </a:solidFill>
                <a:latin typeface="Segoe UI"/>
                <a:cs typeface="Segoe UI"/>
              </a:rPr>
              <a:t>Y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M</a:t>
            </a:r>
            <a:r>
              <a:rPr sz="1200" b="1" spc="-65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I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N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9931400" y="2080895"/>
            <a:ext cx="1671320" cy="1932305"/>
            <a:chOff x="9931400" y="2080895"/>
            <a:chExt cx="1671320" cy="1932305"/>
          </a:xfrm>
        </p:grpSpPr>
        <p:sp>
          <p:nvSpPr>
            <p:cNvPr id="66" name="object 66"/>
            <p:cNvSpPr/>
            <p:nvPr/>
          </p:nvSpPr>
          <p:spPr>
            <a:xfrm>
              <a:off x="10817733" y="2080895"/>
              <a:ext cx="76200" cy="1264920"/>
            </a:xfrm>
            <a:custGeom>
              <a:avLst/>
              <a:gdLst/>
              <a:ahLst/>
              <a:cxnLst/>
              <a:rect l="l" t="t" r="r" b="b"/>
              <a:pathLst>
                <a:path w="76200" h="1264920">
                  <a:moveTo>
                    <a:pt x="0" y="1188465"/>
                  </a:moveTo>
                  <a:lnTo>
                    <a:pt x="37592" y="1264919"/>
                  </a:lnTo>
                  <a:lnTo>
                    <a:pt x="69872" y="1201419"/>
                  </a:lnTo>
                  <a:lnTo>
                    <a:pt x="31623" y="1201419"/>
                  </a:lnTo>
                  <a:lnTo>
                    <a:pt x="31698" y="1188677"/>
                  </a:lnTo>
                  <a:lnTo>
                    <a:pt x="0" y="1188465"/>
                  </a:lnTo>
                  <a:close/>
                </a:path>
                <a:path w="76200" h="1264920">
                  <a:moveTo>
                    <a:pt x="31698" y="1188677"/>
                  </a:moveTo>
                  <a:lnTo>
                    <a:pt x="31623" y="1201419"/>
                  </a:lnTo>
                  <a:lnTo>
                    <a:pt x="44323" y="1201419"/>
                  </a:lnTo>
                  <a:lnTo>
                    <a:pt x="44397" y="1188761"/>
                  </a:lnTo>
                  <a:lnTo>
                    <a:pt x="31698" y="1188677"/>
                  </a:lnTo>
                  <a:close/>
                </a:path>
                <a:path w="76200" h="1264920">
                  <a:moveTo>
                    <a:pt x="44397" y="1188761"/>
                  </a:moveTo>
                  <a:lnTo>
                    <a:pt x="44323" y="1201419"/>
                  </a:lnTo>
                  <a:lnTo>
                    <a:pt x="69872" y="1201419"/>
                  </a:lnTo>
                  <a:lnTo>
                    <a:pt x="76200" y="1188974"/>
                  </a:lnTo>
                  <a:lnTo>
                    <a:pt x="44397" y="1188761"/>
                  </a:lnTo>
                  <a:close/>
                </a:path>
                <a:path w="76200" h="1264920">
                  <a:moveTo>
                    <a:pt x="51435" y="0"/>
                  </a:moveTo>
                  <a:lnTo>
                    <a:pt x="38735" y="0"/>
                  </a:lnTo>
                  <a:lnTo>
                    <a:pt x="31698" y="1188677"/>
                  </a:lnTo>
                  <a:lnTo>
                    <a:pt x="44397" y="1188761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31400" y="3401060"/>
              <a:ext cx="435609" cy="43560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0424159" y="3326130"/>
              <a:ext cx="1178560" cy="687070"/>
            </a:xfrm>
            <a:custGeom>
              <a:avLst/>
              <a:gdLst/>
              <a:ahLst/>
              <a:cxnLst/>
              <a:rect l="l" t="t" r="r" b="b"/>
              <a:pathLst>
                <a:path w="1178559" h="687070">
                  <a:moveTo>
                    <a:pt x="1064006" y="0"/>
                  </a:moveTo>
                  <a:lnTo>
                    <a:pt x="114554" y="0"/>
                  </a:lnTo>
                  <a:lnTo>
                    <a:pt x="69973" y="9005"/>
                  </a:lnTo>
                  <a:lnTo>
                    <a:pt x="33559" y="33559"/>
                  </a:lnTo>
                  <a:lnTo>
                    <a:pt x="9005" y="69973"/>
                  </a:lnTo>
                  <a:lnTo>
                    <a:pt x="0" y="114554"/>
                  </a:lnTo>
                  <a:lnTo>
                    <a:pt x="0" y="572516"/>
                  </a:lnTo>
                  <a:lnTo>
                    <a:pt x="9005" y="617096"/>
                  </a:lnTo>
                  <a:lnTo>
                    <a:pt x="33559" y="653510"/>
                  </a:lnTo>
                  <a:lnTo>
                    <a:pt x="69973" y="678064"/>
                  </a:lnTo>
                  <a:lnTo>
                    <a:pt x="114554" y="687070"/>
                  </a:lnTo>
                  <a:lnTo>
                    <a:pt x="1064006" y="687070"/>
                  </a:lnTo>
                  <a:lnTo>
                    <a:pt x="1108586" y="678064"/>
                  </a:lnTo>
                  <a:lnTo>
                    <a:pt x="1145000" y="653510"/>
                  </a:lnTo>
                  <a:lnTo>
                    <a:pt x="1169554" y="617096"/>
                  </a:lnTo>
                  <a:lnTo>
                    <a:pt x="1178560" y="572516"/>
                  </a:lnTo>
                  <a:lnTo>
                    <a:pt x="1178560" y="114554"/>
                  </a:lnTo>
                  <a:lnTo>
                    <a:pt x="1169554" y="69973"/>
                  </a:lnTo>
                  <a:lnTo>
                    <a:pt x="1145000" y="33559"/>
                  </a:lnTo>
                  <a:lnTo>
                    <a:pt x="1108586" y="9005"/>
                  </a:lnTo>
                  <a:lnTo>
                    <a:pt x="1064006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10555351" y="3323844"/>
            <a:ext cx="893444" cy="65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marR="5080" indent="-24130" algn="just">
              <a:lnSpc>
                <a:spcPct val="114999"/>
              </a:lnSpc>
              <a:spcBef>
                <a:spcPts val="100"/>
              </a:spcBef>
            </a:pP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E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N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ELITIA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N  </a:t>
            </a:r>
            <a:r>
              <a:rPr sz="1200" b="1" spc="-15" dirty="0">
                <a:solidFill>
                  <a:srgbClr val="EDB820"/>
                </a:solidFill>
                <a:latin typeface="Segoe UI"/>
                <a:cs typeface="Segoe UI"/>
              </a:rPr>
              <a:t>SUBSTANSI </a:t>
            </a:r>
            <a:r>
              <a:rPr sz="1200" b="1" spc="-320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(KANWIL)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6412229" y="3988434"/>
            <a:ext cx="4490720" cy="2125345"/>
            <a:chOff x="6412229" y="3988434"/>
            <a:chExt cx="4490720" cy="2125345"/>
          </a:xfrm>
        </p:grpSpPr>
        <p:sp>
          <p:nvSpPr>
            <p:cNvPr id="71" name="object 71"/>
            <p:cNvSpPr/>
            <p:nvPr/>
          </p:nvSpPr>
          <p:spPr>
            <a:xfrm>
              <a:off x="10826622" y="3988434"/>
              <a:ext cx="76200" cy="1264920"/>
            </a:xfrm>
            <a:custGeom>
              <a:avLst/>
              <a:gdLst/>
              <a:ahLst/>
              <a:cxnLst/>
              <a:rect l="l" t="t" r="r" b="b"/>
              <a:pathLst>
                <a:path w="76200" h="1264920">
                  <a:moveTo>
                    <a:pt x="0" y="1188465"/>
                  </a:moveTo>
                  <a:lnTo>
                    <a:pt x="37592" y="1264920"/>
                  </a:lnTo>
                  <a:lnTo>
                    <a:pt x="69872" y="1201420"/>
                  </a:lnTo>
                  <a:lnTo>
                    <a:pt x="31750" y="1201420"/>
                  </a:lnTo>
                  <a:lnTo>
                    <a:pt x="31841" y="1188678"/>
                  </a:lnTo>
                  <a:lnTo>
                    <a:pt x="0" y="1188465"/>
                  </a:lnTo>
                  <a:close/>
                </a:path>
                <a:path w="76200" h="1264920">
                  <a:moveTo>
                    <a:pt x="31841" y="1188678"/>
                  </a:moveTo>
                  <a:lnTo>
                    <a:pt x="31750" y="1201420"/>
                  </a:lnTo>
                  <a:lnTo>
                    <a:pt x="44450" y="1201420"/>
                  </a:lnTo>
                  <a:lnTo>
                    <a:pt x="44540" y="1188762"/>
                  </a:lnTo>
                  <a:lnTo>
                    <a:pt x="31841" y="1188678"/>
                  </a:lnTo>
                  <a:close/>
                </a:path>
                <a:path w="76200" h="1264920">
                  <a:moveTo>
                    <a:pt x="44540" y="1188762"/>
                  </a:moveTo>
                  <a:lnTo>
                    <a:pt x="44450" y="1201420"/>
                  </a:lnTo>
                  <a:lnTo>
                    <a:pt x="69872" y="1201420"/>
                  </a:lnTo>
                  <a:lnTo>
                    <a:pt x="76200" y="1188973"/>
                  </a:lnTo>
                  <a:lnTo>
                    <a:pt x="44540" y="1188762"/>
                  </a:lnTo>
                  <a:close/>
                </a:path>
                <a:path w="76200" h="1264920">
                  <a:moveTo>
                    <a:pt x="53085" y="0"/>
                  </a:moveTo>
                  <a:lnTo>
                    <a:pt x="40385" y="0"/>
                  </a:lnTo>
                  <a:lnTo>
                    <a:pt x="31841" y="1188678"/>
                  </a:lnTo>
                  <a:lnTo>
                    <a:pt x="44540" y="1188762"/>
                  </a:lnTo>
                  <a:lnTo>
                    <a:pt x="53085" y="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88375" y="5651461"/>
              <a:ext cx="844550" cy="111125"/>
            </a:xfrm>
            <a:custGeom>
              <a:avLst/>
              <a:gdLst/>
              <a:ahLst/>
              <a:cxnLst/>
              <a:rect l="l" t="t" r="r" b="b"/>
              <a:pathLst>
                <a:path w="844550" h="111125">
                  <a:moveTo>
                    <a:pt x="787019" y="46126"/>
                  </a:moveTo>
                  <a:lnTo>
                    <a:pt x="787019" y="65176"/>
                  </a:lnTo>
                  <a:lnTo>
                    <a:pt x="844169" y="65201"/>
                  </a:lnTo>
                  <a:lnTo>
                    <a:pt x="844169" y="46151"/>
                  </a:lnTo>
                  <a:lnTo>
                    <a:pt x="787019" y="46126"/>
                  </a:lnTo>
                  <a:close/>
                </a:path>
                <a:path w="844550" h="111125">
                  <a:moveTo>
                    <a:pt x="710819" y="46088"/>
                  </a:moveTo>
                  <a:lnTo>
                    <a:pt x="710819" y="65138"/>
                  </a:lnTo>
                  <a:lnTo>
                    <a:pt x="767969" y="65176"/>
                  </a:lnTo>
                  <a:lnTo>
                    <a:pt x="767969" y="46126"/>
                  </a:lnTo>
                  <a:lnTo>
                    <a:pt x="710819" y="46088"/>
                  </a:lnTo>
                  <a:close/>
                </a:path>
                <a:path w="844550" h="111125">
                  <a:moveTo>
                    <a:pt x="634619" y="46062"/>
                  </a:moveTo>
                  <a:lnTo>
                    <a:pt x="634619" y="65112"/>
                  </a:lnTo>
                  <a:lnTo>
                    <a:pt x="691769" y="65138"/>
                  </a:lnTo>
                  <a:lnTo>
                    <a:pt x="691769" y="46088"/>
                  </a:lnTo>
                  <a:lnTo>
                    <a:pt x="634619" y="46062"/>
                  </a:lnTo>
                  <a:close/>
                </a:path>
                <a:path w="844550" h="111125">
                  <a:moveTo>
                    <a:pt x="558419" y="46024"/>
                  </a:moveTo>
                  <a:lnTo>
                    <a:pt x="558419" y="65074"/>
                  </a:lnTo>
                  <a:lnTo>
                    <a:pt x="615569" y="65100"/>
                  </a:lnTo>
                  <a:lnTo>
                    <a:pt x="615569" y="46050"/>
                  </a:lnTo>
                  <a:lnTo>
                    <a:pt x="558419" y="46024"/>
                  </a:lnTo>
                  <a:close/>
                </a:path>
                <a:path w="844550" h="111125">
                  <a:moveTo>
                    <a:pt x="482219" y="45986"/>
                  </a:moveTo>
                  <a:lnTo>
                    <a:pt x="482219" y="65036"/>
                  </a:lnTo>
                  <a:lnTo>
                    <a:pt x="539369" y="65062"/>
                  </a:lnTo>
                  <a:lnTo>
                    <a:pt x="539369" y="46012"/>
                  </a:lnTo>
                  <a:lnTo>
                    <a:pt x="482219" y="45986"/>
                  </a:lnTo>
                  <a:close/>
                </a:path>
                <a:path w="844550" h="111125">
                  <a:moveTo>
                    <a:pt x="406019" y="45948"/>
                  </a:moveTo>
                  <a:lnTo>
                    <a:pt x="406019" y="64998"/>
                  </a:lnTo>
                  <a:lnTo>
                    <a:pt x="463169" y="65023"/>
                  </a:lnTo>
                  <a:lnTo>
                    <a:pt x="463169" y="45973"/>
                  </a:lnTo>
                  <a:lnTo>
                    <a:pt x="406019" y="45948"/>
                  </a:lnTo>
                  <a:close/>
                </a:path>
                <a:path w="844550" h="111125">
                  <a:moveTo>
                    <a:pt x="329819" y="45910"/>
                  </a:moveTo>
                  <a:lnTo>
                    <a:pt x="329819" y="64960"/>
                  </a:lnTo>
                  <a:lnTo>
                    <a:pt x="386969" y="64985"/>
                  </a:lnTo>
                  <a:lnTo>
                    <a:pt x="386969" y="45935"/>
                  </a:lnTo>
                  <a:lnTo>
                    <a:pt x="329819" y="45910"/>
                  </a:lnTo>
                  <a:close/>
                </a:path>
                <a:path w="844550" h="111125">
                  <a:moveTo>
                    <a:pt x="253619" y="45872"/>
                  </a:moveTo>
                  <a:lnTo>
                    <a:pt x="253619" y="64922"/>
                  </a:lnTo>
                  <a:lnTo>
                    <a:pt x="310769" y="64960"/>
                  </a:lnTo>
                  <a:lnTo>
                    <a:pt x="310769" y="45910"/>
                  </a:lnTo>
                  <a:lnTo>
                    <a:pt x="253619" y="45872"/>
                  </a:lnTo>
                  <a:close/>
                </a:path>
                <a:path w="844550" h="111125">
                  <a:moveTo>
                    <a:pt x="177419" y="45846"/>
                  </a:moveTo>
                  <a:lnTo>
                    <a:pt x="177419" y="64896"/>
                  </a:lnTo>
                  <a:lnTo>
                    <a:pt x="234569" y="64922"/>
                  </a:lnTo>
                  <a:lnTo>
                    <a:pt x="234569" y="45872"/>
                  </a:lnTo>
                  <a:lnTo>
                    <a:pt x="177419" y="45846"/>
                  </a:lnTo>
                  <a:close/>
                </a:path>
                <a:path w="844550" h="111125">
                  <a:moveTo>
                    <a:pt x="94869" y="0"/>
                  </a:moveTo>
                  <a:lnTo>
                    <a:pt x="0" y="55283"/>
                  </a:lnTo>
                  <a:lnTo>
                    <a:pt x="90297" y="108000"/>
                  </a:lnTo>
                  <a:lnTo>
                    <a:pt x="94742" y="110655"/>
                  </a:lnTo>
                  <a:lnTo>
                    <a:pt x="100583" y="109118"/>
                  </a:lnTo>
                  <a:lnTo>
                    <a:pt x="105918" y="100037"/>
                  </a:lnTo>
                  <a:lnTo>
                    <a:pt x="104394" y="94208"/>
                  </a:lnTo>
                  <a:lnTo>
                    <a:pt x="54064" y="64833"/>
                  </a:lnTo>
                  <a:lnTo>
                    <a:pt x="25019" y="64820"/>
                  </a:lnTo>
                  <a:lnTo>
                    <a:pt x="25019" y="63525"/>
                  </a:lnTo>
                  <a:lnTo>
                    <a:pt x="23622" y="63525"/>
                  </a:lnTo>
                  <a:lnTo>
                    <a:pt x="23622" y="47066"/>
                  </a:lnTo>
                  <a:lnTo>
                    <a:pt x="25019" y="47066"/>
                  </a:lnTo>
                  <a:lnTo>
                    <a:pt x="25019" y="45770"/>
                  </a:lnTo>
                  <a:lnTo>
                    <a:pt x="54091" y="45770"/>
                  </a:lnTo>
                  <a:lnTo>
                    <a:pt x="104394" y="16459"/>
                  </a:lnTo>
                  <a:lnTo>
                    <a:pt x="105918" y="10629"/>
                  </a:lnTo>
                  <a:lnTo>
                    <a:pt x="103250" y="6083"/>
                  </a:lnTo>
                  <a:lnTo>
                    <a:pt x="100710" y="1536"/>
                  </a:lnTo>
                  <a:lnTo>
                    <a:pt x="94869" y="0"/>
                  </a:lnTo>
                  <a:close/>
                </a:path>
                <a:path w="844550" h="111125">
                  <a:moveTo>
                    <a:pt x="101219" y="45808"/>
                  </a:moveTo>
                  <a:lnTo>
                    <a:pt x="101219" y="64858"/>
                  </a:lnTo>
                  <a:lnTo>
                    <a:pt x="158369" y="64884"/>
                  </a:lnTo>
                  <a:lnTo>
                    <a:pt x="158369" y="45834"/>
                  </a:lnTo>
                  <a:lnTo>
                    <a:pt x="101219" y="45808"/>
                  </a:lnTo>
                  <a:close/>
                </a:path>
                <a:path w="844550" h="111125">
                  <a:moveTo>
                    <a:pt x="54069" y="45783"/>
                  </a:moveTo>
                  <a:lnTo>
                    <a:pt x="37733" y="55302"/>
                  </a:lnTo>
                  <a:lnTo>
                    <a:pt x="54064" y="64833"/>
                  </a:lnTo>
                  <a:lnTo>
                    <a:pt x="82169" y="64846"/>
                  </a:lnTo>
                  <a:lnTo>
                    <a:pt x="82169" y="45796"/>
                  </a:lnTo>
                  <a:lnTo>
                    <a:pt x="54069" y="45783"/>
                  </a:lnTo>
                  <a:close/>
                </a:path>
                <a:path w="844550" h="111125">
                  <a:moveTo>
                    <a:pt x="37733" y="55302"/>
                  </a:moveTo>
                  <a:lnTo>
                    <a:pt x="25019" y="62711"/>
                  </a:lnTo>
                  <a:lnTo>
                    <a:pt x="25019" y="64820"/>
                  </a:lnTo>
                  <a:lnTo>
                    <a:pt x="54064" y="64833"/>
                  </a:lnTo>
                  <a:lnTo>
                    <a:pt x="37733" y="55302"/>
                  </a:lnTo>
                  <a:close/>
                </a:path>
                <a:path w="844550" h="111125">
                  <a:moveTo>
                    <a:pt x="23622" y="47066"/>
                  </a:moveTo>
                  <a:lnTo>
                    <a:pt x="23622" y="63525"/>
                  </a:lnTo>
                  <a:lnTo>
                    <a:pt x="25019" y="62711"/>
                  </a:lnTo>
                  <a:lnTo>
                    <a:pt x="25019" y="47881"/>
                  </a:lnTo>
                  <a:lnTo>
                    <a:pt x="23622" y="47066"/>
                  </a:lnTo>
                  <a:close/>
                </a:path>
                <a:path w="844550" h="111125">
                  <a:moveTo>
                    <a:pt x="25019" y="62711"/>
                  </a:moveTo>
                  <a:lnTo>
                    <a:pt x="23622" y="63525"/>
                  </a:lnTo>
                  <a:lnTo>
                    <a:pt x="25019" y="63525"/>
                  </a:lnTo>
                  <a:lnTo>
                    <a:pt x="25019" y="62711"/>
                  </a:lnTo>
                  <a:close/>
                </a:path>
                <a:path w="844550" h="111125">
                  <a:moveTo>
                    <a:pt x="25019" y="47881"/>
                  </a:moveTo>
                  <a:lnTo>
                    <a:pt x="25019" y="62711"/>
                  </a:lnTo>
                  <a:lnTo>
                    <a:pt x="37733" y="55302"/>
                  </a:lnTo>
                  <a:lnTo>
                    <a:pt x="25019" y="47881"/>
                  </a:lnTo>
                  <a:close/>
                </a:path>
                <a:path w="844550" h="111125">
                  <a:moveTo>
                    <a:pt x="25019" y="45770"/>
                  </a:moveTo>
                  <a:lnTo>
                    <a:pt x="25019" y="47881"/>
                  </a:lnTo>
                  <a:lnTo>
                    <a:pt x="37733" y="55302"/>
                  </a:lnTo>
                  <a:lnTo>
                    <a:pt x="54069" y="45783"/>
                  </a:lnTo>
                  <a:lnTo>
                    <a:pt x="25019" y="45770"/>
                  </a:lnTo>
                  <a:close/>
                </a:path>
                <a:path w="844550" h="111125">
                  <a:moveTo>
                    <a:pt x="25019" y="47066"/>
                  </a:moveTo>
                  <a:lnTo>
                    <a:pt x="23622" y="47066"/>
                  </a:lnTo>
                  <a:lnTo>
                    <a:pt x="25019" y="47881"/>
                  </a:lnTo>
                  <a:lnTo>
                    <a:pt x="25019" y="47066"/>
                  </a:lnTo>
                  <a:close/>
                </a:path>
                <a:path w="844550" h="111125">
                  <a:moveTo>
                    <a:pt x="54091" y="45770"/>
                  </a:moveTo>
                  <a:lnTo>
                    <a:pt x="25019" y="45770"/>
                  </a:lnTo>
                  <a:lnTo>
                    <a:pt x="54069" y="457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412229" y="5280659"/>
              <a:ext cx="2195830" cy="833119"/>
            </a:xfrm>
            <a:custGeom>
              <a:avLst/>
              <a:gdLst/>
              <a:ahLst/>
              <a:cxnLst/>
              <a:rect l="l" t="t" r="r" b="b"/>
              <a:pathLst>
                <a:path w="2195829" h="833120">
                  <a:moveTo>
                    <a:pt x="2057019" y="0"/>
                  </a:moveTo>
                  <a:lnTo>
                    <a:pt x="138811" y="0"/>
                  </a:lnTo>
                  <a:lnTo>
                    <a:pt x="94967" y="7084"/>
                  </a:lnTo>
                  <a:lnTo>
                    <a:pt x="56866" y="26806"/>
                  </a:lnTo>
                  <a:lnTo>
                    <a:pt x="26806" y="56866"/>
                  </a:lnTo>
                  <a:lnTo>
                    <a:pt x="7084" y="94967"/>
                  </a:lnTo>
                  <a:lnTo>
                    <a:pt x="0" y="138810"/>
                  </a:lnTo>
                  <a:lnTo>
                    <a:pt x="0" y="694258"/>
                  </a:lnTo>
                  <a:lnTo>
                    <a:pt x="7084" y="738150"/>
                  </a:lnTo>
                  <a:lnTo>
                    <a:pt x="26806" y="776269"/>
                  </a:lnTo>
                  <a:lnTo>
                    <a:pt x="56866" y="806328"/>
                  </a:lnTo>
                  <a:lnTo>
                    <a:pt x="94967" y="826041"/>
                  </a:lnTo>
                  <a:lnTo>
                    <a:pt x="138811" y="833119"/>
                  </a:lnTo>
                  <a:lnTo>
                    <a:pt x="2057019" y="833119"/>
                  </a:lnTo>
                  <a:lnTo>
                    <a:pt x="2100862" y="826041"/>
                  </a:lnTo>
                  <a:lnTo>
                    <a:pt x="2138963" y="806328"/>
                  </a:lnTo>
                  <a:lnTo>
                    <a:pt x="2169023" y="776269"/>
                  </a:lnTo>
                  <a:lnTo>
                    <a:pt x="2188745" y="738150"/>
                  </a:lnTo>
                  <a:lnTo>
                    <a:pt x="2195829" y="694258"/>
                  </a:lnTo>
                  <a:lnTo>
                    <a:pt x="2195829" y="138810"/>
                  </a:lnTo>
                  <a:lnTo>
                    <a:pt x="2188745" y="94967"/>
                  </a:lnTo>
                  <a:lnTo>
                    <a:pt x="2169023" y="56866"/>
                  </a:lnTo>
                  <a:lnTo>
                    <a:pt x="2138963" y="26806"/>
                  </a:lnTo>
                  <a:lnTo>
                    <a:pt x="2100862" y="7084"/>
                  </a:lnTo>
                  <a:lnTo>
                    <a:pt x="2057019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6456679" y="5329935"/>
            <a:ext cx="20935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Apabila terdapat </a:t>
            </a:r>
            <a:r>
              <a:rPr sz="1100" b="1" spc="-5" dirty="0">
                <a:solidFill>
                  <a:srgbClr val="FFFFFF"/>
                </a:solidFill>
                <a:latin typeface="Segoe UI"/>
                <a:cs typeface="Segoe UI"/>
              </a:rPr>
              <a:t>data dan/atau </a:t>
            </a:r>
            <a:r>
              <a:rPr sz="11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Segoe UI"/>
                <a:cs typeface="Segoe UI"/>
              </a:rPr>
              <a:t>informasi yang berbeda 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dengan </a:t>
            </a:r>
            <a:r>
              <a:rPr sz="1100" spc="-2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Segoe UI"/>
                <a:cs typeface="Segoe UI"/>
              </a:rPr>
              <a:t>kenyataan</a:t>
            </a:r>
            <a:r>
              <a:rPr sz="11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di</a:t>
            </a:r>
            <a:r>
              <a:rPr sz="11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lapangan</a:t>
            </a:r>
            <a:r>
              <a:rPr sz="11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Segoe UI"/>
                <a:cs typeface="Segoe UI"/>
              </a:rPr>
              <a:t>terhadap 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Segoe UI"/>
                <a:cs typeface="Segoe UI"/>
              </a:rPr>
              <a:t>keputusan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Segoe UI"/>
                <a:cs typeface="Segoe UI"/>
              </a:rPr>
              <a:t>persetujuan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500495" y="3324225"/>
            <a:ext cx="1828164" cy="1308735"/>
          </a:xfrm>
          <a:custGeom>
            <a:avLst/>
            <a:gdLst/>
            <a:ahLst/>
            <a:cxnLst/>
            <a:rect l="l" t="t" r="r" b="b"/>
            <a:pathLst>
              <a:path w="1828165" h="1308735">
                <a:moveTo>
                  <a:pt x="76200" y="1232027"/>
                </a:moveTo>
                <a:lnTo>
                  <a:pt x="0" y="1270127"/>
                </a:lnTo>
                <a:lnTo>
                  <a:pt x="76200" y="1308227"/>
                </a:lnTo>
                <a:lnTo>
                  <a:pt x="76200" y="1279652"/>
                </a:lnTo>
                <a:lnTo>
                  <a:pt x="63500" y="1279652"/>
                </a:lnTo>
                <a:lnTo>
                  <a:pt x="63500" y="1260602"/>
                </a:lnTo>
                <a:lnTo>
                  <a:pt x="76200" y="1260602"/>
                </a:lnTo>
                <a:lnTo>
                  <a:pt x="76200" y="1232027"/>
                </a:lnTo>
                <a:close/>
              </a:path>
              <a:path w="1828165" h="1308735">
                <a:moveTo>
                  <a:pt x="76200" y="1260602"/>
                </a:moveTo>
                <a:lnTo>
                  <a:pt x="63500" y="1260602"/>
                </a:lnTo>
                <a:lnTo>
                  <a:pt x="63500" y="1279652"/>
                </a:lnTo>
                <a:lnTo>
                  <a:pt x="76200" y="1279652"/>
                </a:lnTo>
                <a:lnTo>
                  <a:pt x="76200" y="1260602"/>
                </a:lnTo>
                <a:close/>
              </a:path>
              <a:path w="1828165" h="1308735">
                <a:moveTo>
                  <a:pt x="1808987" y="1260602"/>
                </a:moveTo>
                <a:lnTo>
                  <a:pt x="76200" y="1260602"/>
                </a:lnTo>
                <a:lnTo>
                  <a:pt x="76200" y="1279652"/>
                </a:lnTo>
                <a:lnTo>
                  <a:pt x="1828037" y="1279652"/>
                </a:lnTo>
                <a:lnTo>
                  <a:pt x="1828037" y="1270127"/>
                </a:lnTo>
                <a:lnTo>
                  <a:pt x="1808987" y="1270127"/>
                </a:lnTo>
                <a:lnTo>
                  <a:pt x="1808987" y="1260602"/>
                </a:lnTo>
                <a:close/>
              </a:path>
              <a:path w="1828165" h="1308735">
                <a:moveTo>
                  <a:pt x="1828037" y="0"/>
                </a:moveTo>
                <a:lnTo>
                  <a:pt x="1808987" y="0"/>
                </a:lnTo>
                <a:lnTo>
                  <a:pt x="1808987" y="1270127"/>
                </a:lnTo>
                <a:lnTo>
                  <a:pt x="1818512" y="1260602"/>
                </a:lnTo>
                <a:lnTo>
                  <a:pt x="1828037" y="1260602"/>
                </a:lnTo>
                <a:lnTo>
                  <a:pt x="1828037" y="0"/>
                </a:lnTo>
                <a:close/>
              </a:path>
              <a:path w="1828165" h="1308735">
                <a:moveTo>
                  <a:pt x="1828037" y="1260602"/>
                </a:moveTo>
                <a:lnTo>
                  <a:pt x="1818512" y="1260602"/>
                </a:lnTo>
                <a:lnTo>
                  <a:pt x="1808987" y="1270127"/>
                </a:lnTo>
                <a:lnTo>
                  <a:pt x="1828037" y="1270127"/>
                </a:lnTo>
                <a:lnTo>
                  <a:pt x="1828037" y="1260602"/>
                </a:lnTo>
                <a:close/>
              </a:path>
            </a:pathLst>
          </a:custGeom>
          <a:solidFill>
            <a:srgbClr val="1B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813435" y="2498725"/>
            <a:ext cx="5612765" cy="3266440"/>
            <a:chOff x="813435" y="2498725"/>
            <a:chExt cx="5612765" cy="3266440"/>
          </a:xfrm>
        </p:grpSpPr>
        <p:sp>
          <p:nvSpPr>
            <p:cNvPr id="77" name="object 77"/>
            <p:cNvSpPr/>
            <p:nvPr/>
          </p:nvSpPr>
          <p:spPr>
            <a:xfrm>
              <a:off x="5497194" y="5654001"/>
              <a:ext cx="929005" cy="111125"/>
            </a:xfrm>
            <a:custGeom>
              <a:avLst/>
              <a:gdLst/>
              <a:ahLst/>
              <a:cxnLst/>
              <a:rect l="l" t="t" r="r" b="b"/>
              <a:pathLst>
                <a:path w="929004" h="111125">
                  <a:moveTo>
                    <a:pt x="871474" y="46126"/>
                  </a:moveTo>
                  <a:lnTo>
                    <a:pt x="871474" y="65176"/>
                  </a:lnTo>
                  <a:lnTo>
                    <a:pt x="928624" y="65201"/>
                  </a:lnTo>
                  <a:lnTo>
                    <a:pt x="928624" y="46151"/>
                  </a:lnTo>
                  <a:lnTo>
                    <a:pt x="871474" y="46126"/>
                  </a:lnTo>
                  <a:close/>
                </a:path>
                <a:path w="929004" h="111125">
                  <a:moveTo>
                    <a:pt x="795274" y="46100"/>
                  </a:moveTo>
                  <a:lnTo>
                    <a:pt x="795274" y="65150"/>
                  </a:lnTo>
                  <a:lnTo>
                    <a:pt x="852424" y="65176"/>
                  </a:lnTo>
                  <a:lnTo>
                    <a:pt x="852424" y="46126"/>
                  </a:lnTo>
                  <a:lnTo>
                    <a:pt x="795274" y="46100"/>
                  </a:lnTo>
                  <a:close/>
                </a:path>
                <a:path w="929004" h="111125">
                  <a:moveTo>
                    <a:pt x="719074" y="46062"/>
                  </a:moveTo>
                  <a:lnTo>
                    <a:pt x="719074" y="65112"/>
                  </a:lnTo>
                  <a:lnTo>
                    <a:pt x="776224" y="65138"/>
                  </a:lnTo>
                  <a:lnTo>
                    <a:pt x="776224" y="46088"/>
                  </a:lnTo>
                  <a:lnTo>
                    <a:pt x="719074" y="46062"/>
                  </a:lnTo>
                  <a:close/>
                </a:path>
                <a:path w="929004" h="111125">
                  <a:moveTo>
                    <a:pt x="642874" y="46037"/>
                  </a:moveTo>
                  <a:lnTo>
                    <a:pt x="642874" y="65087"/>
                  </a:lnTo>
                  <a:lnTo>
                    <a:pt x="700024" y="65112"/>
                  </a:lnTo>
                  <a:lnTo>
                    <a:pt x="700024" y="46062"/>
                  </a:lnTo>
                  <a:lnTo>
                    <a:pt x="642874" y="46037"/>
                  </a:lnTo>
                  <a:close/>
                </a:path>
                <a:path w="929004" h="111125">
                  <a:moveTo>
                    <a:pt x="566674" y="45999"/>
                  </a:moveTo>
                  <a:lnTo>
                    <a:pt x="566674" y="65049"/>
                  </a:lnTo>
                  <a:lnTo>
                    <a:pt x="623824" y="65074"/>
                  </a:lnTo>
                  <a:lnTo>
                    <a:pt x="623824" y="46024"/>
                  </a:lnTo>
                  <a:lnTo>
                    <a:pt x="566674" y="45999"/>
                  </a:lnTo>
                  <a:close/>
                </a:path>
                <a:path w="929004" h="111125">
                  <a:moveTo>
                    <a:pt x="490474" y="45973"/>
                  </a:moveTo>
                  <a:lnTo>
                    <a:pt x="490474" y="65023"/>
                  </a:lnTo>
                  <a:lnTo>
                    <a:pt x="547624" y="65049"/>
                  </a:lnTo>
                  <a:lnTo>
                    <a:pt x="547624" y="45999"/>
                  </a:lnTo>
                  <a:lnTo>
                    <a:pt x="490474" y="45973"/>
                  </a:lnTo>
                  <a:close/>
                </a:path>
                <a:path w="929004" h="111125">
                  <a:moveTo>
                    <a:pt x="414274" y="45935"/>
                  </a:moveTo>
                  <a:lnTo>
                    <a:pt x="414274" y="64985"/>
                  </a:lnTo>
                  <a:lnTo>
                    <a:pt x="471424" y="65011"/>
                  </a:lnTo>
                  <a:lnTo>
                    <a:pt x="471424" y="45961"/>
                  </a:lnTo>
                  <a:lnTo>
                    <a:pt x="414274" y="45935"/>
                  </a:lnTo>
                  <a:close/>
                </a:path>
                <a:path w="929004" h="111125">
                  <a:moveTo>
                    <a:pt x="338074" y="45897"/>
                  </a:moveTo>
                  <a:lnTo>
                    <a:pt x="338074" y="64947"/>
                  </a:lnTo>
                  <a:lnTo>
                    <a:pt x="395224" y="64973"/>
                  </a:lnTo>
                  <a:lnTo>
                    <a:pt x="395224" y="45923"/>
                  </a:lnTo>
                  <a:lnTo>
                    <a:pt x="338074" y="45897"/>
                  </a:lnTo>
                  <a:close/>
                </a:path>
                <a:path w="929004" h="111125">
                  <a:moveTo>
                    <a:pt x="261874" y="45872"/>
                  </a:moveTo>
                  <a:lnTo>
                    <a:pt x="261874" y="64922"/>
                  </a:lnTo>
                  <a:lnTo>
                    <a:pt x="319024" y="64947"/>
                  </a:lnTo>
                  <a:lnTo>
                    <a:pt x="319024" y="45897"/>
                  </a:lnTo>
                  <a:lnTo>
                    <a:pt x="261874" y="45872"/>
                  </a:lnTo>
                  <a:close/>
                </a:path>
                <a:path w="929004" h="111125">
                  <a:moveTo>
                    <a:pt x="185674" y="45834"/>
                  </a:moveTo>
                  <a:lnTo>
                    <a:pt x="185674" y="64884"/>
                  </a:lnTo>
                  <a:lnTo>
                    <a:pt x="242824" y="64909"/>
                  </a:lnTo>
                  <a:lnTo>
                    <a:pt x="242824" y="45859"/>
                  </a:lnTo>
                  <a:lnTo>
                    <a:pt x="185674" y="45834"/>
                  </a:lnTo>
                  <a:close/>
                </a:path>
                <a:path w="929004" h="111125">
                  <a:moveTo>
                    <a:pt x="109474" y="45808"/>
                  </a:moveTo>
                  <a:lnTo>
                    <a:pt x="109474" y="64858"/>
                  </a:lnTo>
                  <a:lnTo>
                    <a:pt x="166624" y="64884"/>
                  </a:lnTo>
                  <a:lnTo>
                    <a:pt x="166624" y="45834"/>
                  </a:lnTo>
                  <a:lnTo>
                    <a:pt x="109474" y="45808"/>
                  </a:lnTo>
                  <a:close/>
                </a:path>
                <a:path w="929004" h="111125">
                  <a:moveTo>
                    <a:pt x="94868" y="0"/>
                  </a:moveTo>
                  <a:lnTo>
                    <a:pt x="0" y="55283"/>
                  </a:lnTo>
                  <a:lnTo>
                    <a:pt x="90296" y="108000"/>
                  </a:lnTo>
                  <a:lnTo>
                    <a:pt x="94741" y="110655"/>
                  </a:lnTo>
                  <a:lnTo>
                    <a:pt x="100583" y="109118"/>
                  </a:lnTo>
                  <a:lnTo>
                    <a:pt x="105917" y="100037"/>
                  </a:lnTo>
                  <a:lnTo>
                    <a:pt x="104393" y="94195"/>
                  </a:lnTo>
                  <a:lnTo>
                    <a:pt x="54048" y="64830"/>
                  </a:lnTo>
                  <a:lnTo>
                    <a:pt x="33274" y="64820"/>
                  </a:lnTo>
                  <a:lnTo>
                    <a:pt x="33274" y="63525"/>
                  </a:lnTo>
                  <a:lnTo>
                    <a:pt x="23621" y="63525"/>
                  </a:lnTo>
                  <a:lnTo>
                    <a:pt x="23621" y="47066"/>
                  </a:lnTo>
                  <a:lnTo>
                    <a:pt x="33274" y="47066"/>
                  </a:lnTo>
                  <a:lnTo>
                    <a:pt x="33274" y="45770"/>
                  </a:lnTo>
                  <a:lnTo>
                    <a:pt x="54075" y="45770"/>
                  </a:lnTo>
                  <a:lnTo>
                    <a:pt x="104393" y="16459"/>
                  </a:lnTo>
                  <a:lnTo>
                    <a:pt x="105917" y="10617"/>
                  </a:lnTo>
                  <a:lnTo>
                    <a:pt x="103250" y="6083"/>
                  </a:lnTo>
                  <a:lnTo>
                    <a:pt x="100710" y="1536"/>
                  </a:lnTo>
                  <a:lnTo>
                    <a:pt x="94868" y="0"/>
                  </a:lnTo>
                  <a:close/>
                </a:path>
                <a:path w="929004" h="111125">
                  <a:moveTo>
                    <a:pt x="54060" y="45780"/>
                  </a:moveTo>
                  <a:lnTo>
                    <a:pt x="37727" y="55301"/>
                  </a:lnTo>
                  <a:lnTo>
                    <a:pt x="54048" y="64830"/>
                  </a:lnTo>
                  <a:lnTo>
                    <a:pt x="90424" y="64846"/>
                  </a:lnTo>
                  <a:lnTo>
                    <a:pt x="90424" y="45796"/>
                  </a:lnTo>
                  <a:lnTo>
                    <a:pt x="54060" y="45780"/>
                  </a:lnTo>
                  <a:close/>
                </a:path>
                <a:path w="929004" h="111125">
                  <a:moveTo>
                    <a:pt x="37727" y="55301"/>
                  </a:moveTo>
                  <a:lnTo>
                    <a:pt x="33274" y="57898"/>
                  </a:lnTo>
                  <a:lnTo>
                    <a:pt x="33274" y="64820"/>
                  </a:lnTo>
                  <a:lnTo>
                    <a:pt x="54048" y="64830"/>
                  </a:lnTo>
                  <a:lnTo>
                    <a:pt x="37727" y="55301"/>
                  </a:lnTo>
                  <a:close/>
                </a:path>
                <a:path w="929004" h="111125">
                  <a:moveTo>
                    <a:pt x="23621" y="47066"/>
                  </a:moveTo>
                  <a:lnTo>
                    <a:pt x="23621" y="63525"/>
                  </a:lnTo>
                  <a:lnTo>
                    <a:pt x="33274" y="57898"/>
                  </a:lnTo>
                  <a:lnTo>
                    <a:pt x="33274" y="52701"/>
                  </a:lnTo>
                  <a:lnTo>
                    <a:pt x="23621" y="47066"/>
                  </a:lnTo>
                  <a:close/>
                </a:path>
                <a:path w="929004" h="111125">
                  <a:moveTo>
                    <a:pt x="33274" y="57898"/>
                  </a:moveTo>
                  <a:lnTo>
                    <a:pt x="23621" y="63525"/>
                  </a:lnTo>
                  <a:lnTo>
                    <a:pt x="33274" y="63525"/>
                  </a:lnTo>
                  <a:lnTo>
                    <a:pt x="33274" y="57898"/>
                  </a:lnTo>
                  <a:close/>
                </a:path>
                <a:path w="929004" h="111125">
                  <a:moveTo>
                    <a:pt x="33274" y="52701"/>
                  </a:moveTo>
                  <a:lnTo>
                    <a:pt x="33274" y="57898"/>
                  </a:lnTo>
                  <a:lnTo>
                    <a:pt x="37727" y="55301"/>
                  </a:lnTo>
                  <a:lnTo>
                    <a:pt x="33274" y="52701"/>
                  </a:lnTo>
                  <a:close/>
                </a:path>
                <a:path w="929004" h="111125">
                  <a:moveTo>
                    <a:pt x="33274" y="45770"/>
                  </a:moveTo>
                  <a:lnTo>
                    <a:pt x="33274" y="52701"/>
                  </a:lnTo>
                  <a:lnTo>
                    <a:pt x="37727" y="55301"/>
                  </a:lnTo>
                  <a:lnTo>
                    <a:pt x="54060" y="45780"/>
                  </a:lnTo>
                  <a:lnTo>
                    <a:pt x="33274" y="45770"/>
                  </a:lnTo>
                  <a:close/>
                </a:path>
                <a:path w="929004" h="111125">
                  <a:moveTo>
                    <a:pt x="33274" y="47066"/>
                  </a:moveTo>
                  <a:lnTo>
                    <a:pt x="23621" y="47066"/>
                  </a:lnTo>
                  <a:lnTo>
                    <a:pt x="33274" y="52701"/>
                  </a:lnTo>
                  <a:lnTo>
                    <a:pt x="33274" y="4706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13435" y="2498725"/>
              <a:ext cx="358140" cy="2079625"/>
            </a:xfrm>
            <a:custGeom>
              <a:avLst/>
              <a:gdLst/>
              <a:ahLst/>
              <a:cxnLst/>
              <a:rect l="l" t="t" r="r" b="b"/>
              <a:pathLst>
                <a:path w="358140" h="2079625">
                  <a:moveTo>
                    <a:pt x="47625" y="63500"/>
                  </a:moveTo>
                  <a:lnTo>
                    <a:pt x="28575" y="63500"/>
                  </a:lnTo>
                  <a:lnTo>
                    <a:pt x="28575" y="2079625"/>
                  </a:lnTo>
                  <a:lnTo>
                    <a:pt x="357670" y="2079625"/>
                  </a:lnTo>
                  <a:lnTo>
                    <a:pt x="357670" y="2070100"/>
                  </a:lnTo>
                  <a:lnTo>
                    <a:pt x="47625" y="2070100"/>
                  </a:lnTo>
                  <a:lnTo>
                    <a:pt x="38100" y="2060575"/>
                  </a:lnTo>
                  <a:lnTo>
                    <a:pt x="47625" y="2060575"/>
                  </a:lnTo>
                  <a:lnTo>
                    <a:pt x="47625" y="63500"/>
                  </a:lnTo>
                  <a:close/>
                </a:path>
                <a:path w="358140" h="2079625">
                  <a:moveTo>
                    <a:pt x="47625" y="2060575"/>
                  </a:moveTo>
                  <a:lnTo>
                    <a:pt x="38100" y="2060575"/>
                  </a:lnTo>
                  <a:lnTo>
                    <a:pt x="47625" y="2070100"/>
                  </a:lnTo>
                  <a:lnTo>
                    <a:pt x="47625" y="2060575"/>
                  </a:lnTo>
                  <a:close/>
                </a:path>
                <a:path w="358140" h="2079625">
                  <a:moveTo>
                    <a:pt x="357670" y="2060575"/>
                  </a:moveTo>
                  <a:lnTo>
                    <a:pt x="47625" y="2060575"/>
                  </a:lnTo>
                  <a:lnTo>
                    <a:pt x="47625" y="2070100"/>
                  </a:lnTo>
                  <a:lnTo>
                    <a:pt x="357670" y="2070100"/>
                  </a:lnTo>
                  <a:lnTo>
                    <a:pt x="357670" y="2060575"/>
                  </a:lnTo>
                  <a:close/>
                </a:path>
                <a:path w="358140" h="2079625">
                  <a:moveTo>
                    <a:pt x="38100" y="0"/>
                  </a:moveTo>
                  <a:lnTo>
                    <a:pt x="0" y="76200"/>
                  </a:lnTo>
                  <a:lnTo>
                    <a:pt x="28575" y="76200"/>
                  </a:lnTo>
                  <a:lnTo>
                    <a:pt x="28575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358140" h="2079625">
                  <a:moveTo>
                    <a:pt x="69850" y="63500"/>
                  </a:moveTo>
                  <a:lnTo>
                    <a:pt x="47625" y="63500"/>
                  </a:lnTo>
                  <a:lnTo>
                    <a:pt x="4762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1B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0908030" y="6480809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1B2852"/>
                </a:solidFill>
                <a:latin typeface="Calibri"/>
                <a:cs typeface="Calibri"/>
                <a:hlinkClick r:id="rId11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1950" y="609917"/>
            <a:ext cx="289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21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6689"/>
            <a:ext cx="497840" cy="546100"/>
          </a:xfrm>
          <a:custGeom>
            <a:avLst/>
            <a:gdLst/>
            <a:ahLst/>
            <a:cxnLst/>
            <a:rect l="l" t="t" r="r" b="b"/>
            <a:pathLst>
              <a:path w="497840" h="546100">
                <a:moveTo>
                  <a:pt x="497840" y="0"/>
                </a:moveTo>
                <a:lnTo>
                  <a:pt x="0" y="0"/>
                </a:lnTo>
                <a:lnTo>
                  <a:pt x="0" y="546099"/>
                </a:lnTo>
                <a:lnTo>
                  <a:pt x="497840" y="546099"/>
                </a:lnTo>
                <a:lnTo>
                  <a:pt x="4978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9109" y="186689"/>
            <a:ext cx="10494010" cy="54610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90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780"/>
              </a:spcBef>
            </a:pPr>
            <a:r>
              <a:rPr sz="2000" spc="-45" dirty="0">
                <a:solidFill>
                  <a:srgbClr val="FFFFFF"/>
                </a:solidFill>
              </a:rPr>
              <a:t>Tata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Cara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Permohonan</a:t>
            </a:r>
            <a:r>
              <a:rPr sz="2000" spc="3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Kelompok Masa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Manfaat</a:t>
            </a:r>
            <a:r>
              <a:rPr sz="2000" spc="-10" dirty="0">
                <a:solidFill>
                  <a:srgbClr val="FFFFFF"/>
                </a:solidFill>
              </a:rPr>
              <a:t> Penyusutan</a:t>
            </a:r>
            <a:r>
              <a:rPr sz="2000" spc="-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– </a:t>
            </a:r>
            <a:r>
              <a:rPr sz="2000" spc="-5" dirty="0">
                <a:solidFill>
                  <a:srgbClr val="FFFFFF"/>
                </a:solidFill>
              </a:rPr>
              <a:t>Bidang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Usaha</a:t>
            </a:r>
            <a:r>
              <a:rPr sz="2000" spc="-20" dirty="0">
                <a:solidFill>
                  <a:srgbClr val="FFFFFF"/>
                </a:solidFill>
              </a:rPr>
              <a:t> Tertentu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3879850" y="4121150"/>
            <a:ext cx="2658110" cy="908050"/>
          </a:xfrm>
          <a:custGeom>
            <a:avLst/>
            <a:gdLst/>
            <a:ahLst/>
            <a:cxnLst/>
            <a:rect l="l" t="t" r="r" b="b"/>
            <a:pathLst>
              <a:path w="2658109" h="908050">
                <a:moveTo>
                  <a:pt x="2506726" y="0"/>
                </a:moveTo>
                <a:lnTo>
                  <a:pt x="151384" y="0"/>
                </a:lnTo>
                <a:lnTo>
                  <a:pt x="103550" y="7721"/>
                </a:lnTo>
                <a:lnTo>
                  <a:pt x="61996" y="29220"/>
                </a:lnTo>
                <a:lnTo>
                  <a:pt x="29220" y="61996"/>
                </a:lnTo>
                <a:lnTo>
                  <a:pt x="7721" y="103550"/>
                </a:lnTo>
                <a:lnTo>
                  <a:pt x="0" y="151383"/>
                </a:lnTo>
                <a:lnTo>
                  <a:pt x="0" y="756666"/>
                </a:lnTo>
                <a:lnTo>
                  <a:pt x="7721" y="804499"/>
                </a:lnTo>
                <a:lnTo>
                  <a:pt x="29220" y="846053"/>
                </a:lnTo>
                <a:lnTo>
                  <a:pt x="61996" y="878829"/>
                </a:lnTo>
                <a:lnTo>
                  <a:pt x="103550" y="900328"/>
                </a:lnTo>
                <a:lnTo>
                  <a:pt x="151384" y="908050"/>
                </a:lnTo>
                <a:lnTo>
                  <a:pt x="2506726" y="908050"/>
                </a:lnTo>
                <a:lnTo>
                  <a:pt x="2554559" y="900328"/>
                </a:lnTo>
                <a:lnTo>
                  <a:pt x="2596113" y="878829"/>
                </a:lnTo>
                <a:lnTo>
                  <a:pt x="2628889" y="846053"/>
                </a:lnTo>
                <a:lnTo>
                  <a:pt x="2650388" y="804499"/>
                </a:lnTo>
                <a:lnTo>
                  <a:pt x="2658109" y="756666"/>
                </a:lnTo>
                <a:lnTo>
                  <a:pt x="2658109" y="151383"/>
                </a:lnTo>
                <a:lnTo>
                  <a:pt x="2650388" y="103550"/>
                </a:lnTo>
                <a:lnTo>
                  <a:pt x="2628889" y="61996"/>
                </a:lnTo>
                <a:lnTo>
                  <a:pt x="2596113" y="29220"/>
                </a:lnTo>
                <a:lnTo>
                  <a:pt x="2554559" y="7721"/>
                </a:lnTo>
                <a:lnTo>
                  <a:pt x="2506726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69384" y="4170045"/>
            <a:ext cx="2413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6690" algn="l"/>
              </a:tabLst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Surat</a:t>
            </a:r>
            <a:r>
              <a:rPr sz="12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Permintaan</a:t>
            </a:r>
            <a:r>
              <a:rPr sz="12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Kelengkapan </a:t>
            </a:r>
            <a:r>
              <a:rPr sz="1200" b="1" spc="-3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Dokumen</a:t>
            </a:r>
            <a:endParaRPr sz="1200">
              <a:latin typeface="Segoe UI"/>
              <a:cs typeface="Segoe UI"/>
            </a:endParaRPr>
          </a:p>
          <a:p>
            <a:pPr marL="186055" marR="88900" indent="-173990">
              <a:lnSpc>
                <a:spcPct val="100000"/>
              </a:lnSpc>
              <a:buFont typeface="Arial MT"/>
              <a:buChar char="•"/>
              <a:tabLst>
                <a:tab pos="186690" algn="l"/>
              </a:tabLst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Diterbitkan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maks. 15 hari kerja </a:t>
            </a:r>
            <a:r>
              <a:rPr sz="1200" b="1" spc="-3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sejak</a:t>
            </a:r>
            <a:r>
              <a:rPr sz="12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diterima</a:t>
            </a:r>
            <a:r>
              <a:rPr sz="12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permohonan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3039" y="1859026"/>
            <a:ext cx="6883400" cy="639445"/>
            <a:chOff x="193039" y="1859026"/>
            <a:chExt cx="6883400" cy="639445"/>
          </a:xfrm>
        </p:grpSpPr>
        <p:sp>
          <p:nvSpPr>
            <p:cNvPr id="8" name="object 8"/>
            <p:cNvSpPr/>
            <p:nvPr/>
          </p:nvSpPr>
          <p:spPr>
            <a:xfrm>
              <a:off x="3871594" y="1859026"/>
              <a:ext cx="1050290" cy="76200"/>
            </a:xfrm>
            <a:custGeom>
              <a:avLst/>
              <a:gdLst/>
              <a:ahLst/>
              <a:cxnLst/>
              <a:rect l="l" t="t" r="r" b="b"/>
              <a:pathLst>
                <a:path w="1050289" h="76200">
                  <a:moveTo>
                    <a:pt x="1037683" y="31750"/>
                  </a:moveTo>
                  <a:lnTo>
                    <a:pt x="986281" y="31750"/>
                  </a:lnTo>
                  <a:lnTo>
                    <a:pt x="986281" y="44450"/>
                  </a:lnTo>
                  <a:lnTo>
                    <a:pt x="973624" y="44523"/>
                  </a:lnTo>
                  <a:lnTo>
                    <a:pt x="973835" y="76200"/>
                  </a:lnTo>
                  <a:lnTo>
                    <a:pt x="1049781" y="37719"/>
                  </a:lnTo>
                  <a:lnTo>
                    <a:pt x="1037683" y="31750"/>
                  </a:lnTo>
                  <a:close/>
                </a:path>
                <a:path w="1050289" h="76200">
                  <a:moveTo>
                    <a:pt x="973540" y="31823"/>
                  </a:moveTo>
                  <a:lnTo>
                    <a:pt x="0" y="37464"/>
                  </a:lnTo>
                  <a:lnTo>
                    <a:pt x="0" y="50164"/>
                  </a:lnTo>
                  <a:lnTo>
                    <a:pt x="973624" y="44523"/>
                  </a:lnTo>
                  <a:lnTo>
                    <a:pt x="973540" y="31823"/>
                  </a:lnTo>
                  <a:close/>
                </a:path>
                <a:path w="1050289" h="76200">
                  <a:moveTo>
                    <a:pt x="986281" y="31750"/>
                  </a:moveTo>
                  <a:lnTo>
                    <a:pt x="973540" y="31823"/>
                  </a:lnTo>
                  <a:lnTo>
                    <a:pt x="973624" y="44523"/>
                  </a:lnTo>
                  <a:lnTo>
                    <a:pt x="986281" y="44450"/>
                  </a:lnTo>
                  <a:lnTo>
                    <a:pt x="986281" y="31750"/>
                  </a:lnTo>
                  <a:close/>
                </a:path>
                <a:path w="1050289" h="76200">
                  <a:moveTo>
                    <a:pt x="973327" y="0"/>
                  </a:moveTo>
                  <a:lnTo>
                    <a:pt x="973540" y="31823"/>
                  </a:lnTo>
                  <a:lnTo>
                    <a:pt x="1037683" y="31750"/>
                  </a:lnTo>
                  <a:lnTo>
                    <a:pt x="973327" y="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3039" y="2192020"/>
              <a:ext cx="1315720" cy="306070"/>
            </a:xfrm>
            <a:custGeom>
              <a:avLst/>
              <a:gdLst/>
              <a:ahLst/>
              <a:cxnLst/>
              <a:rect l="l" t="t" r="r" b="b"/>
              <a:pathLst>
                <a:path w="1315720" h="306069">
                  <a:moveTo>
                    <a:pt x="1264666" y="0"/>
                  </a:moveTo>
                  <a:lnTo>
                    <a:pt x="51015" y="0"/>
                  </a:lnTo>
                  <a:lnTo>
                    <a:pt x="31155" y="4012"/>
                  </a:lnTo>
                  <a:lnTo>
                    <a:pt x="14939" y="14954"/>
                  </a:lnTo>
                  <a:lnTo>
                    <a:pt x="4008" y="31182"/>
                  </a:lnTo>
                  <a:lnTo>
                    <a:pt x="0" y="51053"/>
                  </a:lnTo>
                  <a:lnTo>
                    <a:pt x="0" y="255015"/>
                  </a:lnTo>
                  <a:lnTo>
                    <a:pt x="4008" y="274887"/>
                  </a:lnTo>
                  <a:lnTo>
                    <a:pt x="14939" y="291115"/>
                  </a:lnTo>
                  <a:lnTo>
                    <a:pt x="31155" y="302057"/>
                  </a:lnTo>
                  <a:lnTo>
                    <a:pt x="51015" y="306069"/>
                  </a:lnTo>
                  <a:lnTo>
                    <a:pt x="1264666" y="306069"/>
                  </a:lnTo>
                  <a:lnTo>
                    <a:pt x="1284537" y="302057"/>
                  </a:lnTo>
                  <a:lnTo>
                    <a:pt x="1300765" y="291115"/>
                  </a:lnTo>
                  <a:lnTo>
                    <a:pt x="1311707" y="274887"/>
                  </a:lnTo>
                  <a:lnTo>
                    <a:pt x="1315720" y="255015"/>
                  </a:lnTo>
                  <a:lnTo>
                    <a:pt x="1315720" y="51053"/>
                  </a:lnTo>
                  <a:lnTo>
                    <a:pt x="1311707" y="31182"/>
                  </a:lnTo>
                  <a:lnTo>
                    <a:pt x="1300765" y="14954"/>
                  </a:lnTo>
                  <a:lnTo>
                    <a:pt x="1284537" y="4012"/>
                  </a:lnTo>
                  <a:lnTo>
                    <a:pt x="126466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39814" y="1859915"/>
              <a:ext cx="936625" cy="76200"/>
            </a:xfrm>
            <a:custGeom>
              <a:avLst/>
              <a:gdLst/>
              <a:ahLst/>
              <a:cxnLst/>
              <a:rect l="l" t="t" r="r" b="b"/>
              <a:pathLst>
                <a:path w="936625" h="76200">
                  <a:moveTo>
                    <a:pt x="859916" y="0"/>
                  </a:moveTo>
                  <a:lnTo>
                    <a:pt x="859916" y="76200"/>
                  </a:lnTo>
                  <a:lnTo>
                    <a:pt x="923416" y="44450"/>
                  </a:lnTo>
                  <a:lnTo>
                    <a:pt x="872616" y="44450"/>
                  </a:lnTo>
                  <a:lnTo>
                    <a:pt x="872616" y="31750"/>
                  </a:lnTo>
                  <a:lnTo>
                    <a:pt x="923416" y="31750"/>
                  </a:lnTo>
                  <a:lnTo>
                    <a:pt x="859916" y="0"/>
                  </a:lnTo>
                  <a:close/>
                </a:path>
                <a:path w="936625" h="76200">
                  <a:moveTo>
                    <a:pt x="859916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859916" y="44450"/>
                  </a:lnTo>
                  <a:lnTo>
                    <a:pt x="859916" y="31750"/>
                  </a:lnTo>
                  <a:close/>
                </a:path>
                <a:path w="936625" h="76200">
                  <a:moveTo>
                    <a:pt x="923416" y="31750"/>
                  </a:moveTo>
                  <a:lnTo>
                    <a:pt x="872616" y="31750"/>
                  </a:lnTo>
                  <a:lnTo>
                    <a:pt x="872616" y="44450"/>
                  </a:lnTo>
                  <a:lnTo>
                    <a:pt x="923416" y="44450"/>
                  </a:lnTo>
                  <a:lnTo>
                    <a:pt x="936116" y="38100"/>
                  </a:lnTo>
                  <a:lnTo>
                    <a:pt x="923416" y="3175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6075" y="2235834"/>
            <a:ext cx="1008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egoe UI"/>
                <a:cs typeface="Segoe UI"/>
              </a:rPr>
              <a:t>WAJIB</a:t>
            </a:r>
            <a:r>
              <a:rPr sz="1200" b="1" spc="-75" dirty="0">
                <a:latin typeface="Segoe UI"/>
                <a:cs typeface="Segoe UI"/>
              </a:rPr>
              <a:t> </a:t>
            </a:r>
            <a:r>
              <a:rPr sz="1200" b="1" spc="-15" dirty="0">
                <a:latin typeface="Segoe UI"/>
                <a:cs typeface="Segoe UI"/>
              </a:rPr>
              <a:t>PAJAK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4817" y="1539557"/>
            <a:ext cx="3464560" cy="617855"/>
            <a:chOff x="444817" y="1539557"/>
            <a:chExt cx="3464560" cy="617855"/>
          </a:xfrm>
        </p:grpSpPr>
        <p:sp>
          <p:nvSpPr>
            <p:cNvPr id="13" name="object 13"/>
            <p:cNvSpPr/>
            <p:nvPr/>
          </p:nvSpPr>
          <p:spPr>
            <a:xfrm>
              <a:off x="2325369" y="1737359"/>
              <a:ext cx="1583690" cy="330200"/>
            </a:xfrm>
            <a:custGeom>
              <a:avLst/>
              <a:gdLst/>
              <a:ahLst/>
              <a:cxnLst/>
              <a:rect l="l" t="t" r="r" b="b"/>
              <a:pathLst>
                <a:path w="1583689" h="330200">
                  <a:moveTo>
                    <a:pt x="1528699" y="0"/>
                  </a:moveTo>
                  <a:lnTo>
                    <a:pt x="54991" y="0"/>
                  </a:lnTo>
                  <a:lnTo>
                    <a:pt x="33593" y="4323"/>
                  </a:lnTo>
                  <a:lnTo>
                    <a:pt x="16113" y="16113"/>
                  </a:lnTo>
                  <a:lnTo>
                    <a:pt x="4323" y="33593"/>
                  </a:lnTo>
                  <a:lnTo>
                    <a:pt x="0" y="54990"/>
                  </a:lnTo>
                  <a:lnTo>
                    <a:pt x="0" y="275209"/>
                  </a:lnTo>
                  <a:lnTo>
                    <a:pt x="4323" y="296606"/>
                  </a:lnTo>
                  <a:lnTo>
                    <a:pt x="16113" y="314086"/>
                  </a:lnTo>
                  <a:lnTo>
                    <a:pt x="33593" y="325876"/>
                  </a:lnTo>
                  <a:lnTo>
                    <a:pt x="54991" y="330200"/>
                  </a:lnTo>
                  <a:lnTo>
                    <a:pt x="1528699" y="330200"/>
                  </a:lnTo>
                  <a:lnTo>
                    <a:pt x="1550096" y="325876"/>
                  </a:lnTo>
                  <a:lnTo>
                    <a:pt x="1567576" y="314086"/>
                  </a:lnTo>
                  <a:lnTo>
                    <a:pt x="1579366" y="296606"/>
                  </a:lnTo>
                  <a:lnTo>
                    <a:pt x="1583690" y="275209"/>
                  </a:lnTo>
                  <a:lnTo>
                    <a:pt x="1583690" y="54990"/>
                  </a:lnTo>
                  <a:lnTo>
                    <a:pt x="1579366" y="33593"/>
                  </a:lnTo>
                  <a:lnTo>
                    <a:pt x="1567576" y="16113"/>
                  </a:lnTo>
                  <a:lnTo>
                    <a:pt x="1550096" y="4323"/>
                  </a:lnTo>
                  <a:lnTo>
                    <a:pt x="1528699" y="0"/>
                  </a:lnTo>
                  <a:close/>
                </a:path>
              </a:pathLst>
            </a:custGeom>
            <a:solidFill>
              <a:srgbClr val="1B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817" y="1539557"/>
              <a:ext cx="247434" cy="37071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47916" y="1642617"/>
              <a:ext cx="454025" cy="494665"/>
            </a:xfrm>
            <a:custGeom>
              <a:avLst/>
              <a:gdLst/>
              <a:ahLst/>
              <a:cxnLst/>
              <a:rect l="l" t="t" r="r" b="b"/>
              <a:pathLst>
                <a:path w="454025" h="494664">
                  <a:moveTo>
                    <a:pt x="365950" y="494157"/>
                  </a:moveTo>
                  <a:lnTo>
                    <a:pt x="205039" y="494157"/>
                  </a:lnTo>
                  <a:lnTo>
                    <a:pt x="122408" y="494157"/>
                  </a:lnTo>
                  <a:lnTo>
                    <a:pt x="91966" y="494157"/>
                  </a:lnTo>
                  <a:lnTo>
                    <a:pt x="87617" y="494157"/>
                  </a:lnTo>
                  <a:lnTo>
                    <a:pt x="52185" y="488449"/>
                  </a:lnTo>
                  <a:lnTo>
                    <a:pt x="24482" y="471646"/>
                  </a:lnTo>
                  <a:lnTo>
                    <a:pt x="6442" y="444222"/>
                  </a:lnTo>
                  <a:lnTo>
                    <a:pt x="0" y="406654"/>
                  </a:lnTo>
                  <a:lnTo>
                    <a:pt x="2887" y="360211"/>
                  </a:lnTo>
                  <a:lnTo>
                    <a:pt x="13197" y="312056"/>
                  </a:lnTo>
                  <a:lnTo>
                    <a:pt x="33403" y="269100"/>
                  </a:lnTo>
                  <a:lnTo>
                    <a:pt x="65979" y="238258"/>
                  </a:lnTo>
                  <a:lnTo>
                    <a:pt x="113398" y="226441"/>
                  </a:lnTo>
                  <a:lnTo>
                    <a:pt x="126762" y="232870"/>
                  </a:lnTo>
                  <a:lnTo>
                    <a:pt x="150760" y="247015"/>
                  </a:lnTo>
                  <a:lnTo>
                    <a:pt x="184423" y="261159"/>
                  </a:lnTo>
                  <a:lnTo>
                    <a:pt x="226783" y="267589"/>
                  </a:lnTo>
                  <a:lnTo>
                    <a:pt x="271400" y="261159"/>
                  </a:lnTo>
                  <a:lnTo>
                    <a:pt x="305385" y="247015"/>
                  </a:lnTo>
                  <a:lnTo>
                    <a:pt x="329705" y="232870"/>
                  </a:lnTo>
                  <a:lnTo>
                    <a:pt x="345325" y="226441"/>
                  </a:lnTo>
                  <a:lnTo>
                    <a:pt x="392207" y="238258"/>
                  </a:lnTo>
                  <a:lnTo>
                    <a:pt x="423505" y="269100"/>
                  </a:lnTo>
                  <a:lnTo>
                    <a:pt x="442185" y="312056"/>
                  </a:lnTo>
                  <a:lnTo>
                    <a:pt x="451216" y="360211"/>
                  </a:lnTo>
                  <a:lnTo>
                    <a:pt x="453567" y="406654"/>
                  </a:lnTo>
                  <a:lnTo>
                    <a:pt x="447124" y="444222"/>
                  </a:lnTo>
                  <a:lnTo>
                    <a:pt x="429085" y="471646"/>
                  </a:lnTo>
                  <a:lnTo>
                    <a:pt x="401382" y="488449"/>
                  </a:lnTo>
                  <a:lnTo>
                    <a:pt x="365950" y="494157"/>
                  </a:lnTo>
                  <a:close/>
                </a:path>
                <a:path w="454025" h="494664">
                  <a:moveTo>
                    <a:pt x="226783" y="247015"/>
                  </a:moveTo>
                  <a:lnTo>
                    <a:pt x="179188" y="237118"/>
                  </a:lnTo>
                  <a:lnTo>
                    <a:pt x="139807" y="210327"/>
                  </a:lnTo>
                  <a:lnTo>
                    <a:pt x="112991" y="170987"/>
                  </a:lnTo>
                  <a:lnTo>
                    <a:pt x="103085" y="123444"/>
                  </a:lnTo>
                  <a:lnTo>
                    <a:pt x="112991" y="73777"/>
                  </a:lnTo>
                  <a:lnTo>
                    <a:pt x="139807" y="34718"/>
                  </a:lnTo>
                  <a:lnTo>
                    <a:pt x="179188" y="9161"/>
                  </a:lnTo>
                  <a:lnTo>
                    <a:pt x="226783" y="0"/>
                  </a:lnTo>
                  <a:lnTo>
                    <a:pt x="274379" y="9161"/>
                  </a:lnTo>
                  <a:lnTo>
                    <a:pt x="313759" y="34718"/>
                  </a:lnTo>
                  <a:lnTo>
                    <a:pt x="340576" y="73777"/>
                  </a:lnTo>
                  <a:lnTo>
                    <a:pt x="350481" y="123444"/>
                  </a:lnTo>
                  <a:lnTo>
                    <a:pt x="340576" y="170987"/>
                  </a:lnTo>
                  <a:lnTo>
                    <a:pt x="313759" y="210327"/>
                  </a:lnTo>
                  <a:lnTo>
                    <a:pt x="274379" y="237118"/>
                  </a:lnTo>
                  <a:lnTo>
                    <a:pt x="226783" y="247015"/>
                  </a:lnTo>
                  <a:close/>
                </a:path>
              </a:pathLst>
            </a:custGeom>
            <a:ln w="412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148" y="1539557"/>
              <a:ext cx="247434" cy="37071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41730" y="1869439"/>
              <a:ext cx="620395" cy="0"/>
            </a:xfrm>
            <a:custGeom>
              <a:avLst/>
              <a:gdLst/>
              <a:ahLst/>
              <a:cxnLst/>
              <a:rect l="l" t="t" r="r" b="b"/>
              <a:pathLst>
                <a:path w="620394">
                  <a:moveTo>
                    <a:pt x="0" y="0"/>
                  </a:moveTo>
                  <a:lnTo>
                    <a:pt x="619887" y="0"/>
                  </a:lnTo>
                </a:path>
              </a:pathLst>
            </a:custGeom>
            <a:ln w="9525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606039" y="1771396"/>
            <a:ext cx="1111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C000"/>
                </a:solidFill>
                <a:latin typeface="Segoe UI"/>
                <a:cs typeface="Segoe UI"/>
              </a:rPr>
              <a:t>KELENGKAPAN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99260" y="2296160"/>
            <a:ext cx="2379980" cy="1102360"/>
          </a:xfrm>
          <a:custGeom>
            <a:avLst/>
            <a:gdLst/>
            <a:ahLst/>
            <a:cxnLst/>
            <a:rect l="l" t="t" r="r" b="b"/>
            <a:pathLst>
              <a:path w="2379979" h="1102360">
                <a:moveTo>
                  <a:pt x="0" y="183768"/>
                </a:moveTo>
                <a:lnTo>
                  <a:pt x="6565" y="134922"/>
                </a:lnTo>
                <a:lnTo>
                  <a:pt x="25094" y="91026"/>
                </a:lnTo>
                <a:lnTo>
                  <a:pt x="53832" y="53832"/>
                </a:lnTo>
                <a:lnTo>
                  <a:pt x="91026" y="25094"/>
                </a:lnTo>
                <a:lnTo>
                  <a:pt x="134922" y="6565"/>
                </a:lnTo>
                <a:lnTo>
                  <a:pt x="183769" y="0"/>
                </a:lnTo>
                <a:lnTo>
                  <a:pt x="2196211" y="0"/>
                </a:lnTo>
                <a:lnTo>
                  <a:pt x="2245057" y="6565"/>
                </a:lnTo>
                <a:lnTo>
                  <a:pt x="2288953" y="25094"/>
                </a:lnTo>
                <a:lnTo>
                  <a:pt x="2326147" y="53832"/>
                </a:lnTo>
                <a:lnTo>
                  <a:pt x="2354885" y="91026"/>
                </a:lnTo>
                <a:lnTo>
                  <a:pt x="2373414" y="134922"/>
                </a:lnTo>
                <a:lnTo>
                  <a:pt x="2379979" y="183768"/>
                </a:lnTo>
                <a:lnTo>
                  <a:pt x="2379979" y="918590"/>
                </a:lnTo>
                <a:lnTo>
                  <a:pt x="2373414" y="967437"/>
                </a:lnTo>
                <a:lnTo>
                  <a:pt x="2354885" y="1011333"/>
                </a:lnTo>
                <a:lnTo>
                  <a:pt x="2326147" y="1048527"/>
                </a:lnTo>
                <a:lnTo>
                  <a:pt x="2288953" y="1077265"/>
                </a:lnTo>
                <a:lnTo>
                  <a:pt x="2245057" y="1095794"/>
                </a:lnTo>
                <a:lnTo>
                  <a:pt x="2196211" y="1102360"/>
                </a:lnTo>
                <a:lnTo>
                  <a:pt x="183769" y="1102360"/>
                </a:lnTo>
                <a:lnTo>
                  <a:pt x="134922" y="1095794"/>
                </a:lnTo>
                <a:lnTo>
                  <a:pt x="91026" y="1077265"/>
                </a:lnTo>
                <a:lnTo>
                  <a:pt x="53832" y="1048527"/>
                </a:lnTo>
                <a:lnTo>
                  <a:pt x="25094" y="1011333"/>
                </a:lnTo>
                <a:lnTo>
                  <a:pt x="6565" y="967437"/>
                </a:lnTo>
                <a:lnTo>
                  <a:pt x="0" y="918590"/>
                </a:lnTo>
                <a:lnTo>
                  <a:pt x="0" y="183768"/>
                </a:lnTo>
                <a:close/>
              </a:path>
            </a:pathLst>
          </a:custGeom>
          <a:ln w="9525">
            <a:solidFill>
              <a:srgbClr val="92D05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09114" y="2367534"/>
            <a:ext cx="21158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indent="-977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10489" algn="l"/>
              </a:tabLst>
            </a:pPr>
            <a:r>
              <a:rPr sz="1200" b="1" spc="-10" dirty="0">
                <a:solidFill>
                  <a:srgbClr val="1B2852"/>
                </a:solidFill>
                <a:latin typeface="Segoe UI"/>
                <a:cs typeface="Segoe UI"/>
              </a:rPr>
              <a:t>Permohonan</a:t>
            </a:r>
            <a:endParaRPr sz="1200">
              <a:latin typeface="Segoe UI"/>
              <a:cs typeface="Segoe UI"/>
            </a:endParaRPr>
          </a:p>
          <a:p>
            <a:pPr marL="110489" indent="-97790">
              <a:lnSpc>
                <a:spcPct val="100000"/>
              </a:lnSpc>
              <a:buFont typeface="Arial MT"/>
              <a:buChar char="•"/>
              <a:tabLst>
                <a:tab pos="110489" algn="l"/>
              </a:tabLst>
            </a:pPr>
            <a:r>
              <a:rPr sz="1200" b="1" spc="-10" dirty="0">
                <a:solidFill>
                  <a:srgbClr val="1B2852"/>
                </a:solidFill>
                <a:latin typeface="Segoe UI"/>
                <a:cs typeface="Segoe UI"/>
              </a:rPr>
              <a:t>Penjelasan</a:t>
            </a:r>
            <a:r>
              <a:rPr sz="1200" b="1" spc="-2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spc="-15" dirty="0">
                <a:solidFill>
                  <a:srgbClr val="1B2852"/>
                </a:solidFill>
                <a:latin typeface="Segoe UI"/>
                <a:cs typeface="Segoe UI"/>
              </a:rPr>
              <a:t>Terperinci</a:t>
            </a:r>
            <a:endParaRPr sz="1200">
              <a:latin typeface="Segoe UI"/>
              <a:cs typeface="Segoe UI"/>
            </a:endParaRPr>
          </a:p>
          <a:p>
            <a:pPr marL="110489" indent="-97790">
              <a:lnSpc>
                <a:spcPts val="1440"/>
              </a:lnSpc>
              <a:buFont typeface="Arial MT"/>
              <a:buChar char="•"/>
              <a:tabLst>
                <a:tab pos="110489" algn="l"/>
              </a:tabLst>
            </a:pP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Kajian</a:t>
            </a:r>
            <a:r>
              <a:rPr sz="1200" b="1" spc="-3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Perkiraan</a:t>
            </a:r>
            <a:r>
              <a:rPr sz="1200" b="1" spc="-3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Umur</a:t>
            </a:r>
            <a:endParaRPr sz="1200">
              <a:latin typeface="Segoe UI"/>
              <a:cs typeface="Segoe UI"/>
            </a:endParaRPr>
          </a:p>
          <a:p>
            <a:pPr marL="110489" indent="-97790">
              <a:lnSpc>
                <a:spcPct val="100000"/>
              </a:lnSpc>
              <a:buFont typeface="Arial MT"/>
              <a:buChar char="•"/>
              <a:tabLst>
                <a:tab pos="110489" algn="l"/>
              </a:tabLst>
            </a:pP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Keputusan</a:t>
            </a:r>
            <a:r>
              <a:rPr sz="1200" b="1" spc="-5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1B2852"/>
                </a:solidFill>
                <a:latin typeface="Segoe UI"/>
                <a:cs typeface="Segoe UI"/>
              </a:rPr>
              <a:t>sebelumnya</a:t>
            </a:r>
            <a:endParaRPr sz="1200">
              <a:latin typeface="Segoe UI"/>
              <a:cs typeface="Segoe UI"/>
            </a:endParaRPr>
          </a:p>
          <a:p>
            <a:pPr marL="110489">
              <a:lnSpc>
                <a:spcPct val="100000"/>
              </a:lnSpc>
            </a:pPr>
            <a:r>
              <a:rPr sz="1200" spc="-5" dirty="0">
                <a:solidFill>
                  <a:srgbClr val="1B2852"/>
                </a:solidFill>
                <a:latin typeface="Segoe UI"/>
                <a:cs typeface="Segoe UI"/>
              </a:rPr>
              <a:t>(apabila</a:t>
            </a:r>
            <a:r>
              <a:rPr sz="1200" spc="-4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B2852"/>
                </a:solidFill>
                <a:latin typeface="Segoe UI"/>
                <a:cs typeface="Segoe UI"/>
              </a:rPr>
              <a:t>pernah</a:t>
            </a:r>
            <a:r>
              <a:rPr sz="1200" spc="-5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1B2852"/>
                </a:solidFill>
                <a:latin typeface="Segoe UI"/>
                <a:cs typeface="Segoe UI"/>
              </a:rPr>
              <a:t>memperoleh</a:t>
            </a: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)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993119" y="4483100"/>
            <a:ext cx="876300" cy="261620"/>
          </a:xfrm>
          <a:custGeom>
            <a:avLst/>
            <a:gdLst/>
            <a:ahLst/>
            <a:cxnLst/>
            <a:rect l="l" t="t" r="r" b="b"/>
            <a:pathLst>
              <a:path w="876300" h="261620">
                <a:moveTo>
                  <a:pt x="0" y="43561"/>
                </a:moveTo>
                <a:lnTo>
                  <a:pt x="3430" y="26628"/>
                </a:lnTo>
                <a:lnTo>
                  <a:pt x="12779" y="12779"/>
                </a:lnTo>
                <a:lnTo>
                  <a:pt x="26628" y="3430"/>
                </a:lnTo>
                <a:lnTo>
                  <a:pt x="43560" y="0"/>
                </a:lnTo>
                <a:lnTo>
                  <a:pt x="832738" y="0"/>
                </a:lnTo>
                <a:lnTo>
                  <a:pt x="849671" y="3430"/>
                </a:lnTo>
                <a:lnTo>
                  <a:pt x="863520" y="12779"/>
                </a:lnTo>
                <a:lnTo>
                  <a:pt x="872869" y="26628"/>
                </a:lnTo>
                <a:lnTo>
                  <a:pt x="876300" y="43561"/>
                </a:lnTo>
                <a:lnTo>
                  <a:pt x="876300" y="218058"/>
                </a:lnTo>
                <a:lnTo>
                  <a:pt x="872869" y="234991"/>
                </a:lnTo>
                <a:lnTo>
                  <a:pt x="863520" y="248840"/>
                </a:lnTo>
                <a:lnTo>
                  <a:pt x="849671" y="258189"/>
                </a:lnTo>
                <a:lnTo>
                  <a:pt x="832738" y="261619"/>
                </a:lnTo>
                <a:lnTo>
                  <a:pt x="43560" y="261619"/>
                </a:lnTo>
                <a:lnTo>
                  <a:pt x="26628" y="258189"/>
                </a:lnTo>
                <a:lnTo>
                  <a:pt x="12779" y="248840"/>
                </a:lnTo>
                <a:lnTo>
                  <a:pt x="3430" y="234991"/>
                </a:lnTo>
                <a:lnTo>
                  <a:pt x="0" y="218058"/>
                </a:lnTo>
                <a:lnTo>
                  <a:pt x="0" y="43561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160125" y="4514469"/>
            <a:ext cx="544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10</a:t>
            </a:r>
            <a:r>
              <a:rPr sz="1200" b="1" spc="-7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Hari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164907" y="1842135"/>
            <a:ext cx="8726170" cy="3377565"/>
            <a:chOff x="1164907" y="1842135"/>
            <a:chExt cx="8726170" cy="3377565"/>
          </a:xfrm>
        </p:grpSpPr>
        <p:sp>
          <p:nvSpPr>
            <p:cNvPr id="24" name="object 24"/>
            <p:cNvSpPr/>
            <p:nvPr/>
          </p:nvSpPr>
          <p:spPr>
            <a:xfrm>
              <a:off x="8879204" y="1842135"/>
              <a:ext cx="1011555" cy="76200"/>
            </a:xfrm>
            <a:custGeom>
              <a:avLst/>
              <a:gdLst/>
              <a:ahLst/>
              <a:cxnLst/>
              <a:rect l="l" t="t" r="r" b="b"/>
              <a:pathLst>
                <a:path w="1011554" h="76200">
                  <a:moveTo>
                    <a:pt x="935354" y="0"/>
                  </a:moveTo>
                  <a:lnTo>
                    <a:pt x="935354" y="76200"/>
                  </a:lnTo>
                  <a:lnTo>
                    <a:pt x="998854" y="44450"/>
                  </a:lnTo>
                  <a:lnTo>
                    <a:pt x="948054" y="44450"/>
                  </a:lnTo>
                  <a:lnTo>
                    <a:pt x="948054" y="31750"/>
                  </a:lnTo>
                  <a:lnTo>
                    <a:pt x="998854" y="31750"/>
                  </a:lnTo>
                  <a:lnTo>
                    <a:pt x="935354" y="0"/>
                  </a:lnTo>
                  <a:close/>
                </a:path>
                <a:path w="1011554" h="76200">
                  <a:moveTo>
                    <a:pt x="935354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935354" y="44450"/>
                  </a:lnTo>
                  <a:lnTo>
                    <a:pt x="935354" y="31750"/>
                  </a:lnTo>
                  <a:close/>
                </a:path>
                <a:path w="1011554" h="76200">
                  <a:moveTo>
                    <a:pt x="998854" y="31750"/>
                  </a:moveTo>
                  <a:lnTo>
                    <a:pt x="948054" y="31750"/>
                  </a:lnTo>
                  <a:lnTo>
                    <a:pt x="948054" y="44450"/>
                  </a:lnTo>
                  <a:lnTo>
                    <a:pt x="998854" y="44450"/>
                  </a:lnTo>
                  <a:lnTo>
                    <a:pt x="1011554" y="38100"/>
                  </a:lnTo>
                  <a:lnTo>
                    <a:pt x="998854" y="3175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69669" y="3921760"/>
              <a:ext cx="1818639" cy="1292860"/>
            </a:xfrm>
            <a:custGeom>
              <a:avLst/>
              <a:gdLst/>
              <a:ahLst/>
              <a:cxnLst/>
              <a:rect l="l" t="t" r="r" b="b"/>
              <a:pathLst>
                <a:path w="1818639" h="1292860">
                  <a:moveTo>
                    <a:pt x="0" y="215519"/>
                  </a:moveTo>
                  <a:lnTo>
                    <a:pt x="5690" y="166111"/>
                  </a:lnTo>
                  <a:lnTo>
                    <a:pt x="21901" y="120751"/>
                  </a:lnTo>
                  <a:lnTo>
                    <a:pt x="47340" y="80734"/>
                  </a:lnTo>
                  <a:lnTo>
                    <a:pt x="80713" y="47356"/>
                  </a:lnTo>
                  <a:lnTo>
                    <a:pt x="120729" y="21910"/>
                  </a:lnTo>
                  <a:lnTo>
                    <a:pt x="166095" y="5693"/>
                  </a:lnTo>
                  <a:lnTo>
                    <a:pt x="215519" y="0"/>
                  </a:lnTo>
                  <a:lnTo>
                    <a:pt x="1603121" y="0"/>
                  </a:lnTo>
                  <a:lnTo>
                    <a:pt x="1652528" y="5693"/>
                  </a:lnTo>
                  <a:lnTo>
                    <a:pt x="1697888" y="21910"/>
                  </a:lnTo>
                  <a:lnTo>
                    <a:pt x="1737905" y="47356"/>
                  </a:lnTo>
                  <a:lnTo>
                    <a:pt x="1771283" y="80734"/>
                  </a:lnTo>
                  <a:lnTo>
                    <a:pt x="1796729" y="120751"/>
                  </a:lnTo>
                  <a:lnTo>
                    <a:pt x="1812946" y="166111"/>
                  </a:lnTo>
                  <a:lnTo>
                    <a:pt x="1818640" y="215519"/>
                  </a:lnTo>
                  <a:lnTo>
                    <a:pt x="1818640" y="1077340"/>
                  </a:lnTo>
                  <a:lnTo>
                    <a:pt x="1812946" y="1126748"/>
                  </a:lnTo>
                  <a:lnTo>
                    <a:pt x="1796729" y="1172108"/>
                  </a:lnTo>
                  <a:lnTo>
                    <a:pt x="1771283" y="1212125"/>
                  </a:lnTo>
                  <a:lnTo>
                    <a:pt x="1737905" y="1245503"/>
                  </a:lnTo>
                  <a:lnTo>
                    <a:pt x="1697888" y="1270949"/>
                  </a:lnTo>
                  <a:lnTo>
                    <a:pt x="1652528" y="1287166"/>
                  </a:lnTo>
                  <a:lnTo>
                    <a:pt x="1603121" y="1292859"/>
                  </a:lnTo>
                  <a:lnTo>
                    <a:pt x="215519" y="1292859"/>
                  </a:lnTo>
                  <a:lnTo>
                    <a:pt x="166095" y="1287166"/>
                  </a:lnTo>
                  <a:lnTo>
                    <a:pt x="120729" y="1270949"/>
                  </a:lnTo>
                  <a:lnTo>
                    <a:pt x="80713" y="1245503"/>
                  </a:lnTo>
                  <a:lnTo>
                    <a:pt x="47340" y="1212125"/>
                  </a:lnTo>
                  <a:lnTo>
                    <a:pt x="21901" y="1172108"/>
                  </a:lnTo>
                  <a:lnTo>
                    <a:pt x="5690" y="1126748"/>
                  </a:lnTo>
                  <a:lnTo>
                    <a:pt x="0" y="1077340"/>
                  </a:lnTo>
                  <a:lnTo>
                    <a:pt x="0" y="21551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003550" y="436905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5665" algn="l"/>
              </a:tabLst>
            </a:pPr>
            <a:r>
              <a:rPr sz="1200" u="dash" dirty="0">
                <a:uFill>
                  <a:solidFill>
                    <a:srgbClr val="4471C4"/>
                  </a:solidFill>
                </a:uFill>
                <a:latin typeface="Segoe UI"/>
                <a:cs typeface="Segoe UI"/>
              </a:rPr>
              <a:t> 	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89303" y="4003040"/>
            <a:ext cx="15005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marR="5080" indent="-1739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6690" algn="l"/>
              </a:tabLst>
            </a:pPr>
            <a:r>
              <a:rPr sz="1200" b="1" spc="-15" dirty="0">
                <a:latin typeface="Segoe UI"/>
                <a:cs typeface="Segoe UI"/>
              </a:rPr>
              <a:t>Wajib</a:t>
            </a:r>
            <a:r>
              <a:rPr sz="1200" b="1" spc="-5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dipenuhi</a:t>
            </a:r>
            <a:r>
              <a:rPr sz="1200" b="1" spc="-4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10 </a:t>
            </a:r>
            <a:r>
              <a:rPr sz="1200" b="1" spc="-31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hari </a:t>
            </a:r>
            <a:r>
              <a:rPr sz="1200" spc="-5" dirty="0">
                <a:latin typeface="Segoe UI"/>
                <a:cs typeface="Segoe UI"/>
              </a:rPr>
              <a:t>kerja sejak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diterima</a:t>
            </a:r>
            <a:endParaRPr sz="1200">
              <a:latin typeface="Segoe UI"/>
              <a:cs typeface="Segoe UI"/>
            </a:endParaRPr>
          </a:p>
          <a:p>
            <a:pPr marL="186690" marR="20320" indent="-173990" algn="just">
              <a:lnSpc>
                <a:spcPct val="100000"/>
              </a:lnSpc>
              <a:buFont typeface="Arial MT"/>
              <a:buChar char="•"/>
              <a:tabLst>
                <a:tab pos="186690" algn="l"/>
              </a:tabLst>
            </a:pPr>
            <a:r>
              <a:rPr sz="1200" spc="-10" dirty="0">
                <a:latin typeface="Segoe UI"/>
                <a:cs typeface="Segoe UI"/>
              </a:rPr>
              <a:t>Permohonan </a:t>
            </a:r>
            <a:r>
              <a:rPr sz="1200" b="1" spc="-5" dirty="0">
                <a:latin typeface="Segoe UI"/>
                <a:cs typeface="Segoe UI"/>
              </a:rPr>
              <a:t>tidak </a:t>
            </a:r>
            <a:r>
              <a:rPr sz="1200" b="1" spc="-3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dipertimbangkan, </a:t>
            </a:r>
            <a:r>
              <a:rPr sz="1200" b="1" spc="-3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jika</a:t>
            </a:r>
            <a:r>
              <a:rPr sz="1200" b="1" spc="-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lewat</a:t>
            </a:r>
            <a:r>
              <a:rPr sz="1200" b="1" spc="-3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waktu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371330" y="5236527"/>
            <a:ext cx="2051050" cy="852805"/>
            <a:chOff x="9371330" y="5236527"/>
            <a:chExt cx="2051050" cy="852805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71330" y="5425440"/>
              <a:ext cx="629920" cy="57277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024110" y="5241290"/>
              <a:ext cx="1393190" cy="843280"/>
            </a:xfrm>
            <a:custGeom>
              <a:avLst/>
              <a:gdLst/>
              <a:ahLst/>
              <a:cxnLst/>
              <a:rect l="l" t="t" r="r" b="b"/>
              <a:pathLst>
                <a:path w="1393190" h="843279">
                  <a:moveTo>
                    <a:pt x="0" y="140589"/>
                  </a:moveTo>
                  <a:lnTo>
                    <a:pt x="7159" y="96121"/>
                  </a:lnTo>
                  <a:lnTo>
                    <a:pt x="27102" y="57524"/>
                  </a:lnTo>
                  <a:lnTo>
                    <a:pt x="57524" y="27102"/>
                  </a:lnTo>
                  <a:lnTo>
                    <a:pt x="96121" y="7159"/>
                  </a:lnTo>
                  <a:lnTo>
                    <a:pt x="140589" y="0"/>
                  </a:lnTo>
                  <a:lnTo>
                    <a:pt x="1252601" y="0"/>
                  </a:lnTo>
                  <a:lnTo>
                    <a:pt x="1297068" y="7159"/>
                  </a:lnTo>
                  <a:lnTo>
                    <a:pt x="1335665" y="27102"/>
                  </a:lnTo>
                  <a:lnTo>
                    <a:pt x="1366087" y="57524"/>
                  </a:lnTo>
                  <a:lnTo>
                    <a:pt x="1386030" y="96121"/>
                  </a:lnTo>
                  <a:lnTo>
                    <a:pt x="1393190" y="140589"/>
                  </a:lnTo>
                  <a:lnTo>
                    <a:pt x="1393190" y="702729"/>
                  </a:lnTo>
                  <a:lnTo>
                    <a:pt x="1386030" y="747153"/>
                  </a:lnTo>
                  <a:lnTo>
                    <a:pt x="1366087" y="785735"/>
                  </a:lnTo>
                  <a:lnTo>
                    <a:pt x="1335665" y="816161"/>
                  </a:lnTo>
                  <a:lnTo>
                    <a:pt x="1297068" y="836114"/>
                  </a:lnTo>
                  <a:lnTo>
                    <a:pt x="1252601" y="843280"/>
                  </a:lnTo>
                  <a:lnTo>
                    <a:pt x="140589" y="843280"/>
                  </a:lnTo>
                  <a:lnTo>
                    <a:pt x="96121" y="836114"/>
                  </a:lnTo>
                  <a:lnTo>
                    <a:pt x="57524" y="816161"/>
                  </a:lnTo>
                  <a:lnTo>
                    <a:pt x="27102" y="785735"/>
                  </a:lnTo>
                  <a:lnTo>
                    <a:pt x="7159" y="747153"/>
                  </a:lnTo>
                  <a:lnTo>
                    <a:pt x="0" y="702729"/>
                  </a:lnTo>
                  <a:lnTo>
                    <a:pt x="0" y="140589"/>
                  </a:lnTo>
                  <a:close/>
                </a:path>
              </a:pathLst>
            </a:custGeom>
            <a:ln w="9525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0139933" y="5300979"/>
            <a:ext cx="1165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SK</a:t>
            </a:r>
            <a:r>
              <a:rPr sz="1200" b="1" spc="-80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Persetujuan/ </a:t>
            </a:r>
            <a:r>
              <a:rPr sz="1200" b="1" spc="-31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SK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Persetujuan </a:t>
            </a: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Sebagian/ </a:t>
            </a: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SK </a:t>
            </a:r>
            <a:r>
              <a:rPr sz="1200" b="1" spc="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10" dirty="0">
                <a:solidFill>
                  <a:srgbClr val="131F49"/>
                </a:solidFill>
                <a:latin typeface="Segoe UI"/>
                <a:cs typeface="Segoe UI"/>
              </a:rPr>
              <a:t>Penolakan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17161" y="5259933"/>
            <a:ext cx="294640" cy="416559"/>
          </a:xfrm>
          <a:custGeom>
            <a:avLst/>
            <a:gdLst/>
            <a:ahLst/>
            <a:cxnLst/>
            <a:rect l="l" t="t" r="r" b="b"/>
            <a:pathLst>
              <a:path w="294639" h="416560">
                <a:moveTo>
                  <a:pt x="95161" y="311632"/>
                </a:moveTo>
                <a:lnTo>
                  <a:pt x="64236" y="311632"/>
                </a:lnTo>
                <a:lnTo>
                  <a:pt x="64236" y="335153"/>
                </a:lnTo>
                <a:lnTo>
                  <a:pt x="73787" y="335153"/>
                </a:lnTo>
                <a:lnTo>
                  <a:pt x="95161" y="311632"/>
                </a:lnTo>
                <a:close/>
              </a:path>
              <a:path w="294639" h="416560">
                <a:moveTo>
                  <a:pt x="133819" y="170522"/>
                </a:moveTo>
                <a:lnTo>
                  <a:pt x="64236" y="170522"/>
                </a:lnTo>
                <a:lnTo>
                  <a:pt x="64236" y="194043"/>
                </a:lnTo>
                <a:lnTo>
                  <a:pt x="133819" y="194043"/>
                </a:lnTo>
                <a:lnTo>
                  <a:pt x="133819" y="170522"/>
                </a:lnTo>
                <a:close/>
              </a:path>
              <a:path w="294639" h="416560">
                <a:moveTo>
                  <a:pt x="137896" y="264591"/>
                </a:moveTo>
                <a:lnTo>
                  <a:pt x="64236" y="264591"/>
                </a:lnTo>
                <a:lnTo>
                  <a:pt x="64236" y="288112"/>
                </a:lnTo>
                <a:lnTo>
                  <a:pt x="116535" y="288112"/>
                </a:lnTo>
                <a:lnTo>
                  <a:pt x="137896" y="264591"/>
                </a:lnTo>
                <a:close/>
              </a:path>
              <a:path w="294639" h="416560">
                <a:moveTo>
                  <a:pt x="180644" y="217551"/>
                </a:moveTo>
                <a:lnTo>
                  <a:pt x="64236" y="217551"/>
                </a:lnTo>
                <a:lnTo>
                  <a:pt x="64236" y="241071"/>
                </a:lnTo>
                <a:lnTo>
                  <a:pt x="159270" y="241071"/>
                </a:lnTo>
                <a:lnTo>
                  <a:pt x="180644" y="217551"/>
                </a:lnTo>
                <a:close/>
              </a:path>
              <a:path w="294639" h="416560">
                <a:moveTo>
                  <a:pt x="294043" y="92773"/>
                </a:moveTo>
                <a:lnTo>
                  <a:pt x="264972" y="64681"/>
                </a:lnTo>
                <a:lnTo>
                  <a:pt x="264972" y="123482"/>
                </a:lnTo>
                <a:lnTo>
                  <a:pt x="198056" y="123482"/>
                </a:lnTo>
                <a:lnTo>
                  <a:pt x="198056" y="49974"/>
                </a:lnTo>
                <a:lnTo>
                  <a:pt x="264972" y="123482"/>
                </a:lnTo>
                <a:lnTo>
                  <a:pt x="264972" y="64681"/>
                </a:lnTo>
                <a:lnTo>
                  <a:pt x="249758" y="49974"/>
                </a:lnTo>
                <a:lnTo>
                  <a:pt x="234556" y="35280"/>
                </a:lnTo>
                <a:lnTo>
                  <a:pt x="198056" y="0"/>
                </a:lnTo>
                <a:lnTo>
                  <a:pt x="0" y="0"/>
                </a:lnTo>
                <a:lnTo>
                  <a:pt x="0" y="416356"/>
                </a:lnTo>
                <a:lnTo>
                  <a:pt x="32118" y="381012"/>
                </a:lnTo>
                <a:lnTo>
                  <a:pt x="32118" y="35280"/>
                </a:lnTo>
                <a:lnTo>
                  <a:pt x="165938" y="35280"/>
                </a:lnTo>
                <a:lnTo>
                  <a:pt x="165938" y="158762"/>
                </a:lnTo>
                <a:lnTo>
                  <a:pt x="234073" y="158762"/>
                </a:lnTo>
                <a:lnTo>
                  <a:pt x="266141" y="123482"/>
                </a:lnTo>
                <a:lnTo>
                  <a:pt x="294043" y="92773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4405947" y="2259838"/>
            <a:ext cx="3945254" cy="4010025"/>
            <a:chOff x="4405947" y="2259838"/>
            <a:chExt cx="3945254" cy="4010025"/>
          </a:xfrm>
        </p:grpSpPr>
        <p:sp>
          <p:nvSpPr>
            <p:cNvPr id="34" name="object 34"/>
            <p:cNvSpPr/>
            <p:nvPr/>
          </p:nvSpPr>
          <p:spPr>
            <a:xfrm>
              <a:off x="8274684" y="2259838"/>
              <a:ext cx="76200" cy="565150"/>
            </a:xfrm>
            <a:custGeom>
              <a:avLst/>
              <a:gdLst/>
              <a:ahLst/>
              <a:cxnLst/>
              <a:rect l="l" t="t" r="r" b="b"/>
              <a:pathLst>
                <a:path w="76200" h="565150">
                  <a:moveTo>
                    <a:pt x="0" y="488314"/>
                  </a:moveTo>
                  <a:lnTo>
                    <a:pt x="36830" y="565150"/>
                  </a:lnTo>
                  <a:lnTo>
                    <a:pt x="69914" y="501650"/>
                  </a:lnTo>
                  <a:lnTo>
                    <a:pt x="44196" y="501650"/>
                  </a:lnTo>
                  <a:lnTo>
                    <a:pt x="31496" y="501523"/>
                  </a:lnTo>
                  <a:lnTo>
                    <a:pt x="31707" y="488843"/>
                  </a:lnTo>
                  <a:lnTo>
                    <a:pt x="0" y="488314"/>
                  </a:lnTo>
                  <a:close/>
                </a:path>
                <a:path w="76200" h="565150">
                  <a:moveTo>
                    <a:pt x="31707" y="488843"/>
                  </a:moveTo>
                  <a:lnTo>
                    <a:pt x="31496" y="501523"/>
                  </a:lnTo>
                  <a:lnTo>
                    <a:pt x="44196" y="501650"/>
                  </a:lnTo>
                  <a:lnTo>
                    <a:pt x="44406" y="489055"/>
                  </a:lnTo>
                  <a:lnTo>
                    <a:pt x="31707" y="488843"/>
                  </a:lnTo>
                  <a:close/>
                </a:path>
                <a:path w="76200" h="565150">
                  <a:moveTo>
                    <a:pt x="44406" y="489055"/>
                  </a:moveTo>
                  <a:lnTo>
                    <a:pt x="44196" y="501650"/>
                  </a:lnTo>
                  <a:lnTo>
                    <a:pt x="69914" y="501650"/>
                  </a:lnTo>
                  <a:lnTo>
                    <a:pt x="76200" y="489585"/>
                  </a:lnTo>
                  <a:lnTo>
                    <a:pt x="44406" y="489055"/>
                  </a:lnTo>
                  <a:close/>
                </a:path>
                <a:path w="76200" h="565150">
                  <a:moveTo>
                    <a:pt x="39878" y="0"/>
                  </a:moveTo>
                  <a:lnTo>
                    <a:pt x="31707" y="488843"/>
                  </a:lnTo>
                  <a:lnTo>
                    <a:pt x="44406" y="489055"/>
                  </a:lnTo>
                  <a:lnTo>
                    <a:pt x="52578" y="253"/>
                  </a:lnTo>
                  <a:lnTo>
                    <a:pt x="39878" y="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10709" y="5788659"/>
              <a:ext cx="1071880" cy="476250"/>
            </a:xfrm>
            <a:custGeom>
              <a:avLst/>
              <a:gdLst/>
              <a:ahLst/>
              <a:cxnLst/>
              <a:rect l="l" t="t" r="r" b="b"/>
              <a:pathLst>
                <a:path w="1071879" h="476250">
                  <a:moveTo>
                    <a:pt x="0" y="79374"/>
                  </a:moveTo>
                  <a:lnTo>
                    <a:pt x="6240" y="48477"/>
                  </a:lnTo>
                  <a:lnTo>
                    <a:pt x="23256" y="23247"/>
                  </a:lnTo>
                  <a:lnTo>
                    <a:pt x="48488" y="6237"/>
                  </a:lnTo>
                  <a:lnTo>
                    <a:pt x="79375" y="0"/>
                  </a:lnTo>
                  <a:lnTo>
                    <a:pt x="992504" y="0"/>
                  </a:lnTo>
                  <a:lnTo>
                    <a:pt x="1023391" y="6237"/>
                  </a:lnTo>
                  <a:lnTo>
                    <a:pt x="1048623" y="23247"/>
                  </a:lnTo>
                  <a:lnTo>
                    <a:pt x="1065639" y="48477"/>
                  </a:lnTo>
                  <a:lnTo>
                    <a:pt x="1071879" y="79374"/>
                  </a:lnTo>
                  <a:lnTo>
                    <a:pt x="1071879" y="396874"/>
                  </a:lnTo>
                  <a:lnTo>
                    <a:pt x="1065639" y="427772"/>
                  </a:lnTo>
                  <a:lnTo>
                    <a:pt x="1048623" y="453002"/>
                  </a:lnTo>
                  <a:lnTo>
                    <a:pt x="1023391" y="470012"/>
                  </a:lnTo>
                  <a:lnTo>
                    <a:pt x="992504" y="476249"/>
                  </a:lnTo>
                  <a:lnTo>
                    <a:pt x="79375" y="476249"/>
                  </a:lnTo>
                  <a:lnTo>
                    <a:pt x="48488" y="470012"/>
                  </a:lnTo>
                  <a:lnTo>
                    <a:pt x="23256" y="453002"/>
                  </a:lnTo>
                  <a:lnTo>
                    <a:pt x="6240" y="427772"/>
                  </a:lnTo>
                  <a:lnTo>
                    <a:pt x="0" y="396874"/>
                  </a:lnTo>
                  <a:lnTo>
                    <a:pt x="0" y="7937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556759" y="5831204"/>
            <a:ext cx="7797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131F49"/>
                </a:solidFill>
                <a:latin typeface="Segoe UI"/>
                <a:cs typeface="Segoe UI"/>
              </a:rPr>
              <a:t>SK</a:t>
            </a:r>
            <a:endParaRPr sz="105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050" b="1" spc="-5" dirty="0">
                <a:solidFill>
                  <a:srgbClr val="131F49"/>
                </a:solidFill>
                <a:latin typeface="Segoe UI"/>
                <a:cs typeface="Segoe UI"/>
              </a:rPr>
              <a:t>Pembetulan</a:t>
            </a:r>
            <a:endParaRPr sz="1050">
              <a:latin typeface="Segoe UI"/>
              <a:cs typeface="Segoe U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79176" y="2543630"/>
            <a:ext cx="427447" cy="286985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1704339" y="1600200"/>
            <a:ext cx="4984750" cy="1573530"/>
            <a:chOff x="1704339" y="1600200"/>
            <a:chExt cx="4984750" cy="1573530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4339" y="1600200"/>
              <a:ext cx="618489" cy="61848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2470" y="2478871"/>
              <a:ext cx="439781" cy="41332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556125" y="2073275"/>
              <a:ext cx="2129790" cy="327660"/>
            </a:xfrm>
            <a:custGeom>
              <a:avLst/>
              <a:gdLst/>
              <a:ahLst/>
              <a:cxnLst/>
              <a:rect l="l" t="t" r="r" b="b"/>
              <a:pathLst>
                <a:path w="2129790" h="327660">
                  <a:moveTo>
                    <a:pt x="3810" y="325374"/>
                  </a:moveTo>
                  <a:lnTo>
                    <a:pt x="3810" y="167639"/>
                  </a:lnTo>
                </a:path>
                <a:path w="2129790" h="327660">
                  <a:moveTo>
                    <a:pt x="1066800" y="327660"/>
                  </a:moveTo>
                  <a:lnTo>
                    <a:pt x="1066800" y="0"/>
                  </a:lnTo>
                </a:path>
                <a:path w="2129790" h="327660">
                  <a:moveTo>
                    <a:pt x="2129790" y="325627"/>
                  </a:moveTo>
                  <a:lnTo>
                    <a:pt x="2129790" y="167639"/>
                  </a:lnTo>
                </a:path>
                <a:path w="2129790" h="327660">
                  <a:moveTo>
                    <a:pt x="2129281" y="170179"/>
                  </a:moveTo>
                  <a:lnTo>
                    <a:pt x="0" y="170179"/>
                  </a:lnTo>
                </a:path>
              </a:pathLst>
            </a:custGeom>
            <a:ln w="6350">
              <a:solidFill>
                <a:srgbClr val="130C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78979" y="2513791"/>
              <a:ext cx="402801" cy="36945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250814" y="2930525"/>
              <a:ext cx="784860" cy="233679"/>
            </a:xfrm>
            <a:custGeom>
              <a:avLst/>
              <a:gdLst/>
              <a:ahLst/>
              <a:cxnLst/>
              <a:rect l="l" t="t" r="r" b="b"/>
              <a:pathLst>
                <a:path w="784860" h="233680">
                  <a:moveTo>
                    <a:pt x="0" y="38988"/>
                  </a:moveTo>
                  <a:lnTo>
                    <a:pt x="3055" y="23788"/>
                  </a:lnTo>
                  <a:lnTo>
                    <a:pt x="11398" y="11398"/>
                  </a:lnTo>
                  <a:lnTo>
                    <a:pt x="23788" y="3055"/>
                  </a:lnTo>
                  <a:lnTo>
                    <a:pt x="38988" y="0"/>
                  </a:lnTo>
                  <a:lnTo>
                    <a:pt x="745871" y="0"/>
                  </a:lnTo>
                  <a:lnTo>
                    <a:pt x="761071" y="3055"/>
                  </a:lnTo>
                  <a:lnTo>
                    <a:pt x="773461" y="11398"/>
                  </a:lnTo>
                  <a:lnTo>
                    <a:pt x="781804" y="23788"/>
                  </a:lnTo>
                  <a:lnTo>
                    <a:pt x="784860" y="38988"/>
                  </a:lnTo>
                  <a:lnTo>
                    <a:pt x="784860" y="194690"/>
                  </a:lnTo>
                  <a:lnTo>
                    <a:pt x="781804" y="209891"/>
                  </a:lnTo>
                  <a:lnTo>
                    <a:pt x="773461" y="222281"/>
                  </a:lnTo>
                  <a:lnTo>
                    <a:pt x="761071" y="230624"/>
                  </a:lnTo>
                  <a:lnTo>
                    <a:pt x="745871" y="233679"/>
                  </a:lnTo>
                  <a:lnTo>
                    <a:pt x="38988" y="233679"/>
                  </a:lnTo>
                  <a:lnTo>
                    <a:pt x="23788" y="230624"/>
                  </a:lnTo>
                  <a:lnTo>
                    <a:pt x="11398" y="222281"/>
                  </a:lnTo>
                  <a:lnTo>
                    <a:pt x="3055" y="209891"/>
                  </a:lnTo>
                  <a:lnTo>
                    <a:pt x="0" y="194690"/>
                  </a:lnTo>
                  <a:lnTo>
                    <a:pt x="0" y="38988"/>
                  </a:lnTo>
                  <a:close/>
                </a:path>
              </a:pathLst>
            </a:custGeom>
            <a:ln w="19049">
              <a:solidFill>
                <a:srgbClr val="FFFF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344795" y="2947415"/>
            <a:ext cx="594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e</a:t>
            </a:r>
            <a:r>
              <a:rPr sz="1100" spc="-5" dirty="0">
                <a:solidFill>
                  <a:srgbClr val="131F49"/>
                </a:solidFill>
                <a:latin typeface="Segoe UI"/>
                <a:cs typeface="Segoe UI"/>
              </a:rPr>
              <a:t>k</a:t>
            </a:r>
            <a:r>
              <a:rPr sz="1100" spc="5" dirty="0">
                <a:solidFill>
                  <a:srgbClr val="131F49"/>
                </a:solidFill>
                <a:latin typeface="Segoe UI"/>
                <a:cs typeface="Segoe UI"/>
              </a:rPr>
              <a:t>s</a:t>
            </a: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p</a:t>
            </a:r>
            <a:r>
              <a:rPr sz="1100" spc="5" dirty="0">
                <a:solidFill>
                  <a:srgbClr val="131F49"/>
                </a:solidFill>
                <a:latin typeface="Segoe UI"/>
                <a:cs typeface="Segoe UI"/>
              </a:rPr>
              <a:t>e</a:t>
            </a: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disi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199254" y="2927985"/>
            <a:ext cx="784860" cy="233679"/>
          </a:xfrm>
          <a:custGeom>
            <a:avLst/>
            <a:gdLst/>
            <a:ahLst/>
            <a:cxnLst/>
            <a:rect l="l" t="t" r="r" b="b"/>
            <a:pathLst>
              <a:path w="784860" h="233680">
                <a:moveTo>
                  <a:pt x="0" y="38988"/>
                </a:moveTo>
                <a:lnTo>
                  <a:pt x="3055" y="23788"/>
                </a:lnTo>
                <a:lnTo>
                  <a:pt x="11398" y="11398"/>
                </a:lnTo>
                <a:lnTo>
                  <a:pt x="23788" y="3055"/>
                </a:lnTo>
                <a:lnTo>
                  <a:pt x="38989" y="0"/>
                </a:lnTo>
                <a:lnTo>
                  <a:pt x="745871" y="0"/>
                </a:lnTo>
                <a:lnTo>
                  <a:pt x="761071" y="3055"/>
                </a:lnTo>
                <a:lnTo>
                  <a:pt x="773461" y="11398"/>
                </a:lnTo>
                <a:lnTo>
                  <a:pt x="781804" y="23788"/>
                </a:lnTo>
                <a:lnTo>
                  <a:pt x="784860" y="38988"/>
                </a:lnTo>
                <a:lnTo>
                  <a:pt x="784860" y="194690"/>
                </a:lnTo>
                <a:lnTo>
                  <a:pt x="781804" y="209891"/>
                </a:lnTo>
                <a:lnTo>
                  <a:pt x="773461" y="222281"/>
                </a:lnTo>
                <a:lnTo>
                  <a:pt x="761071" y="230624"/>
                </a:lnTo>
                <a:lnTo>
                  <a:pt x="745871" y="233679"/>
                </a:lnTo>
                <a:lnTo>
                  <a:pt x="38989" y="233679"/>
                </a:lnTo>
                <a:lnTo>
                  <a:pt x="23788" y="230624"/>
                </a:lnTo>
                <a:lnTo>
                  <a:pt x="11398" y="222281"/>
                </a:lnTo>
                <a:lnTo>
                  <a:pt x="3055" y="209891"/>
                </a:lnTo>
                <a:lnTo>
                  <a:pt x="0" y="194690"/>
                </a:lnTo>
                <a:lnTo>
                  <a:pt x="0" y="38988"/>
                </a:lnTo>
                <a:close/>
              </a:path>
            </a:pathLst>
          </a:custGeom>
          <a:ln w="19049">
            <a:solidFill>
              <a:srgbClr val="FFFF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295140" y="2944748"/>
            <a:ext cx="5918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langsung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285865" y="2922904"/>
            <a:ext cx="802640" cy="502920"/>
          </a:xfrm>
          <a:custGeom>
            <a:avLst/>
            <a:gdLst/>
            <a:ahLst/>
            <a:cxnLst/>
            <a:rect l="l" t="t" r="r" b="b"/>
            <a:pathLst>
              <a:path w="802640" h="502920">
                <a:moveTo>
                  <a:pt x="0" y="83820"/>
                </a:moveTo>
                <a:lnTo>
                  <a:pt x="6578" y="51167"/>
                </a:lnTo>
                <a:lnTo>
                  <a:pt x="24526" y="24526"/>
                </a:lnTo>
                <a:lnTo>
                  <a:pt x="51167" y="6578"/>
                </a:lnTo>
                <a:lnTo>
                  <a:pt x="83820" y="0"/>
                </a:lnTo>
                <a:lnTo>
                  <a:pt x="718819" y="0"/>
                </a:lnTo>
                <a:lnTo>
                  <a:pt x="751472" y="6578"/>
                </a:lnTo>
                <a:lnTo>
                  <a:pt x="778113" y="24526"/>
                </a:lnTo>
                <a:lnTo>
                  <a:pt x="796061" y="51167"/>
                </a:lnTo>
                <a:lnTo>
                  <a:pt x="802639" y="83820"/>
                </a:lnTo>
                <a:lnTo>
                  <a:pt x="802639" y="419100"/>
                </a:lnTo>
                <a:lnTo>
                  <a:pt x="796061" y="451752"/>
                </a:lnTo>
                <a:lnTo>
                  <a:pt x="778113" y="478393"/>
                </a:lnTo>
                <a:lnTo>
                  <a:pt x="751472" y="496341"/>
                </a:lnTo>
                <a:lnTo>
                  <a:pt x="718819" y="502920"/>
                </a:lnTo>
                <a:lnTo>
                  <a:pt x="83820" y="502920"/>
                </a:lnTo>
                <a:lnTo>
                  <a:pt x="51167" y="496341"/>
                </a:lnTo>
                <a:lnTo>
                  <a:pt x="24526" y="478393"/>
                </a:lnTo>
                <a:lnTo>
                  <a:pt x="6578" y="451752"/>
                </a:lnTo>
                <a:lnTo>
                  <a:pt x="0" y="419100"/>
                </a:lnTo>
                <a:lnTo>
                  <a:pt x="0" y="83820"/>
                </a:lnTo>
                <a:close/>
              </a:path>
            </a:pathLst>
          </a:custGeom>
          <a:ln w="19050">
            <a:solidFill>
              <a:srgbClr val="FFFF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384925" y="2917825"/>
            <a:ext cx="60452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7620" algn="just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131F49"/>
                </a:solidFill>
                <a:latin typeface="Segoe UI"/>
                <a:cs typeface="Segoe UI"/>
              </a:rPr>
              <a:t>E</a:t>
            </a:r>
            <a:r>
              <a:rPr sz="1050" spc="-10" dirty="0">
                <a:solidFill>
                  <a:srgbClr val="131F49"/>
                </a:solidFill>
                <a:latin typeface="Segoe UI"/>
                <a:cs typeface="Segoe UI"/>
              </a:rPr>
              <a:t>l</a:t>
            </a:r>
            <a:r>
              <a:rPr sz="1050" dirty="0">
                <a:solidFill>
                  <a:srgbClr val="131F49"/>
                </a:solidFill>
                <a:latin typeface="Segoe UI"/>
                <a:cs typeface="Segoe UI"/>
              </a:rPr>
              <a:t>ekt</a:t>
            </a:r>
            <a:r>
              <a:rPr sz="1050" spc="5" dirty="0">
                <a:solidFill>
                  <a:srgbClr val="131F49"/>
                </a:solidFill>
                <a:latin typeface="Segoe UI"/>
                <a:cs typeface="Segoe UI"/>
              </a:rPr>
              <a:t>r</a:t>
            </a:r>
            <a:r>
              <a:rPr sz="1050" dirty="0">
                <a:solidFill>
                  <a:srgbClr val="131F49"/>
                </a:solidFill>
                <a:latin typeface="Segoe UI"/>
                <a:cs typeface="Segoe UI"/>
              </a:rPr>
              <a:t>o</a:t>
            </a:r>
            <a:r>
              <a:rPr sz="1050" spc="-5" dirty="0">
                <a:solidFill>
                  <a:srgbClr val="131F49"/>
                </a:solidFill>
                <a:latin typeface="Segoe UI"/>
                <a:cs typeface="Segoe UI"/>
              </a:rPr>
              <a:t>ni</a:t>
            </a:r>
            <a:r>
              <a:rPr sz="1050" dirty="0">
                <a:solidFill>
                  <a:srgbClr val="131F49"/>
                </a:solidFill>
                <a:latin typeface="Segoe UI"/>
                <a:cs typeface="Segoe UI"/>
              </a:rPr>
              <a:t>k  </a:t>
            </a:r>
            <a:r>
              <a:rPr sz="1050" spc="-5" dirty="0">
                <a:solidFill>
                  <a:srgbClr val="131F49"/>
                </a:solidFill>
                <a:latin typeface="Segoe UI"/>
                <a:cs typeface="Segoe UI"/>
              </a:rPr>
              <a:t>(jika telah </a:t>
            </a:r>
            <a:r>
              <a:rPr sz="1050" spc="-280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050" spc="-5" dirty="0">
                <a:solidFill>
                  <a:srgbClr val="131F49"/>
                </a:solidFill>
                <a:latin typeface="Segoe UI"/>
                <a:cs typeface="Segoe UI"/>
              </a:rPr>
              <a:t>tersedia)</a:t>
            </a:r>
            <a:endParaRPr sz="1050">
              <a:latin typeface="Segoe UI"/>
              <a:cs typeface="Segoe U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092950" y="1610360"/>
            <a:ext cx="1888489" cy="656590"/>
            <a:chOff x="7092950" y="1610360"/>
            <a:chExt cx="1888489" cy="656590"/>
          </a:xfrm>
        </p:grpSpPr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2950" y="1723390"/>
              <a:ext cx="435609" cy="43561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585709" y="1610360"/>
              <a:ext cx="1395730" cy="656590"/>
            </a:xfrm>
            <a:custGeom>
              <a:avLst/>
              <a:gdLst/>
              <a:ahLst/>
              <a:cxnLst/>
              <a:rect l="l" t="t" r="r" b="b"/>
              <a:pathLst>
                <a:path w="1395729" h="656589">
                  <a:moveTo>
                    <a:pt x="1286256" y="0"/>
                  </a:moveTo>
                  <a:lnTo>
                    <a:pt x="109474" y="0"/>
                  </a:lnTo>
                  <a:lnTo>
                    <a:pt x="66865" y="8604"/>
                  </a:lnTo>
                  <a:lnTo>
                    <a:pt x="32067" y="32067"/>
                  </a:lnTo>
                  <a:lnTo>
                    <a:pt x="8604" y="66865"/>
                  </a:lnTo>
                  <a:lnTo>
                    <a:pt x="0" y="109474"/>
                  </a:lnTo>
                  <a:lnTo>
                    <a:pt x="0" y="547115"/>
                  </a:lnTo>
                  <a:lnTo>
                    <a:pt x="8604" y="589724"/>
                  </a:lnTo>
                  <a:lnTo>
                    <a:pt x="32067" y="624522"/>
                  </a:lnTo>
                  <a:lnTo>
                    <a:pt x="66865" y="647985"/>
                  </a:lnTo>
                  <a:lnTo>
                    <a:pt x="109474" y="656589"/>
                  </a:lnTo>
                  <a:lnTo>
                    <a:pt x="1286256" y="656589"/>
                  </a:lnTo>
                  <a:lnTo>
                    <a:pt x="1328864" y="647985"/>
                  </a:lnTo>
                  <a:lnTo>
                    <a:pt x="1363662" y="624522"/>
                  </a:lnTo>
                  <a:lnTo>
                    <a:pt x="1387125" y="589724"/>
                  </a:lnTo>
                  <a:lnTo>
                    <a:pt x="1395730" y="547115"/>
                  </a:lnTo>
                  <a:lnTo>
                    <a:pt x="1395730" y="109474"/>
                  </a:lnTo>
                  <a:lnTo>
                    <a:pt x="1387125" y="66865"/>
                  </a:lnTo>
                  <a:lnTo>
                    <a:pt x="1363662" y="32067"/>
                  </a:lnTo>
                  <a:lnTo>
                    <a:pt x="1328864" y="8604"/>
                  </a:lnTo>
                  <a:lnTo>
                    <a:pt x="1286256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7713726" y="1607819"/>
            <a:ext cx="1111250" cy="657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149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PENELITIAN 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 KELENGKA</a:t>
            </a:r>
            <a:r>
              <a:rPr sz="1200" b="1" spc="-70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N  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(KANWIL)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9838690" y="1635760"/>
            <a:ext cx="1737360" cy="518159"/>
            <a:chOff x="9838690" y="1635760"/>
            <a:chExt cx="1737360" cy="518159"/>
          </a:xfrm>
        </p:grpSpPr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38690" y="1635760"/>
              <a:ext cx="519429" cy="51816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0385425" y="1762125"/>
              <a:ext cx="1181100" cy="308610"/>
            </a:xfrm>
            <a:custGeom>
              <a:avLst/>
              <a:gdLst/>
              <a:ahLst/>
              <a:cxnLst/>
              <a:rect l="l" t="t" r="r" b="b"/>
              <a:pathLst>
                <a:path w="1181100" h="308610">
                  <a:moveTo>
                    <a:pt x="0" y="51435"/>
                  </a:moveTo>
                  <a:lnTo>
                    <a:pt x="4036" y="31396"/>
                  </a:lnTo>
                  <a:lnTo>
                    <a:pt x="15049" y="15049"/>
                  </a:lnTo>
                  <a:lnTo>
                    <a:pt x="31396" y="4036"/>
                  </a:lnTo>
                  <a:lnTo>
                    <a:pt x="51434" y="0"/>
                  </a:lnTo>
                  <a:lnTo>
                    <a:pt x="1129665" y="0"/>
                  </a:lnTo>
                  <a:lnTo>
                    <a:pt x="1149703" y="4036"/>
                  </a:lnTo>
                  <a:lnTo>
                    <a:pt x="1166050" y="15049"/>
                  </a:lnTo>
                  <a:lnTo>
                    <a:pt x="1177063" y="31396"/>
                  </a:lnTo>
                  <a:lnTo>
                    <a:pt x="1181100" y="51435"/>
                  </a:lnTo>
                  <a:lnTo>
                    <a:pt x="1181100" y="257175"/>
                  </a:lnTo>
                  <a:lnTo>
                    <a:pt x="1177063" y="277213"/>
                  </a:lnTo>
                  <a:lnTo>
                    <a:pt x="1166050" y="293560"/>
                  </a:lnTo>
                  <a:lnTo>
                    <a:pt x="1149703" y="304573"/>
                  </a:lnTo>
                  <a:lnTo>
                    <a:pt x="1129665" y="308610"/>
                  </a:lnTo>
                  <a:lnTo>
                    <a:pt x="51434" y="308610"/>
                  </a:lnTo>
                  <a:lnTo>
                    <a:pt x="31396" y="304573"/>
                  </a:lnTo>
                  <a:lnTo>
                    <a:pt x="15049" y="293560"/>
                  </a:lnTo>
                  <a:lnTo>
                    <a:pt x="4036" y="277213"/>
                  </a:lnTo>
                  <a:lnTo>
                    <a:pt x="0" y="257175"/>
                  </a:lnTo>
                  <a:lnTo>
                    <a:pt x="0" y="51435"/>
                  </a:lnTo>
                  <a:close/>
                </a:path>
              </a:pathLst>
            </a:custGeom>
            <a:ln w="19050">
              <a:solidFill>
                <a:srgbClr val="A8D08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0561955" y="1791715"/>
            <a:ext cx="8293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31F49"/>
                </a:solidFill>
                <a:latin typeface="Segoe UI"/>
                <a:cs typeface="Segoe UI"/>
              </a:rPr>
              <a:t>LE</a:t>
            </a:r>
            <a:r>
              <a:rPr sz="1400" b="1" spc="-5" dirty="0">
                <a:solidFill>
                  <a:srgbClr val="131F49"/>
                </a:solidFill>
                <a:latin typeface="Segoe UI"/>
                <a:cs typeface="Segoe UI"/>
              </a:rPr>
              <a:t>N</a:t>
            </a:r>
            <a:r>
              <a:rPr sz="1400" b="1" spc="5" dirty="0">
                <a:solidFill>
                  <a:srgbClr val="131F49"/>
                </a:solidFill>
                <a:latin typeface="Segoe UI"/>
                <a:cs typeface="Segoe UI"/>
              </a:rPr>
              <a:t>G</a:t>
            </a:r>
            <a:r>
              <a:rPr sz="1400" b="1" dirty="0">
                <a:solidFill>
                  <a:srgbClr val="131F49"/>
                </a:solidFill>
                <a:latin typeface="Segoe UI"/>
                <a:cs typeface="Segoe UI"/>
              </a:rPr>
              <a:t>KAP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814309" y="2840989"/>
            <a:ext cx="1007110" cy="482600"/>
          </a:xfrm>
          <a:custGeom>
            <a:avLst/>
            <a:gdLst/>
            <a:ahLst/>
            <a:cxnLst/>
            <a:rect l="l" t="t" r="r" b="b"/>
            <a:pathLst>
              <a:path w="1007109" h="482600">
                <a:moveTo>
                  <a:pt x="0" y="80390"/>
                </a:moveTo>
                <a:lnTo>
                  <a:pt x="6328" y="49131"/>
                </a:lnTo>
                <a:lnTo>
                  <a:pt x="23574" y="23574"/>
                </a:lnTo>
                <a:lnTo>
                  <a:pt x="49131" y="6328"/>
                </a:lnTo>
                <a:lnTo>
                  <a:pt x="80391" y="0"/>
                </a:lnTo>
                <a:lnTo>
                  <a:pt x="926719" y="0"/>
                </a:lnTo>
                <a:lnTo>
                  <a:pt x="957978" y="6328"/>
                </a:lnTo>
                <a:lnTo>
                  <a:pt x="983535" y="23574"/>
                </a:lnTo>
                <a:lnTo>
                  <a:pt x="1000781" y="49131"/>
                </a:lnTo>
                <a:lnTo>
                  <a:pt x="1007110" y="80390"/>
                </a:lnTo>
                <a:lnTo>
                  <a:pt x="1007110" y="402209"/>
                </a:lnTo>
                <a:lnTo>
                  <a:pt x="1000781" y="433468"/>
                </a:lnTo>
                <a:lnTo>
                  <a:pt x="983535" y="459025"/>
                </a:lnTo>
                <a:lnTo>
                  <a:pt x="957978" y="476271"/>
                </a:lnTo>
                <a:lnTo>
                  <a:pt x="926719" y="482600"/>
                </a:lnTo>
                <a:lnTo>
                  <a:pt x="80391" y="482600"/>
                </a:lnTo>
                <a:lnTo>
                  <a:pt x="49131" y="476271"/>
                </a:lnTo>
                <a:lnTo>
                  <a:pt x="23574" y="459025"/>
                </a:lnTo>
                <a:lnTo>
                  <a:pt x="6328" y="433468"/>
                </a:lnTo>
                <a:lnTo>
                  <a:pt x="0" y="402209"/>
                </a:lnTo>
                <a:lnTo>
                  <a:pt x="0" y="80390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903844" y="2881566"/>
            <a:ext cx="83058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31F49"/>
                </a:solidFill>
                <a:latin typeface="Segoe UI"/>
                <a:cs typeface="Segoe UI"/>
              </a:rPr>
              <a:t>TIDAK</a:t>
            </a:r>
            <a:endParaRPr sz="1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131F49"/>
                </a:solidFill>
                <a:latin typeface="Segoe UI"/>
                <a:cs typeface="Segoe UI"/>
              </a:rPr>
              <a:t>LENGKAP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907279" y="1686560"/>
            <a:ext cx="2842260" cy="1574800"/>
            <a:chOff x="4907279" y="1686560"/>
            <a:chExt cx="2842260" cy="1574800"/>
          </a:xfrm>
        </p:grpSpPr>
        <p:sp>
          <p:nvSpPr>
            <p:cNvPr id="60" name="object 60"/>
            <p:cNvSpPr/>
            <p:nvPr/>
          </p:nvSpPr>
          <p:spPr>
            <a:xfrm>
              <a:off x="7387589" y="2877820"/>
              <a:ext cx="361950" cy="383540"/>
            </a:xfrm>
            <a:custGeom>
              <a:avLst/>
              <a:gdLst/>
              <a:ahLst/>
              <a:cxnLst/>
              <a:rect l="l" t="t" r="r" b="b"/>
              <a:pathLst>
                <a:path w="361950" h="383539">
                  <a:moveTo>
                    <a:pt x="180975" y="0"/>
                  </a:moveTo>
                  <a:lnTo>
                    <a:pt x="132864" y="6849"/>
                  </a:lnTo>
                  <a:lnTo>
                    <a:pt x="89633" y="26180"/>
                  </a:lnTo>
                  <a:lnTo>
                    <a:pt x="53006" y="56165"/>
                  </a:lnTo>
                  <a:lnTo>
                    <a:pt x="24708" y="94977"/>
                  </a:lnTo>
                  <a:lnTo>
                    <a:pt x="6464" y="140787"/>
                  </a:lnTo>
                  <a:lnTo>
                    <a:pt x="0" y="191769"/>
                  </a:lnTo>
                  <a:lnTo>
                    <a:pt x="6464" y="242752"/>
                  </a:lnTo>
                  <a:lnTo>
                    <a:pt x="24708" y="288562"/>
                  </a:lnTo>
                  <a:lnTo>
                    <a:pt x="53006" y="327374"/>
                  </a:lnTo>
                  <a:lnTo>
                    <a:pt x="89633" y="357359"/>
                  </a:lnTo>
                  <a:lnTo>
                    <a:pt x="132864" y="376690"/>
                  </a:lnTo>
                  <a:lnTo>
                    <a:pt x="180975" y="383539"/>
                  </a:lnTo>
                  <a:lnTo>
                    <a:pt x="229085" y="376690"/>
                  </a:lnTo>
                  <a:lnTo>
                    <a:pt x="272316" y="357359"/>
                  </a:lnTo>
                  <a:lnTo>
                    <a:pt x="308943" y="327374"/>
                  </a:lnTo>
                  <a:lnTo>
                    <a:pt x="317462" y="315690"/>
                  </a:lnTo>
                  <a:lnTo>
                    <a:pt x="182070" y="315690"/>
                  </a:lnTo>
                  <a:lnTo>
                    <a:pt x="153949" y="312094"/>
                  </a:lnTo>
                  <a:lnTo>
                    <a:pt x="127126" y="300735"/>
                  </a:lnTo>
                  <a:lnTo>
                    <a:pt x="92624" y="269178"/>
                  </a:lnTo>
                  <a:lnTo>
                    <a:pt x="72564" y="227060"/>
                  </a:lnTo>
                  <a:lnTo>
                    <a:pt x="68387" y="179774"/>
                  </a:lnTo>
                  <a:lnTo>
                    <a:pt x="81533" y="132714"/>
                  </a:lnTo>
                  <a:lnTo>
                    <a:pt x="170575" y="132714"/>
                  </a:lnTo>
                  <a:lnTo>
                    <a:pt x="125221" y="83946"/>
                  </a:lnTo>
                  <a:lnTo>
                    <a:pt x="151830" y="72016"/>
                  </a:lnTo>
                  <a:lnTo>
                    <a:pt x="179879" y="67849"/>
                  </a:lnTo>
                  <a:lnTo>
                    <a:pt x="317462" y="67849"/>
                  </a:lnTo>
                  <a:lnTo>
                    <a:pt x="308943" y="56165"/>
                  </a:lnTo>
                  <a:lnTo>
                    <a:pt x="272316" y="26180"/>
                  </a:lnTo>
                  <a:lnTo>
                    <a:pt x="229085" y="6849"/>
                  </a:lnTo>
                  <a:lnTo>
                    <a:pt x="180975" y="0"/>
                  </a:lnTo>
                  <a:close/>
                </a:path>
                <a:path w="361950" h="383539">
                  <a:moveTo>
                    <a:pt x="170575" y="132714"/>
                  </a:moveTo>
                  <a:lnTo>
                    <a:pt x="81533" y="132714"/>
                  </a:lnTo>
                  <a:lnTo>
                    <a:pt x="236727" y="299592"/>
                  </a:lnTo>
                  <a:lnTo>
                    <a:pt x="210119" y="311523"/>
                  </a:lnTo>
                  <a:lnTo>
                    <a:pt x="182070" y="315690"/>
                  </a:lnTo>
                  <a:lnTo>
                    <a:pt x="317462" y="315690"/>
                  </a:lnTo>
                  <a:lnTo>
                    <a:pt x="337241" y="288562"/>
                  </a:lnTo>
                  <a:lnTo>
                    <a:pt x="352270" y="250825"/>
                  </a:lnTo>
                  <a:lnTo>
                    <a:pt x="280415" y="250825"/>
                  </a:lnTo>
                  <a:lnTo>
                    <a:pt x="170575" y="132714"/>
                  </a:lnTo>
                  <a:close/>
                </a:path>
                <a:path w="361950" h="383539">
                  <a:moveTo>
                    <a:pt x="317462" y="67849"/>
                  </a:moveTo>
                  <a:lnTo>
                    <a:pt x="179879" y="67849"/>
                  </a:lnTo>
                  <a:lnTo>
                    <a:pt x="208000" y="71445"/>
                  </a:lnTo>
                  <a:lnTo>
                    <a:pt x="234823" y="82803"/>
                  </a:lnTo>
                  <a:lnTo>
                    <a:pt x="269325" y="114361"/>
                  </a:lnTo>
                  <a:lnTo>
                    <a:pt x="289385" y="156479"/>
                  </a:lnTo>
                  <a:lnTo>
                    <a:pt x="293562" y="203765"/>
                  </a:lnTo>
                  <a:lnTo>
                    <a:pt x="280415" y="250825"/>
                  </a:lnTo>
                  <a:lnTo>
                    <a:pt x="352270" y="250825"/>
                  </a:lnTo>
                  <a:lnTo>
                    <a:pt x="355485" y="242752"/>
                  </a:lnTo>
                  <a:lnTo>
                    <a:pt x="361950" y="191769"/>
                  </a:lnTo>
                  <a:lnTo>
                    <a:pt x="355485" y="140787"/>
                  </a:lnTo>
                  <a:lnTo>
                    <a:pt x="337241" y="94977"/>
                  </a:lnTo>
                  <a:lnTo>
                    <a:pt x="317462" y="678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07279" y="1686560"/>
              <a:ext cx="1314450" cy="443230"/>
            </a:xfrm>
            <a:custGeom>
              <a:avLst/>
              <a:gdLst/>
              <a:ahLst/>
              <a:cxnLst/>
              <a:rect l="l" t="t" r="r" b="b"/>
              <a:pathLst>
                <a:path w="1314450" h="443230">
                  <a:moveTo>
                    <a:pt x="1240536" y="0"/>
                  </a:moveTo>
                  <a:lnTo>
                    <a:pt x="73914" y="0"/>
                  </a:lnTo>
                  <a:lnTo>
                    <a:pt x="45112" y="5798"/>
                  </a:lnTo>
                  <a:lnTo>
                    <a:pt x="21621" y="21621"/>
                  </a:lnTo>
                  <a:lnTo>
                    <a:pt x="5798" y="45112"/>
                  </a:lnTo>
                  <a:lnTo>
                    <a:pt x="0" y="73913"/>
                  </a:lnTo>
                  <a:lnTo>
                    <a:pt x="0" y="369315"/>
                  </a:lnTo>
                  <a:lnTo>
                    <a:pt x="5798" y="398117"/>
                  </a:lnTo>
                  <a:lnTo>
                    <a:pt x="21621" y="421608"/>
                  </a:lnTo>
                  <a:lnTo>
                    <a:pt x="45112" y="437431"/>
                  </a:lnTo>
                  <a:lnTo>
                    <a:pt x="73914" y="443229"/>
                  </a:lnTo>
                  <a:lnTo>
                    <a:pt x="1240536" y="443229"/>
                  </a:lnTo>
                  <a:lnTo>
                    <a:pt x="1269337" y="437431"/>
                  </a:lnTo>
                  <a:lnTo>
                    <a:pt x="1292828" y="421608"/>
                  </a:lnTo>
                  <a:lnTo>
                    <a:pt x="1308651" y="398117"/>
                  </a:lnTo>
                  <a:lnTo>
                    <a:pt x="1314450" y="369315"/>
                  </a:lnTo>
                  <a:lnTo>
                    <a:pt x="1314450" y="73913"/>
                  </a:lnTo>
                  <a:lnTo>
                    <a:pt x="1308651" y="45112"/>
                  </a:lnTo>
                  <a:lnTo>
                    <a:pt x="1292828" y="21621"/>
                  </a:lnTo>
                  <a:lnTo>
                    <a:pt x="1269337" y="5798"/>
                  </a:lnTo>
                  <a:lnTo>
                    <a:pt x="1240536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018659" y="1684527"/>
            <a:ext cx="1122680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6220">
              <a:lnSpc>
                <a:spcPct val="115199"/>
              </a:lnSpc>
              <a:spcBef>
                <a:spcPts val="100"/>
              </a:spcBef>
            </a:pP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SARANA 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EN</a:t>
            </a:r>
            <a:r>
              <a:rPr sz="1200" b="1" spc="-90" dirty="0">
                <a:solidFill>
                  <a:srgbClr val="EDB820"/>
                </a:solidFill>
                <a:latin typeface="Segoe UI"/>
                <a:cs typeface="Segoe UI"/>
              </a:rPr>
              <a:t>Y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M</a:t>
            </a:r>
            <a:r>
              <a:rPr sz="1200" b="1" spc="-65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I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N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9931400" y="2080895"/>
            <a:ext cx="1671320" cy="1932305"/>
            <a:chOff x="9931400" y="2080895"/>
            <a:chExt cx="1671320" cy="1932305"/>
          </a:xfrm>
        </p:grpSpPr>
        <p:sp>
          <p:nvSpPr>
            <p:cNvPr id="64" name="object 64"/>
            <p:cNvSpPr/>
            <p:nvPr/>
          </p:nvSpPr>
          <p:spPr>
            <a:xfrm>
              <a:off x="10817733" y="2080895"/>
              <a:ext cx="76200" cy="1264920"/>
            </a:xfrm>
            <a:custGeom>
              <a:avLst/>
              <a:gdLst/>
              <a:ahLst/>
              <a:cxnLst/>
              <a:rect l="l" t="t" r="r" b="b"/>
              <a:pathLst>
                <a:path w="76200" h="1264920">
                  <a:moveTo>
                    <a:pt x="0" y="1188465"/>
                  </a:moveTo>
                  <a:lnTo>
                    <a:pt x="37592" y="1264919"/>
                  </a:lnTo>
                  <a:lnTo>
                    <a:pt x="69872" y="1201419"/>
                  </a:lnTo>
                  <a:lnTo>
                    <a:pt x="31623" y="1201419"/>
                  </a:lnTo>
                  <a:lnTo>
                    <a:pt x="31698" y="1188677"/>
                  </a:lnTo>
                  <a:lnTo>
                    <a:pt x="0" y="1188465"/>
                  </a:lnTo>
                  <a:close/>
                </a:path>
                <a:path w="76200" h="1264920">
                  <a:moveTo>
                    <a:pt x="31698" y="1188677"/>
                  </a:moveTo>
                  <a:lnTo>
                    <a:pt x="31623" y="1201419"/>
                  </a:lnTo>
                  <a:lnTo>
                    <a:pt x="44323" y="1201419"/>
                  </a:lnTo>
                  <a:lnTo>
                    <a:pt x="44397" y="1188761"/>
                  </a:lnTo>
                  <a:lnTo>
                    <a:pt x="31698" y="1188677"/>
                  </a:lnTo>
                  <a:close/>
                </a:path>
                <a:path w="76200" h="1264920">
                  <a:moveTo>
                    <a:pt x="44397" y="1188761"/>
                  </a:moveTo>
                  <a:lnTo>
                    <a:pt x="44323" y="1201419"/>
                  </a:lnTo>
                  <a:lnTo>
                    <a:pt x="69872" y="1201419"/>
                  </a:lnTo>
                  <a:lnTo>
                    <a:pt x="76200" y="1188974"/>
                  </a:lnTo>
                  <a:lnTo>
                    <a:pt x="44397" y="1188761"/>
                  </a:lnTo>
                  <a:close/>
                </a:path>
                <a:path w="76200" h="1264920">
                  <a:moveTo>
                    <a:pt x="51435" y="0"/>
                  </a:moveTo>
                  <a:lnTo>
                    <a:pt x="38735" y="0"/>
                  </a:lnTo>
                  <a:lnTo>
                    <a:pt x="31698" y="1188677"/>
                  </a:lnTo>
                  <a:lnTo>
                    <a:pt x="44397" y="1188761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31400" y="3401060"/>
              <a:ext cx="435609" cy="43560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0424159" y="3326130"/>
              <a:ext cx="1178560" cy="687070"/>
            </a:xfrm>
            <a:custGeom>
              <a:avLst/>
              <a:gdLst/>
              <a:ahLst/>
              <a:cxnLst/>
              <a:rect l="l" t="t" r="r" b="b"/>
              <a:pathLst>
                <a:path w="1178559" h="687070">
                  <a:moveTo>
                    <a:pt x="1064006" y="0"/>
                  </a:moveTo>
                  <a:lnTo>
                    <a:pt x="114554" y="0"/>
                  </a:lnTo>
                  <a:lnTo>
                    <a:pt x="69973" y="9005"/>
                  </a:lnTo>
                  <a:lnTo>
                    <a:pt x="33559" y="33559"/>
                  </a:lnTo>
                  <a:lnTo>
                    <a:pt x="9005" y="69973"/>
                  </a:lnTo>
                  <a:lnTo>
                    <a:pt x="0" y="114554"/>
                  </a:lnTo>
                  <a:lnTo>
                    <a:pt x="0" y="572516"/>
                  </a:lnTo>
                  <a:lnTo>
                    <a:pt x="9005" y="617096"/>
                  </a:lnTo>
                  <a:lnTo>
                    <a:pt x="33559" y="653510"/>
                  </a:lnTo>
                  <a:lnTo>
                    <a:pt x="69973" y="678064"/>
                  </a:lnTo>
                  <a:lnTo>
                    <a:pt x="114554" y="687070"/>
                  </a:lnTo>
                  <a:lnTo>
                    <a:pt x="1064006" y="687070"/>
                  </a:lnTo>
                  <a:lnTo>
                    <a:pt x="1108586" y="678064"/>
                  </a:lnTo>
                  <a:lnTo>
                    <a:pt x="1145000" y="653510"/>
                  </a:lnTo>
                  <a:lnTo>
                    <a:pt x="1169554" y="617096"/>
                  </a:lnTo>
                  <a:lnTo>
                    <a:pt x="1178560" y="572516"/>
                  </a:lnTo>
                  <a:lnTo>
                    <a:pt x="1178560" y="114554"/>
                  </a:lnTo>
                  <a:lnTo>
                    <a:pt x="1169554" y="69973"/>
                  </a:lnTo>
                  <a:lnTo>
                    <a:pt x="1145000" y="33559"/>
                  </a:lnTo>
                  <a:lnTo>
                    <a:pt x="1108586" y="9005"/>
                  </a:lnTo>
                  <a:lnTo>
                    <a:pt x="1064006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0555351" y="3323844"/>
            <a:ext cx="893444" cy="65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marR="5080" indent="-24130" algn="just">
              <a:lnSpc>
                <a:spcPct val="114999"/>
              </a:lnSpc>
              <a:spcBef>
                <a:spcPts val="100"/>
              </a:spcBef>
            </a:pP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E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N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ELITIA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N  </a:t>
            </a:r>
            <a:r>
              <a:rPr sz="1200" b="1" spc="-15" dirty="0">
                <a:solidFill>
                  <a:srgbClr val="EDB820"/>
                </a:solidFill>
                <a:latin typeface="Segoe UI"/>
                <a:cs typeface="Segoe UI"/>
              </a:rPr>
              <a:t>SUBSTANSI </a:t>
            </a:r>
            <a:r>
              <a:rPr sz="1200" b="1" spc="-320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(KANWIL)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6412229" y="3988434"/>
            <a:ext cx="4490720" cy="2125345"/>
            <a:chOff x="6412229" y="3988434"/>
            <a:chExt cx="4490720" cy="2125345"/>
          </a:xfrm>
        </p:grpSpPr>
        <p:sp>
          <p:nvSpPr>
            <p:cNvPr id="69" name="object 69"/>
            <p:cNvSpPr/>
            <p:nvPr/>
          </p:nvSpPr>
          <p:spPr>
            <a:xfrm>
              <a:off x="10826622" y="3988434"/>
              <a:ext cx="76200" cy="1264920"/>
            </a:xfrm>
            <a:custGeom>
              <a:avLst/>
              <a:gdLst/>
              <a:ahLst/>
              <a:cxnLst/>
              <a:rect l="l" t="t" r="r" b="b"/>
              <a:pathLst>
                <a:path w="76200" h="1264920">
                  <a:moveTo>
                    <a:pt x="0" y="1188465"/>
                  </a:moveTo>
                  <a:lnTo>
                    <a:pt x="37592" y="1264920"/>
                  </a:lnTo>
                  <a:lnTo>
                    <a:pt x="69872" y="1201420"/>
                  </a:lnTo>
                  <a:lnTo>
                    <a:pt x="31750" y="1201420"/>
                  </a:lnTo>
                  <a:lnTo>
                    <a:pt x="31841" y="1188678"/>
                  </a:lnTo>
                  <a:lnTo>
                    <a:pt x="0" y="1188465"/>
                  </a:lnTo>
                  <a:close/>
                </a:path>
                <a:path w="76200" h="1264920">
                  <a:moveTo>
                    <a:pt x="31841" y="1188678"/>
                  </a:moveTo>
                  <a:lnTo>
                    <a:pt x="31750" y="1201420"/>
                  </a:lnTo>
                  <a:lnTo>
                    <a:pt x="44450" y="1201420"/>
                  </a:lnTo>
                  <a:lnTo>
                    <a:pt x="44540" y="1188762"/>
                  </a:lnTo>
                  <a:lnTo>
                    <a:pt x="31841" y="1188678"/>
                  </a:lnTo>
                  <a:close/>
                </a:path>
                <a:path w="76200" h="1264920">
                  <a:moveTo>
                    <a:pt x="44540" y="1188762"/>
                  </a:moveTo>
                  <a:lnTo>
                    <a:pt x="44450" y="1201420"/>
                  </a:lnTo>
                  <a:lnTo>
                    <a:pt x="69872" y="1201420"/>
                  </a:lnTo>
                  <a:lnTo>
                    <a:pt x="76200" y="1188973"/>
                  </a:lnTo>
                  <a:lnTo>
                    <a:pt x="44540" y="1188762"/>
                  </a:lnTo>
                  <a:close/>
                </a:path>
                <a:path w="76200" h="1264920">
                  <a:moveTo>
                    <a:pt x="53085" y="0"/>
                  </a:moveTo>
                  <a:lnTo>
                    <a:pt x="40385" y="0"/>
                  </a:lnTo>
                  <a:lnTo>
                    <a:pt x="31841" y="1188678"/>
                  </a:lnTo>
                  <a:lnTo>
                    <a:pt x="44540" y="1188762"/>
                  </a:lnTo>
                  <a:lnTo>
                    <a:pt x="53085" y="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88375" y="5651461"/>
              <a:ext cx="844550" cy="111125"/>
            </a:xfrm>
            <a:custGeom>
              <a:avLst/>
              <a:gdLst/>
              <a:ahLst/>
              <a:cxnLst/>
              <a:rect l="l" t="t" r="r" b="b"/>
              <a:pathLst>
                <a:path w="844550" h="111125">
                  <a:moveTo>
                    <a:pt x="787019" y="46126"/>
                  </a:moveTo>
                  <a:lnTo>
                    <a:pt x="787019" y="65176"/>
                  </a:lnTo>
                  <a:lnTo>
                    <a:pt x="844169" y="65201"/>
                  </a:lnTo>
                  <a:lnTo>
                    <a:pt x="844169" y="46151"/>
                  </a:lnTo>
                  <a:lnTo>
                    <a:pt x="787019" y="46126"/>
                  </a:lnTo>
                  <a:close/>
                </a:path>
                <a:path w="844550" h="111125">
                  <a:moveTo>
                    <a:pt x="710819" y="46088"/>
                  </a:moveTo>
                  <a:lnTo>
                    <a:pt x="710819" y="65138"/>
                  </a:lnTo>
                  <a:lnTo>
                    <a:pt x="767969" y="65176"/>
                  </a:lnTo>
                  <a:lnTo>
                    <a:pt x="767969" y="46126"/>
                  </a:lnTo>
                  <a:lnTo>
                    <a:pt x="710819" y="46088"/>
                  </a:lnTo>
                  <a:close/>
                </a:path>
                <a:path w="844550" h="111125">
                  <a:moveTo>
                    <a:pt x="634619" y="46062"/>
                  </a:moveTo>
                  <a:lnTo>
                    <a:pt x="634619" y="65112"/>
                  </a:lnTo>
                  <a:lnTo>
                    <a:pt x="691769" y="65138"/>
                  </a:lnTo>
                  <a:lnTo>
                    <a:pt x="691769" y="46088"/>
                  </a:lnTo>
                  <a:lnTo>
                    <a:pt x="634619" y="46062"/>
                  </a:lnTo>
                  <a:close/>
                </a:path>
                <a:path w="844550" h="111125">
                  <a:moveTo>
                    <a:pt x="558419" y="46024"/>
                  </a:moveTo>
                  <a:lnTo>
                    <a:pt x="558419" y="65074"/>
                  </a:lnTo>
                  <a:lnTo>
                    <a:pt x="615569" y="65100"/>
                  </a:lnTo>
                  <a:lnTo>
                    <a:pt x="615569" y="46050"/>
                  </a:lnTo>
                  <a:lnTo>
                    <a:pt x="558419" y="46024"/>
                  </a:lnTo>
                  <a:close/>
                </a:path>
                <a:path w="844550" h="111125">
                  <a:moveTo>
                    <a:pt x="482219" y="45986"/>
                  </a:moveTo>
                  <a:lnTo>
                    <a:pt x="482219" y="65036"/>
                  </a:lnTo>
                  <a:lnTo>
                    <a:pt x="539369" y="65062"/>
                  </a:lnTo>
                  <a:lnTo>
                    <a:pt x="539369" y="46012"/>
                  </a:lnTo>
                  <a:lnTo>
                    <a:pt x="482219" y="45986"/>
                  </a:lnTo>
                  <a:close/>
                </a:path>
                <a:path w="844550" h="111125">
                  <a:moveTo>
                    <a:pt x="406019" y="45948"/>
                  </a:moveTo>
                  <a:lnTo>
                    <a:pt x="406019" y="64998"/>
                  </a:lnTo>
                  <a:lnTo>
                    <a:pt x="463169" y="65023"/>
                  </a:lnTo>
                  <a:lnTo>
                    <a:pt x="463169" y="45973"/>
                  </a:lnTo>
                  <a:lnTo>
                    <a:pt x="406019" y="45948"/>
                  </a:lnTo>
                  <a:close/>
                </a:path>
                <a:path w="844550" h="111125">
                  <a:moveTo>
                    <a:pt x="329819" y="45910"/>
                  </a:moveTo>
                  <a:lnTo>
                    <a:pt x="329819" y="64960"/>
                  </a:lnTo>
                  <a:lnTo>
                    <a:pt x="386969" y="64985"/>
                  </a:lnTo>
                  <a:lnTo>
                    <a:pt x="386969" y="45935"/>
                  </a:lnTo>
                  <a:lnTo>
                    <a:pt x="329819" y="45910"/>
                  </a:lnTo>
                  <a:close/>
                </a:path>
                <a:path w="844550" h="111125">
                  <a:moveTo>
                    <a:pt x="253619" y="45872"/>
                  </a:moveTo>
                  <a:lnTo>
                    <a:pt x="253619" y="64922"/>
                  </a:lnTo>
                  <a:lnTo>
                    <a:pt x="310769" y="64960"/>
                  </a:lnTo>
                  <a:lnTo>
                    <a:pt x="310769" y="45910"/>
                  </a:lnTo>
                  <a:lnTo>
                    <a:pt x="253619" y="45872"/>
                  </a:lnTo>
                  <a:close/>
                </a:path>
                <a:path w="844550" h="111125">
                  <a:moveTo>
                    <a:pt x="177419" y="45846"/>
                  </a:moveTo>
                  <a:lnTo>
                    <a:pt x="177419" y="64896"/>
                  </a:lnTo>
                  <a:lnTo>
                    <a:pt x="234569" y="64922"/>
                  </a:lnTo>
                  <a:lnTo>
                    <a:pt x="234569" y="45872"/>
                  </a:lnTo>
                  <a:lnTo>
                    <a:pt x="177419" y="45846"/>
                  </a:lnTo>
                  <a:close/>
                </a:path>
                <a:path w="844550" h="111125">
                  <a:moveTo>
                    <a:pt x="94869" y="0"/>
                  </a:moveTo>
                  <a:lnTo>
                    <a:pt x="0" y="55283"/>
                  </a:lnTo>
                  <a:lnTo>
                    <a:pt x="90297" y="108000"/>
                  </a:lnTo>
                  <a:lnTo>
                    <a:pt x="94742" y="110655"/>
                  </a:lnTo>
                  <a:lnTo>
                    <a:pt x="100583" y="109118"/>
                  </a:lnTo>
                  <a:lnTo>
                    <a:pt x="105918" y="100037"/>
                  </a:lnTo>
                  <a:lnTo>
                    <a:pt x="104394" y="94208"/>
                  </a:lnTo>
                  <a:lnTo>
                    <a:pt x="54064" y="64833"/>
                  </a:lnTo>
                  <a:lnTo>
                    <a:pt x="25019" y="64820"/>
                  </a:lnTo>
                  <a:lnTo>
                    <a:pt x="25019" y="63525"/>
                  </a:lnTo>
                  <a:lnTo>
                    <a:pt x="23622" y="63525"/>
                  </a:lnTo>
                  <a:lnTo>
                    <a:pt x="23622" y="47066"/>
                  </a:lnTo>
                  <a:lnTo>
                    <a:pt x="25019" y="47066"/>
                  </a:lnTo>
                  <a:lnTo>
                    <a:pt x="25019" y="45770"/>
                  </a:lnTo>
                  <a:lnTo>
                    <a:pt x="54091" y="45770"/>
                  </a:lnTo>
                  <a:lnTo>
                    <a:pt x="104394" y="16459"/>
                  </a:lnTo>
                  <a:lnTo>
                    <a:pt x="105918" y="10629"/>
                  </a:lnTo>
                  <a:lnTo>
                    <a:pt x="103250" y="6083"/>
                  </a:lnTo>
                  <a:lnTo>
                    <a:pt x="100710" y="1536"/>
                  </a:lnTo>
                  <a:lnTo>
                    <a:pt x="94869" y="0"/>
                  </a:lnTo>
                  <a:close/>
                </a:path>
                <a:path w="844550" h="111125">
                  <a:moveTo>
                    <a:pt x="101219" y="45808"/>
                  </a:moveTo>
                  <a:lnTo>
                    <a:pt x="101219" y="64858"/>
                  </a:lnTo>
                  <a:lnTo>
                    <a:pt x="158369" y="64884"/>
                  </a:lnTo>
                  <a:lnTo>
                    <a:pt x="158369" y="45834"/>
                  </a:lnTo>
                  <a:lnTo>
                    <a:pt x="101219" y="45808"/>
                  </a:lnTo>
                  <a:close/>
                </a:path>
                <a:path w="844550" h="111125">
                  <a:moveTo>
                    <a:pt x="54069" y="45783"/>
                  </a:moveTo>
                  <a:lnTo>
                    <a:pt x="37733" y="55302"/>
                  </a:lnTo>
                  <a:lnTo>
                    <a:pt x="54064" y="64833"/>
                  </a:lnTo>
                  <a:lnTo>
                    <a:pt x="82169" y="64846"/>
                  </a:lnTo>
                  <a:lnTo>
                    <a:pt x="82169" y="45796"/>
                  </a:lnTo>
                  <a:lnTo>
                    <a:pt x="54069" y="45783"/>
                  </a:lnTo>
                  <a:close/>
                </a:path>
                <a:path w="844550" h="111125">
                  <a:moveTo>
                    <a:pt x="37733" y="55302"/>
                  </a:moveTo>
                  <a:lnTo>
                    <a:pt x="25019" y="62711"/>
                  </a:lnTo>
                  <a:lnTo>
                    <a:pt x="25019" y="64820"/>
                  </a:lnTo>
                  <a:lnTo>
                    <a:pt x="54064" y="64833"/>
                  </a:lnTo>
                  <a:lnTo>
                    <a:pt x="37733" y="55302"/>
                  </a:lnTo>
                  <a:close/>
                </a:path>
                <a:path w="844550" h="111125">
                  <a:moveTo>
                    <a:pt x="23622" y="47066"/>
                  </a:moveTo>
                  <a:lnTo>
                    <a:pt x="23622" y="63525"/>
                  </a:lnTo>
                  <a:lnTo>
                    <a:pt x="25019" y="62711"/>
                  </a:lnTo>
                  <a:lnTo>
                    <a:pt x="25019" y="47881"/>
                  </a:lnTo>
                  <a:lnTo>
                    <a:pt x="23622" y="47066"/>
                  </a:lnTo>
                  <a:close/>
                </a:path>
                <a:path w="844550" h="111125">
                  <a:moveTo>
                    <a:pt x="25019" y="62711"/>
                  </a:moveTo>
                  <a:lnTo>
                    <a:pt x="23622" y="63525"/>
                  </a:lnTo>
                  <a:lnTo>
                    <a:pt x="25019" y="63525"/>
                  </a:lnTo>
                  <a:lnTo>
                    <a:pt x="25019" y="62711"/>
                  </a:lnTo>
                  <a:close/>
                </a:path>
                <a:path w="844550" h="111125">
                  <a:moveTo>
                    <a:pt x="25019" y="47881"/>
                  </a:moveTo>
                  <a:lnTo>
                    <a:pt x="25019" y="62711"/>
                  </a:lnTo>
                  <a:lnTo>
                    <a:pt x="37733" y="55302"/>
                  </a:lnTo>
                  <a:lnTo>
                    <a:pt x="25019" y="47881"/>
                  </a:lnTo>
                  <a:close/>
                </a:path>
                <a:path w="844550" h="111125">
                  <a:moveTo>
                    <a:pt x="25019" y="45770"/>
                  </a:moveTo>
                  <a:lnTo>
                    <a:pt x="25019" y="47881"/>
                  </a:lnTo>
                  <a:lnTo>
                    <a:pt x="37733" y="55302"/>
                  </a:lnTo>
                  <a:lnTo>
                    <a:pt x="54069" y="45783"/>
                  </a:lnTo>
                  <a:lnTo>
                    <a:pt x="25019" y="45770"/>
                  </a:lnTo>
                  <a:close/>
                </a:path>
                <a:path w="844550" h="111125">
                  <a:moveTo>
                    <a:pt x="25019" y="47066"/>
                  </a:moveTo>
                  <a:lnTo>
                    <a:pt x="23622" y="47066"/>
                  </a:lnTo>
                  <a:lnTo>
                    <a:pt x="25019" y="47881"/>
                  </a:lnTo>
                  <a:lnTo>
                    <a:pt x="25019" y="47066"/>
                  </a:lnTo>
                  <a:close/>
                </a:path>
                <a:path w="844550" h="111125">
                  <a:moveTo>
                    <a:pt x="54091" y="45770"/>
                  </a:moveTo>
                  <a:lnTo>
                    <a:pt x="25019" y="45770"/>
                  </a:lnTo>
                  <a:lnTo>
                    <a:pt x="54069" y="457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412229" y="5280659"/>
              <a:ext cx="2195830" cy="833119"/>
            </a:xfrm>
            <a:custGeom>
              <a:avLst/>
              <a:gdLst/>
              <a:ahLst/>
              <a:cxnLst/>
              <a:rect l="l" t="t" r="r" b="b"/>
              <a:pathLst>
                <a:path w="2195829" h="833120">
                  <a:moveTo>
                    <a:pt x="2057019" y="0"/>
                  </a:moveTo>
                  <a:lnTo>
                    <a:pt x="138811" y="0"/>
                  </a:lnTo>
                  <a:lnTo>
                    <a:pt x="94967" y="7084"/>
                  </a:lnTo>
                  <a:lnTo>
                    <a:pt x="56866" y="26806"/>
                  </a:lnTo>
                  <a:lnTo>
                    <a:pt x="26806" y="56866"/>
                  </a:lnTo>
                  <a:lnTo>
                    <a:pt x="7084" y="94967"/>
                  </a:lnTo>
                  <a:lnTo>
                    <a:pt x="0" y="138810"/>
                  </a:lnTo>
                  <a:lnTo>
                    <a:pt x="0" y="694258"/>
                  </a:lnTo>
                  <a:lnTo>
                    <a:pt x="7084" y="738150"/>
                  </a:lnTo>
                  <a:lnTo>
                    <a:pt x="26806" y="776269"/>
                  </a:lnTo>
                  <a:lnTo>
                    <a:pt x="56866" y="806328"/>
                  </a:lnTo>
                  <a:lnTo>
                    <a:pt x="94967" y="826041"/>
                  </a:lnTo>
                  <a:lnTo>
                    <a:pt x="138811" y="833119"/>
                  </a:lnTo>
                  <a:lnTo>
                    <a:pt x="2057019" y="833119"/>
                  </a:lnTo>
                  <a:lnTo>
                    <a:pt x="2100862" y="826041"/>
                  </a:lnTo>
                  <a:lnTo>
                    <a:pt x="2138963" y="806328"/>
                  </a:lnTo>
                  <a:lnTo>
                    <a:pt x="2169023" y="776269"/>
                  </a:lnTo>
                  <a:lnTo>
                    <a:pt x="2188745" y="738150"/>
                  </a:lnTo>
                  <a:lnTo>
                    <a:pt x="2195829" y="694258"/>
                  </a:lnTo>
                  <a:lnTo>
                    <a:pt x="2195829" y="138810"/>
                  </a:lnTo>
                  <a:lnTo>
                    <a:pt x="2188745" y="94967"/>
                  </a:lnTo>
                  <a:lnTo>
                    <a:pt x="2169023" y="56866"/>
                  </a:lnTo>
                  <a:lnTo>
                    <a:pt x="2138963" y="26806"/>
                  </a:lnTo>
                  <a:lnTo>
                    <a:pt x="2100862" y="7084"/>
                  </a:lnTo>
                  <a:lnTo>
                    <a:pt x="2057019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456679" y="5329935"/>
            <a:ext cx="20935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Apabila terdapat </a:t>
            </a:r>
            <a:r>
              <a:rPr sz="1100" b="1" spc="-5" dirty="0">
                <a:solidFill>
                  <a:srgbClr val="FFFFFF"/>
                </a:solidFill>
                <a:latin typeface="Segoe UI"/>
                <a:cs typeface="Segoe UI"/>
              </a:rPr>
              <a:t>data dan/atau </a:t>
            </a:r>
            <a:r>
              <a:rPr sz="11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Segoe UI"/>
                <a:cs typeface="Segoe UI"/>
              </a:rPr>
              <a:t>informasi yang berbeda 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dengan </a:t>
            </a:r>
            <a:r>
              <a:rPr sz="1100" spc="-2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Segoe UI"/>
                <a:cs typeface="Segoe UI"/>
              </a:rPr>
              <a:t>kenyataan</a:t>
            </a:r>
            <a:r>
              <a:rPr sz="11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di</a:t>
            </a:r>
            <a:r>
              <a:rPr sz="11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lapangan</a:t>
            </a:r>
            <a:r>
              <a:rPr sz="11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Segoe UI"/>
                <a:cs typeface="Segoe UI"/>
              </a:rPr>
              <a:t>terhadap 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Segoe UI"/>
                <a:cs typeface="Segoe UI"/>
              </a:rPr>
              <a:t>keputusan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Segoe UI"/>
                <a:cs typeface="Segoe UI"/>
              </a:rPr>
              <a:t>persetujuan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813435" y="926147"/>
            <a:ext cx="7515225" cy="4838700"/>
            <a:chOff x="813435" y="926147"/>
            <a:chExt cx="7515225" cy="4838700"/>
          </a:xfrm>
        </p:grpSpPr>
        <p:sp>
          <p:nvSpPr>
            <p:cNvPr id="74" name="object 74"/>
            <p:cNvSpPr/>
            <p:nvPr/>
          </p:nvSpPr>
          <p:spPr>
            <a:xfrm>
              <a:off x="5497194" y="5654001"/>
              <a:ext cx="929005" cy="111125"/>
            </a:xfrm>
            <a:custGeom>
              <a:avLst/>
              <a:gdLst/>
              <a:ahLst/>
              <a:cxnLst/>
              <a:rect l="l" t="t" r="r" b="b"/>
              <a:pathLst>
                <a:path w="929004" h="111125">
                  <a:moveTo>
                    <a:pt x="871474" y="46126"/>
                  </a:moveTo>
                  <a:lnTo>
                    <a:pt x="871474" y="65176"/>
                  </a:lnTo>
                  <a:lnTo>
                    <a:pt x="928624" y="65201"/>
                  </a:lnTo>
                  <a:lnTo>
                    <a:pt x="928624" y="46151"/>
                  </a:lnTo>
                  <a:lnTo>
                    <a:pt x="871474" y="46126"/>
                  </a:lnTo>
                  <a:close/>
                </a:path>
                <a:path w="929004" h="111125">
                  <a:moveTo>
                    <a:pt x="795274" y="46100"/>
                  </a:moveTo>
                  <a:lnTo>
                    <a:pt x="795274" y="65150"/>
                  </a:lnTo>
                  <a:lnTo>
                    <a:pt x="852424" y="65176"/>
                  </a:lnTo>
                  <a:lnTo>
                    <a:pt x="852424" y="46126"/>
                  </a:lnTo>
                  <a:lnTo>
                    <a:pt x="795274" y="46100"/>
                  </a:lnTo>
                  <a:close/>
                </a:path>
                <a:path w="929004" h="111125">
                  <a:moveTo>
                    <a:pt x="719074" y="46062"/>
                  </a:moveTo>
                  <a:lnTo>
                    <a:pt x="719074" y="65112"/>
                  </a:lnTo>
                  <a:lnTo>
                    <a:pt x="776224" y="65138"/>
                  </a:lnTo>
                  <a:lnTo>
                    <a:pt x="776224" y="46088"/>
                  </a:lnTo>
                  <a:lnTo>
                    <a:pt x="719074" y="46062"/>
                  </a:lnTo>
                  <a:close/>
                </a:path>
                <a:path w="929004" h="111125">
                  <a:moveTo>
                    <a:pt x="642874" y="46037"/>
                  </a:moveTo>
                  <a:lnTo>
                    <a:pt x="642874" y="65087"/>
                  </a:lnTo>
                  <a:lnTo>
                    <a:pt x="700024" y="65112"/>
                  </a:lnTo>
                  <a:lnTo>
                    <a:pt x="700024" y="46062"/>
                  </a:lnTo>
                  <a:lnTo>
                    <a:pt x="642874" y="46037"/>
                  </a:lnTo>
                  <a:close/>
                </a:path>
                <a:path w="929004" h="111125">
                  <a:moveTo>
                    <a:pt x="566674" y="45999"/>
                  </a:moveTo>
                  <a:lnTo>
                    <a:pt x="566674" y="65049"/>
                  </a:lnTo>
                  <a:lnTo>
                    <a:pt x="623824" y="65074"/>
                  </a:lnTo>
                  <a:lnTo>
                    <a:pt x="623824" y="46024"/>
                  </a:lnTo>
                  <a:lnTo>
                    <a:pt x="566674" y="45999"/>
                  </a:lnTo>
                  <a:close/>
                </a:path>
                <a:path w="929004" h="111125">
                  <a:moveTo>
                    <a:pt x="490474" y="45973"/>
                  </a:moveTo>
                  <a:lnTo>
                    <a:pt x="490474" y="65023"/>
                  </a:lnTo>
                  <a:lnTo>
                    <a:pt x="547624" y="65049"/>
                  </a:lnTo>
                  <a:lnTo>
                    <a:pt x="547624" y="45999"/>
                  </a:lnTo>
                  <a:lnTo>
                    <a:pt x="490474" y="45973"/>
                  </a:lnTo>
                  <a:close/>
                </a:path>
                <a:path w="929004" h="111125">
                  <a:moveTo>
                    <a:pt x="414274" y="45935"/>
                  </a:moveTo>
                  <a:lnTo>
                    <a:pt x="414274" y="64985"/>
                  </a:lnTo>
                  <a:lnTo>
                    <a:pt x="471424" y="65011"/>
                  </a:lnTo>
                  <a:lnTo>
                    <a:pt x="471424" y="45961"/>
                  </a:lnTo>
                  <a:lnTo>
                    <a:pt x="414274" y="45935"/>
                  </a:lnTo>
                  <a:close/>
                </a:path>
                <a:path w="929004" h="111125">
                  <a:moveTo>
                    <a:pt x="338074" y="45897"/>
                  </a:moveTo>
                  <a:lnTo>
                    <a:pt x="338074" y="64947"/>
                  </a:lnTo>
                  <a:lnTo>
                    <a:pt x="395224" y="64973"/>
                  </a:lnTo>
                  <a:lnTo>
                    <a:pt x="395224" y="45923"/>
                  </a:lnTo>
                  <a:lnTo>
                    <a:pt x="338074" y="45897"/>
                  </a:lnTo>
                  <a:close/>
                </a:path>
                <a:path w="929004" h="111125">
                  <a:moveTo>
                    <a:pt x="261874" y="45872"/>
                  </a:moveTo>
                  <a:lnTo>
                    <a:pt x="261874" y="64922"/>
                  </a:lnTo>
                  <a:lnTo>
                    <a:pt x="319024" y="64947"/>
                  </a:lnTo>
                  <a:lnTo>
                    <a:pt x="319024" y="45897"/>
                  </a:lnTo>
                  <a:lnTo>
                    <a:pt x="261874" y="45872"/>
                  </a:lnTo>
                  <a:close/>
                </a:path>
                <a:path w="929004" h="111125">
                  <a:moveTo>
                    <a:pt x="185674" y="45834"/>
                  </a:moveTo>
                  <a:lnTo>
                    <a:pt x="185674" y="64884"/>
                  </a:lnTo>
                  <a:lnTo>
                    <a:pt x="242824" y="64909"/>
                  </a:lnTo>
                  <a:lnTo>
                    <a:pt x="242824" y="45859"/>
                  </a:lnTo>
                  <a:lnTo>
                    <a:pt x="185674" y="45834"/>
                  </a:lnTo>
                  <a:close/>
                </a:path>
                <a:path w="929004" h="111125">
                  <a:moveTo>
                    <a:pt x="109474" y="45808"/>
                  </a:moveTo>
                  <a:lnTo>
                    <a:pt x="109474" y="64858"/>
                  </a:lnTo>
                  <a:lnTo>
                    <a:pt x="166624" y="64884"/>
                  </a:lnTo>
                  <a:lnTo>
                    <a:pt x="166624" y="45834"/>
                  </a:lnTo>
                  <a:lnTo>
                    <a:pt x="109474" y="45808"/>
                  </a:lnTo>
                  <a:close/>
                </a:path>
                <a:path w="929004" h="111125">
                  <a:moveTo>
                    <a:pt x="94868" y="0"/>
                  </a:moveTo>
                  <a:lnTo>
                    <a:pt x="0" y="55283"/>
                  </a:lnTo>
                  <a:lnTo>
                    <a:pt x="90296" y="108000"/>
                  </a:lnTo>
                  <a:lnTo>
                    <a:pt x="94741" y="110655"/>
                  </a:lnTo>
                  <a:lnTo>
                    <a:pt x="100583" y="109118"/>
                  </a:lnTo>
                  <a:lnTo>
                    <a:pt x="105917" y="100037"/>
                  </a:lnTo>
                  <a:lnTo>
                    <a:pt x="104393" y="94195"/>
                  </a:lnTo>
                  <a:lnTo>
                    <a:pt x="54048" y="64830"/>
                  </a:lnTo>
                  <a:lnTo>
                    <a:pt x="33274" y="64820"/>
                  </a:lnTo>
                  <a:lnTo>
                    <a:pt x="33274" y="63525"/>
                  </a:lnTo>
                  <a:lnTo>
                    <a:pt x="23621" y="63525"/>
                  </a:lnTo>
                  <a:lnTo>
                    <a:pt x="23621" y="47066"/>
                  </a:lnTo>
                  <a:lnTo>
                    <a:pt x="33274" y="47066"/>
                  </a:lnTo>
                  <a:lnTo>
                    <a:pt x="33274" y="45770"/>
                  </a:lnTo>
                  <a:lnTo>
                    <a:pt x="54075" y="45770"/>
                  </a:lnTo>
                  <a:lnTo>
                    <a:pt x="104393" y="16459"/>
                  </a:lnTo>
                  <a:lnTo>
                    <a:pt x="105917" y="10617"/>
                  </a:lnTo>
                  <a:lnTo>
                    <a:pt x="103250" y="6083"/>
                  </a:lnTo>
                  <a:lnTo>
                    <a:pt x="100710" y="1536"/>
                  </a:lnTo>
                  <a:lnTo>
                    <a:pt x="94868" y="0"/>
                  </a:lnTo>
                  <a:close/>
                </a:path>
                <a:path w="929004" h="111125">
                  <a:moveTo>
                    <a:pt x="54060" y="45780"/>
                  </a:moveTo>
                  <a:lnTo>
                    <a:pt x="37727" y="55301"/>
                  </a:lnTo>
                  <a:lnTo>
                    <a:pt x="54048" y="64830"/>
                  </a:lnTo>
                  <a:lnTo>
                    <a:pt x="90424" y="64846"/>
                  </a:lnTo>
                  <a:lnTo>
                    <a:pt x="90424" y="45796"/>
                  </a:lnTo>
                  <a:lnTo>
                    <a:pt x="54060" y="45780"/>
                  </a:lnTo>
                  <a:close/>
                </a:path>
                <a:path w="929004" h="111125">
                  <a:moveTo>
                    <a:pt x="37727" y="55301"/>
                  </a:moveTo>
                  <a:lnTo>
                    <a:pt x="33274" y="57898"/>
                  </a:lnTo>
                  <a:lnTo>
                    <a:pt x="33274" y="64820"/>
                  </a:lnTo>
                  <a:lnTo>
                    <a:pt x="54048" y="64830"/>
                  </a:lnTo>
                  <a:lnTo>
                    <a:pt x="37727" y="55301"/>
                  </a:lnTo>
                  <a:close/>
                </a:path>
                <a:path w="929004" h="111125">
                  <a:moveTo>
                    <a:pt x="23621" y="47066"/>
                  </a:moveTo>
                  <a:lnTo>
                    <a:pt x="23621" y="63525"/>
                  </a:lnTo>
                  <a:lnTo>
                    <a:pt x="33274" y="57898"/>
                  </a:lnTo>
                  <a:lnTo>
                    <a:pt x="33274" y="52701"/>
                  </a:lnTo>
                  <a:lnTo>
                    <a:pt x="23621" y="47066"/>
                  </a:lnTo>
                  <a:close/>
                </a:path>
                <a:path w="929004" h="111125">
                  <a:moveTo>
                    <a:pt x="33274" y="57898"/>
                  </a:moveTo>
                  <a:lnTo>
                    <a:pt x="23621" y="63525"/>
                  </a:lnTo>
                  <a:lnTo>
                    <a:pt x="33274" y="63525"/>
                  </a:lnTo>
                  <a:lnTo>
                    <a:pt x="33274" y="57898"/>
                  </a:lnTo>
                  <a:close/>
                </a:path>
                <a:path w="929004" h="111125">
                  <a:moveTo>
                    <a:pt x="33274" y="52701"/>
                  </a:moveTo>
                  <a:lnTo>
                    <a:pt x="33274" y="57898"/>
                  </a:lnTo>
                  <a:lnTo>
                    <a:pt x="37727" y="55301"/>
                  </a:lnTo>
                  <a:lnTo>
                    <a:pt x="33274" y="52701"/>
                  </a:lnTo>
                  <a:close/>
                </a:path>
                <a:path w="929004" h="111125">
                  <a:moveTo>
                    <a:pt x="33274" y="45770"/>
                  </a:moveTo>
                  <a:lnTo>
                    <a:pt x="33274" y="52701"/>
                  </a:lnTo>
                  <a:lnTo>
                    <a:pt x="37727" y="55301"/>
                  </a:lnTo>
                  <a:lnTo>
                    <a:pt x="54060" y="45780"/>
                  </a:lnTo>
                  <a:lnTo>
                    <a:pt x="33274" y="45770"/>
                  </a:lnTo>
                  <a:close/>
                </a:path>
                <a:path w="929004" h="111125">
                  <a:moveTo>
                    <a:pt x="33274" y="47066"/>
                  </a:moveTo>
                  <a:lnTo>
                    <a:pt x="23621" y="47066"/>
                  </a:lnTo>
                  <a:lnTo>
                    <a:pt x="33274" y="52701"/>
                  </a:lnTo>
                  <a:lnTo>
                    <a:pt x="33274" y="4706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13435" y="2498724"/>
              <a:ext cx="7515225" cy="2134235"/>
            </a:xfrm>
            <a:custGeom>
              <a:avLst/>
              <a:gdLst/>
              <a:ahLst/>
              <a:cxnLst/>
              <a:rect l="l" t="t" r="r" b="b"/>
              <a:pathLst>
                <a:path w="7515225" h="2134235">
                  <a:moveTo>
                    <a:pt x="357670" y="2060575"/>
                  </a:moveTo>
                  <a:lnTo>
                    <a:pt x="47625" y="2060575"/>
                  </a:lnTo>
                  <a:lnTo>
                    <a:pt x="47625" y="76200"/>
                  </a:lnTo>
                  <a:lnTo>
                    <a:pt x="76200" y="76200"/>
                  </a:ln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8575" y="76200"/>
                  </a:lnTo>
                  <a:lnTo>
                    <a:pt x="28575" y="2079625"/>
                  </a:lnTo>
                  <a:lnTo>
                    <a:pt x="357670" y="2079625"/>
                  </a:lnTo>
                  <a:lnTo>
                    <a:pt x="357670" y="2070100"/>
                  </a:lnTo>
                  <a:lnTo>
                    <a:pt x="357670" y="2060575"/>
                  </a:lnTo>
                  <a:close/>
                </a:path>
                <a:path w="7515225" h="2134235">
                  <a:moveTo>
                    <a:pt x="7515098" y="825500"/>
                  </a:moveTo>
                  <a:lnTo>
                    <a:pt x="7496048" y="825500"/>
                  </a:lnTo>
                  <a:lnTo>
                    <a:pt x="7496048" y="2086102"/>
                  </a:lnTo>
                  <a:lnTo>
                    <a:pt x="5763260" y="2086102"/>
                  </a:lnTo>
                  <a:lnTo>
                    <a:pt x="5763260" y="2057527"/>
                  </a:lnTo>
                  <a:lnTo>
                    <a:pt x="5687060" y="2095627"/>
                  </a:lnTo>
                  <a:lnTo>
                    <a:pt x="5763260" y="2133727"/>
                  </a:lnTo>
                  <a:lnTo>
                    <a:pt x="5763260" y="2105152"/>
                  </a:lnTo>
                  <a:lnTo>
                    <a:pt x="7515098" y="2105152"/>
                  </a:lnTo>
                  <a:lnTo>
                    <a:pt x="7515098" y="2095627"/>
                  </a:lnTo>
                  <a:lnTo>
                    <a:pt x="7515098" y="2086102"/>
                  </a:lnTo>
                  <a:lnTo>
                    <a:pt x="7515098" y="825500"/>
                  </a:lnTo>
                  <a:close/>
                </a:path>
              </a:pathLst>
            </a:custGeom>
            <a:solidFill>
              <a:srgbClr val="1B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537710" y="930910"/>
              <a:ext cx="1922780" cy="593090"/>
            </a:xfrm>
            <a:custGeom>
              <a:avLst/>
              <a:gdLst/>
              <a:ahLst/>
              <a:cxnLst/>
              <a:rect l="l" t="t" r="r" b="b"/>
              <a:pathLst>
                <a:path w="1922779" h="593090">
                  <a:moveTo>
                    <a:pt x="0" y="98805"/>
                  </a:moveTo>
                  <a:lnTo>
                    <a:pt x="7758" y="60328"/>
                  </a:lnTo>
                  <a:lnTo>
                    <a:pt x="28924" y="28924"/>
                  </a:lnTo>
                  <a:lnTo>
                    <a:pt x="60328" y="7758"/>
                  </a:lnTo>
                  <a:lnTo>
                    <a:pt x="98805" y="0"/>
                  </a:lnTo>
                  <a:lnTo>
                    <a:pt x="1823974" y="0"/>
                  </a:lnTo>
                  <a:lnTo>
                    <a:pt x="1862451" y="7758"/>
                  </a:lnTo>
                  <a:lnTo>
                    <a:pt x="1893855" y="28924"/>
                  </a:lnTo>
                  <a:lnTo>
                    <a:pt x="1915021" y="60328"/>
                  </a:lnTo>
                  <a:lnTo>
                    <a:pt x="1922779" y="98805"/>
                  </a:lnTo>
                  <a:lnTo>
                    <a:pt x="1922779" y="494284"/>
                  </a:lnTo>
                  <a:lnTo>
                    <a:pt x="1915021" y="532761"/>
                  </a:lnTo>
                  <a:lnTo>
                    <a:pt x="1893855" y="564165"/>
                  </a:lnTo>
                  <a:lnTo>
                    <a:pt x="1862451" y="585331"/>
                  </a:lnTo>
                  <a:lnTo>
                    <a:pt x="1823974" y="593089"/>
                  </a:lnTo>
                  <a:lnTo>
                    <a:pt x="98805" y="593089"/>
                  </a:lnTo>
                  <a:lnTo>
                    <a:pt x="60328" y="585331"/>
                  </a:lnTo>
                  <a:lnTo>
                    <a:pt x="28924" y="564165"/>
                  </a:lnTo>
                  <a:lnTo>
                    <a:pt x="7758" y="532761"/>
                  </a:lnTo>
                  <a:lnTo>
                    <a:pt x="0" y="494284"/>
                  </a:lnTo>
                  <a:lnTo>
                    <a:pt x="0" y="9880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4639055" y="976947"/>
            <a:ext cx="1722120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solidFill>
                  <a:srgbClr val="1B2852"/>
                </a:solidFill>
                <a:latin typeface="Segoe UI"/>
                <a:cs typeface="Segoe UI"/>
              </a:rPr>
              <a:t>paling lama </a:t>
            </a:r>
            <a:r>
              <a:rPr sz="1050" b="1" dirty="0">
                <a:solidFill>
                  <a:srgbClr val="1B2852"/>
                </a:solidFill>
                <a:latin typeface="Segoe UI"/>
                <a:cs typeface="Segoe UI"/>
              </a:rPr>
              <a:t>1 </a:t>
            </a:r>
            <a:r>
              <a:rPr sz="1050" b="1" spc="-5" dirty="0">
                <a:solidFill>
                  <a:srgbClr val="1B2852"/>
                </a:solidFill>
                <a:latin typeface="Segoe UI"/>
                <a:cs typeface="Segoe UI"/>
              </a:rPr>
              <a:t>bulan setelah </a:t>
            </a:r>
            <a:r>
              <a:rPr sz="1050" b="1" spc="-27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050" b="1" spc="-5" dirty="0">
                <a:solidFill>
                  <a:srgbClr val="1B2852"/>
                </a:solidFill>
                <a:latin typeface="Segoe UI"/>
                <a:cs typeface="Segoe UI"/>
              </a:rPr>
              <a:t>akhir</a:t>
            </a:r>
            <a:r>
              <a:rPr sz="1050" b="1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050" b="1" spc="-5" dirty="0">
                <a:solidFill>
                  <a:srgbClr val="1B2852"/>
                </a:solidFill>
                <a:latin typeface="Segoe UI"/>
                <a:cs typeface="Segoe UI"/>
              </a:rPr>
              <a:t>Tahun </a:t>
            </a:r>
            <a:r>
              <a:rPr sz="1050" b="1" spc="-10" dirty="0">
                <a:solidFill>
                  <a:srgbClr val="1B2852"/>
                </a:solidFill>
                <a:latin typeface="Segoe UI"/>
                <a:cs typeface="Segoe UI"/>
              </a:rPr>
              <a:t>Pajak </a:t>
            </a:r>
            <a:r>
              <a:rPr sz="1050" b="1" spc="-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050" spc="-5" dirty="0">
                <a:solidFill>
                  <a:srgbClr val="1B2852"/>
                </a:solidFill>
                <a:latin typeface="Segoe UI"/>
                <a:cs typeface="Segoe UI"/>
              </a:rPr>
              <a:t>diperolehnya</a:t>
            </a:r>
            <a:r>
              <a:rPr sz="1050" spc="-1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050" spc="-5" dirty="0">
                <a:solidFill>
                  <a:srgbClr val="1B2852"/>
                </a:solidFill>
                <a:latin typeface="Segoe UI"/>
                <a:cs typeface="Segoe UI"/>
              </a:rPr>
              <a:t>harta berwujud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908030" y="6480809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1B2852"/>
                </a:solidFill>
                <a:latin typeface="Calibri"/>
                <a:cs typeface="Calibri"/>
                <a:hlinkClick r:id="rId11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1950" y="609917"/>
            <a:ext cx="289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22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6689"/>
            <a:ext cx="497840" cy="546100"/>
          </a:xfrm>
          <a:custGeom>
            <a:avLst/>
            <a:gdLst/>
            <a:ahLst/>
            <a:cxnLst/>
            <a:rect l="l" t="t" r="r" b="b"/>
            <a:pathLst>
              <a:path w="497840" h="546100">
                <a:moveTo>
                  <a:pt x="497840" y="0"/>
                </a:moveTo>
                <a:lnTo>
                  <a:pt x="0" y="0"/>
                </a:lnTo>
                <a:lnTo>
                  <a:pt x="0" y="546099"/>
                </a:lnTo>
                <a:lnTo>
                  <a:pt x="497840" y="546099"/>
                </a:lnTo>
                <a:lnTo>
                  <a:pt x="4978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9109" y="186689"/>
            <a:ext cx="6184900" cy="54610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90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780"/>
              </a:spcBef>
            </a:pPr>
            <a:r>
              <a:rPr sz="2000" spc="-45" dirty="0">
                <a:solidFill>
                  <a:srgbClr val="FFFFFF"/>
                </a:solidFill>
              </a:rPr>
              <a:t>Tata</a:t>
            </a:r>
            <a:r>
              <a:rPr sz="2000" spc="-2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Cara</a:t>
            </a:r>
            <a:r>
              <a:rPr sz="2000" spc="-10" dirty="0">
                <a:solidFill>
                  <a:srgbClr val="FFFFFF"/>
                </a:solidFill>
              </a:rPr>
              <a:t> Permohonan</a:t>
            </a:r>
            <a:r>
              <a:rPr sz="2000" spc="1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Saat</a:t>
            </a:r>
            <a:r>
              <a:rPr sz="2000" spc="-2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Mulainya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Penyusutan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3879850" y="4292600"/>
            <a:ext cx="2658110" cy="908050"/>
          </a:xfrm>
          <a:custGeom>
            <a:avLst/>
            <a:gdLst/>
            <a:ahLst/>
            <a:cxnLst/>
            <a:rect l="l" t="t" r="r" b="b"/>
            <a:pathLst>
              <a:path w="2658109" h="908050">
                <a:moveTo>
                  <a:pt x="2506726" y="0"/>
                </a:moveTo>
                <a:lnTo>
                  <a:pt x="151384" y="0"/>
                </a:lnTo>
                <a:lnTo>
                  <a:pt x="103550" y="7721"/>
                </a:lnTo>
                <a:lnTo>
                  <a:pt x="61996" y="29220"/>
                </a:lnTo>
                <a:lnTo>
                  <a:pt x="29220" y="61996"/>
                </a:lnTo>
                <a:lnTo>
                  <a:pt x="7721" y="103550"/>
                </a:lnTo>
                <a:lnTo>
                  <a:pt x="0" y="151383"/>
                </a:lnTo>
                <a:lnTo>
                  <a:pt x="0" y="756666"/>
                </a:lnTo>
                <a:lnTo>
                  <a:pt x="7721" y="804499"/>
                </a:lnTo>
                <a:lnTo>
                  <a:pt x="29220" y="846053"/>
                </a:lnTo>
                <a:lnTo>
                  <a:pt x="61996" y="878829"/>
                </a:lnTo>
                <a:lnTo>
                  <a:pt x="103550" y="900328"/>
                </a:lnTo>
                <a:lnTo>
                  <a:pt x="151384" y="908050"/>
                </a:lnTo>
                <a:lnTo>
                  <a:pt x="2506726" y="908050"/>
                </a:lnTo>
                <a:lnTo>
                  <a:pt x="2554559" y="900328"/>
                </a:lnTo>
                <a:lnTo>
                  <a:pt x="2596113" y="878829"/>
                </a:lnTo>
                <a:lnTo>
                  <a:pt x="2628889" y="846053"/>
                </a:lnTo>
                <a:lnTo>
                  <a:pt x="2650388" y="804499"/>
                </a:lnTo>
                <a:lnTo>
                  <a:pt x="2658109" y="756666"/>
                </a:lnTo>
                <a:lnTo>
                  <a:pt x="2658109" y="151383"/>
                </a:lnTo>
                <a:lnTo>
                  <a:pt x="2650388" y="103550"/>
                </a:lnTo>
                <a:lnTo>
                  <a:pt x="2628889" y="61996"/>
                </a:lnTo>
                <a:lnTo>
                  <a:pt x="2596113" y="29220"/>
                </a:lnTo>
                <a:lnTo>
                  <a:pt x="2554559" y="7721"/>
                </a:lnTo>
                <a:lnTo>
                  <a:pt x="2506726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69384" y="4341495"/>
            <a:ext cx="2413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6690" algn="l"/>
              </a:tabLst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Surat</a:t>
            </a:r>
            <a:r>
              <a:rPr sz="12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Permintaan</a:t>
            </a:r>
            <a:r>
              <a:rPr sz="12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Kelengkapan </a:t>
            </a:r>
            <a:r>
              <a:rPr sz="1200" b="1" spc="-3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Dokumen</a:t>
            </a:r>
            <a:endParaRPr sz="1200">
              <a:latin typeface="Segoe UI"/>
              <a:cs typeface="Segoe UI"/>
            </a:endParaRPr>
          </a:p>
          <a:p>
            <a:pPr marL="186055" marR="88900" indent="-173990">
              <a:lnSpc>
                <a:spcPct val="100000"/>
              </a:lnSpc>
              <a:buFont typeface="Arial MT"/>
              <a:buChar char="•"/>
              <a:tabLst>
                <a:tab pos="186690" algn="l"/>
              </a:tabLst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Diterbitkan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maks. 15 hari kerja </a:t>
            </a:r>
            <a:r>
              <a:rPr sz="1200" b="1" spc="-3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sejak</a:t>
            </a:r>
            <a:r>
              <a:rPr sz="12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diterima</a:t>
            </a:r>
            <a:r>
              <a:rPr sz="12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permohonan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3039" y="1859026"/>
            <a:ext cx="6883400" cy="639445"/>
            <a:chOff x="193039" y="1859026"/>
            <a:chExt cx="6883400" cy="639445"/>
          </a:xfrm>
        </p:grpSpPr>
        <p:sp>
          <p:nvSpPr>
            <p:cNvPr id="8" name="object 8"/>
            <p:cNvSpPr/>
            <p:nvPr/>
          </p:nvSpPr>
          <p:spPr>
            <a:xfrm>
              <a:off x="3871594" y="1859026"/>
              <a:ext cx="1050290" cy="76200"/>
            </a:xfrm>
            <a:custGeom>
              <a:avLst/>
              <a:gdLst/>
              <a:ahLst/>
              <a:cxnLst/>
              <a:rect l="l" t="t" r="r" b="b"/>
              <a:pathLst>
                <a:path w="1050289" h="76200">
                  <a:moveTo>
                    <a:pt x="1037683" y="31750"/>
                  </a:moveTo>
                  <a:lnTo>
                    <a:pt x="986281" y="31750"/>
                  </a:lnTo>
                  <a:lnTo>
                    <a:pt x="986281" y="44450"/>
                  </a:lnTo>
                  <a:lnTo>
                    <a:pt x="973624" y="44523"/>
                  </a:lnTo>
                  <a:lnTo>
                    <a:pt x="973835" y="76200"/>
                  </a:lnTo>
                  <a:lnTo>
                    <a:pt x="1049781" y="37719"/>
                  </a:lnTo>
                  <a:lnTo>
                    <a:pt x="1037683" y="31750"/>
                  </a:lnTo>
                  <a:close/>
                </a:path>
                <a:path w="1050289" h="76200">
                  <a:moveTo>
                    <a:pt x="973540" y="31823"/>
                  </a:moveTo>
                  <a:lnTo>
                    <a:pt x="0" y="37464"/>
                  </a:lnTo>
                  <a:lnTo>
                    <a:pt x="0" y="50164"/>
                  </a:lnTo>
                  <a:lnTo>
                    <a:pt x="973624" y="44523"/>
                  </a:lnTo>
                  <a:lnTo>
                    <a:pt x="973540" y="31823"/>
                  </a:lnTo>
                  <a:close/>
                </a:path>
                <a:path w="1050289" h="76200">
                  <a:moveTo>
                    <a:pt x="986281" y="31750"/>
                  </a:moveTo>
                  <a:lnTo>
                    <a:pt x="973540" y="31823"/>
                  </a:lnTo>
                  <a:lnTo>
                    <a:pt x="973624" y="44523"/>
                  </a:lnTo>
                  <a:lnTo>
                    <a:pt x="986281" y="44450"/>
                  </a:lnTo>
                  <a:lnTo>
                    <a:pt x="986281" y="31750"/>
                  </a:lnTo>
                  <a:close/>
                </a:path>
                <a:path w="1050289" h="76200">
                  <a:moveTo>
                    <a:pt x="973327" y="0"/>
                  </a:moveTo>
                  <a:lnTo>
                    <a:pt x="973540" y="31823"/>
                  </a:lnTo>
                  <a:lnTo>
                    <a:pt x="1037683" y="31750"/>
                  </a:lnTo>
                  <a:lnTo>
                    <a:pt x="973327" y="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3039" y="2192020"/>
              <a:ext cx="1315720" cy="306070"/>
            </a:xfrm>
            <a:custGeom>
              <a:avLst/>
              <a:gdLst/>
              <a:ahLst/>
              <a:cxnLst/>
              <a:rect l="l" t="t" r="r" b="b"/>
              <a:pathLst>
                <a:path w="1315720" h="306069">
                  <a:moveTo>
                    <a:pt x="1264666" y="0"/>
                  </a:moveTo>
                  <a:lnTo>
                    <a:pt x="51015" y="0"/>
                  </a:lnTo>
                  <a:lnTo>
                    <a:pt x="31155" y="4012"/>
                  </a:lnTo>
                  <a:lnTo>
                    <a:pt x="14939" y="14954"/>
                  </a:lnTo>
                  <a:lnTo>
                    <a:pt x="4008" y="31182"/>
                  </a:lnTo>
                  <a:lnTo>
                    <a:pt x="0" y="51053"/>
                  </a:lnTo>
                  <a:lnTo>
                    <a:pt x="0" y="255015"/>
                  </a:lnTo>
                  <a:lnTo>
                    <a:pt x="4008" y="274887"/>
                  </a:lnTo>
                  <a:lnTo>
                    <a:pt x="14939" y="291115"/>
                  </a:lnTo>
                  <a:lnTo>
                    <a:pt x="31155" y="302057"/>
                  </a:lnTo>
                  <a:lnTo>
                    <a:pt x="51015" y="306069"/>
                  </a:lnTo>
                  <a:lnTo>
                    <a:pt x="1264666" y="306069"/>
                  </a:lnTo>
                  <a:lnTo>
                    <a:pt x="1284537" y="302057"/>
                  </a:lnTo>
                  <a:lnTo>
                    <a:pt x="1300765" y="291115"/>
                  </a:lnTo>
                  <a:lnTo>
                    <a:pt x="1311707" y="274887"/>
                  </a:lnTo>
                  <a:lnTo>
                    <a:pt x="1315720" y="255015"/>
                  </a:lnTo>
                  <a:lnTo>
                    <a:pt x="1315720" y="51053"/>
                  </a:lnTo>
                  <a:lnTo>
                    <a:pt x="1311707" y="31182"/>
                  </a:lnTo>
                  <a:lnTo>
                    <a:pt x="1300765" y="14954"/>
                  </a:lnTo>
                  <a:lnTo>
                    <a:pt x="1284537" y="4012"/>
                  </a:lnTo>
                  <a:lnTo>
                    <a:pt x="126466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39814" y="1859915"/>
              <a:ext cx="936625" cy="76200"/>
            </a:xfrm>
            <a:custGeom>
              <a:avLst/>
              <a:gdLst/>
              <a:ahLst/>
              <a:cxnLst/>
              <a:rect l="l" t="t" r="r" b="b"/>
              <a:pathLst>
                <a:path w="936625" h="76200">
                  <a:moveTo>
                    <a:pt x="859916" y="0"/>
                  </a:moveTo>
                  <a:lnTo>
                    <a:pt x="859916" y="76200"/>
                  </a:lnTo>
                  <a:lnTo>
                    <a:pt x="923416" y="44450"/>
                  </a:lnTo>
                  <a:lnTo>
                    <a:pt x="872616" y="44450"/>
                  </a:lnTo>
                  <a:lnTo>
                    <a:pt x="872616" y="31750"/>
                  </a:lnTo>
                  <a:lnTo>
                    <a:pt x="923416" y="31750"/>
                  </a:lnTo>
                  <a:lnTo>
                    <a:pt x="859916" y="0"/>
                  </a:lnTo>
                  <a:close/>
                </a:path>
                <a:path w="936625" h="76200">
                  <a:moveTo>
                    <a:pt x="859916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859916" y="44450"/>
                  </a:lnTo>
                  <a:lnTo>
                    <a:pt x="859916" y="31750"/>
                  </a:lnTo>
                  <a:close/>
                </a:path>
                <a:path w="936625" h="76200">
                  <a:moveTo>
                    <a:pt x="923416" y="31750"/>
                  </a:moveTo>
                  <a:lnTo>
                    <a:pt x="872616" y="31750"/>
                  </a:lnTo>
                  <a:lnTo>
                    <a:pt x="872616" y="44450"/>
                  </a:lnTo>
                  <a:lnTo>
                    <a:pt x="923416" y="44450"/>
                  </a:lnTo>
                  <a:lnTo>
                    <a:pt x="936116" y="38100"/>
                  </a:lnTo>
                  <a:lnTo>
                    <a:pt x="923416" y="3175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6075" y="2235834"/>
            <a:ext cx="1008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egoe UI"/>
                <a:cs typeface="Segoe UI"/>
              </a:rPr>
              <a:t>WAJIB</a:t>
            </a:r>
            <a:r>
              <a:rPr sz="1200" b="1" spc="-75" dirty="0">
                <a:latin typeface="Segoe UI"/>
                <a:cs typeface="Segoe UI"/>
              </a:rPr>
              <a:t> </a:t>
            </a:r>
            <a:r>
              <a:rPr sz="1200" b="1" spc="-15" dirty="0">
                <a:latin typeface="Segoe UI"/>
                <a:cs typeface="Segoe UI"/>
              </a:rPr>
              <a:t>PAJAK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4817" y="1539557"/>
            <a:ext cx="3464560" cy="617855"/>
            <a:chOff x="444817" y="1539557"/>
            <a:chExt cx="3464560" cy="617855"/>
          </a:xfrm>
        </p:grpSpPr>
        <p:sp>
          <p:nvSpPr>
            <p:cNvPr id="13" name="object 13"/>
            <p:cNvSpPr/>
            <p:nvPr/>
          </p:nvSpPr>
          <p:spPr>
            <a:xfrm>
              <a:off x="2325369" y="1737359"/>
              <a:ext cx="1583690" cy="330200"/>
            </a:xfrm>
            <a:custGeom>
              <a:avLst/>
              <a:gdLst/>
              <a:ahLst/>
              <a:cxnLst/>
              <a:rect l="l" t="t" r="r" b="b"/>
              <a:pathLst>
                <a:path w="1583689" h="330200">
                  <a:moveTo>
                    <a:pt x="1528699" y="0"/>
                  </a:moveTo>
                  <a:lnTo>
                    <a:pt x="54991" y="0"/>
                  </a:lnTo>
                  <a:lnTo>
                    <a:pt x="33593" y="4323"/>
                  </a:lnTo>
                  <a:lnTo>
                    <a:pt x="16113" y="16113"/>
                  </a:lnTo>
                  <a:lnTo>
                    <a:pt x="4323" y="33593"/>
                  </a:lnTo>
                  <a:lnTo>
                    <a:pt x="0" y="54990"/>
                  </a:lnTo>
                  <a:lnTo>
                    <a:pt x="0" y="275209"/>
                  </a:lnTo>
                  <a:lnTo>
                    <a:pt x="4323" y="296606"/>
                  </a:lnTo>
                  <a:lnTo>
                    <a:pt x="16113" y="314086"/>
                  </a:lnTo>
                  <a:lnTo>
                    <a:pt x="33593" y="325876"/>
                  </a:lnTo>
                  <a:lnTo>
                    <a:pt x="54991" y="330200"/>
                  </a:lnTo>
                  <a:lnTo>
                    <a:pt x="1528699" y="330200"/>
                  </a:lnTo>
                  <a:lnTo>
                    <a:pt x="1550096" y="325876"/>
                  </a:lnTo>
                  <a:lnTo>
                    <a:pt x="1567576" y="314086"/>
                  </a:lnTo>
                  <a:lnTo>
                    <a:pt x="1579366" y="296606"/>
                  </a:lnTo>
                  <a:lnTo>
                    <a:pt x="1583690" y="275209"/>
                  </a:lnTo>
                  <a:lnTo>
                    <a:pt x="1583690" y="54990"/>
                  </a:lnTo>
                  <a:lnTo>
                    <a:pt x="1579366" y="33593"/>
                  </a:lnTo>
                  <a:lnTo>
                    <a:pt x="1567576" y="16113"/>
                  </a:lnTo>
                  <a:lnTo>
                    <a:pt x="1550096" y="4323"/>
                  </a:lnTo>
                  <a:lnTo>
                    <a:pt x="1528699" y="0"/>
                  </a:lnTo>
                  <a:close/>
                </a:path>
              </a:pathLst>
            </a:custGeom>
            <a:solidFill>
              <a:srgbClr val="1B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817" y="1539557"/>
              <a:ext cx="247434" cy="37071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47916" y="1642617"/>
              <a:ext cx="454025" cy="494665"/>
            </a:xfrm>
            <a:custGeom>
              <a:avLst/>
              <a:gdLst/>
              <a:ahLst/>
              <a:cxnLst/>
              <a:rect l="l" t="t" r="r" b="b"/>
              <a:pathLst>
                <a:path w="454025" h="494664">
                  <a:moveTo>
                    <a:pt x="365950" y="494157"/>
                  </a:moveTo>
                  <a:lnTo>
                    <a:pt x="205039" y="494157"/>
                  </a:lnTo>
                  <a:lnTo>
                    <a:pt x="122408" y="494157"/>
                  </a:lnTo>
                  <a:lnTo>
                    <a:pt x="91966" y="494157"/>
                  </a:lnTo>
                  <a:lnTo>
                    <a:pt x="87617" y="494157"/>
                  </a:lnTo>
                  <a:lnTo>
                    <a:pt x="52185" y="488449"/>
                  </a:lnTo>
                  <a:lnTo>
                    <a:pt x="24482" y="471646"/>
                  </a:lnTo>
                  <a:lnTo>
                    <a:pt x="6442" y="444222"/>
                  </a:lnTo>
                  <a:lnTo>
                    <a:pt x="0" y="406654"/>
                  </a:lnTo>
                  <a:lnTo>
                    <a:pt x="2887" y="360211"/>
                  </a:lnTo>
                  <a:lnTo>
                    <a:pt x="13197" y="312056"/>
                  </a:lnTo>
                  <a:lnTo>
                    <a:pt x="33403" y="269100"/>
                  </a:lnTo>
                  <a:lnTo>
                    <a:pt x="65979" y="238258"/>
                  </a:lnTo>
                  <a:lnTo>
                    <a:pt x="113398" y="226441"/>
                  </a:lnTo>
                  <a:lnTo>
                    <a:pt x="126762" y="232870"/>
                  </a:lnTo>
                  <a:lnTo>
                    <a:pt x="150760" y="247015"/>
                  </a:lnTo>
                  <a:lnTo>
                    <a:pt x="184423" y="261159"/>
                  </a:lnTo>
                  <a:lnTo>
                    <a:pt x="226783" y="267589"/>
                  </a:lnTo>
                  <a:lnTo>
                    <a:pt x="271400" y="261159"/>
                  </a:lnTo>
                  <a:lnTo>
                    <a:pt x="305385" y="247015"/>
                  </a:lnTo>
                  <a:lnTo>
                    <a:pt x="329705" y="232870"/>
                  </a:lnTo>
                  <a:lnTo>
                    <a:pt x="345325" y="226441"/>
                  </a:lnTo>
                  <a:lnTo>
                    <a:pt x="392207" y="238258"/>
                  </a:lnTo>
                  <a:lnTo>
                    <a:pt x="423505" y="269100"/>
                  </a:lnTo>
                  <a:lnTo>
                    <a:pt x="442185" y="312056"/>
                  </a:lnTo>
                  <a:lnTo>
                    <a:pt x="451216" y="360211"/>
                  </a:lnTo>
                  <a:lnTo>
                    <a:pt x="453567" y="406654"/>
                  </a:lnTo>
                  <a:lnTo>
                    <a:pt x="447124" y="444222"/>
                  </a:lnTo>
                  <a:lnTo>
                    <a:pt x="429085" y="471646"/>
                  </a:lnTo>
                  <a:lnTo>
                    <a:pt x="401382" y="488449"/>
                  </a:lnTo>
                  <a:lnTo>
                    <a:pt x="365950" y="494157"/>
                  </a:lnTo>
                  <a:close/>
                </a:path>
                <a:path w="454025" h="494664">
                  <a:moveTo>
                    <a:pt x="226783" y="247015"/>
                  </a:moveTo>
                  <a:lnTo>
                    <a:pt x="179188" y="237118"/>
                  </a:lnTo>
                  <a:lnTo>
                    <a:pt x="139807" y="210327"/>
                  </a:lnTo>
                  <a:lnTo>
                    <a:pt x="112991" y="170987"/>
                  </a:lnTo>
                  <a:lnTo>
                    <a:pt x="103085" y="123444"/>
                  </a:lnTo>
                  <a:lnTo>
                    <a:pt x="112991" y="73777"/>
                  </a:lnTo>
                  <a:lnTo>
                    <a:pt x="139807" y="34718"/>
                  </a:lnTo>
                  <a:lnTo>
                    <a:pt x="179188" y="9161"/>
                  </a:lnTo>
                  <a:lnTo>
                    <a:pt x="226783" y="0"/>
                  </a:lnTo>
                  <a:lnTo>
                    <a:pt x="274379" y="9161"/>
                  </a:lnTo>
                  <a:lnTo>
                    <a:pt x="313759" y="34718"/>
                  </a:lnTo>
                  <a:lnTo>
                    <a:pt x="340576" y="73777"/>
                  </a:lnTo>
                  <a:lnTo>
                    <a:pt x="350481" y="123444"/>
                  </a:lnTo>
                  <a:lnTo>
                    <a:pt x="340576" y="170987"/>
                  </a:lnTo>
                  <a:lnTo>
                    <a:pt x="313759" y="210327"/>
                  </a:lnTo>
                  <a:lnTo>
                    <a:pt x="274379" y="237118"/>
                  </a:lnTo>
                  <a:lnTo>
                    <a:pt x="226783" y="247015"/>
                  </a:lnTo>
                  <a:close/>
                </a:path>
              </a:pathLst>
            </a:custGeom>
            <a:ln w="412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148" y="1539557"/>
              <a:ext cx="247434" cy="37071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41730" y="1869439"/>
              <a:ext cx="620395" cy="0"/>
            </a:xfrm>
            <a:custGeom>
              <a:avLst/>
              <a:gdLst/>
              <a:ahLst/>
              <a:cxnLst/>
              <a:rect l="l" t="t" r="r" b="b"/>
              <a:pathLst>
                <a:path w="620394">
                  <a:moveTo>
                    <a:pt x="0" y="0"/>
                  </a:moveTo>
                  <a:lnTo>
                    <a:pt x="619887" y="0"/>
                  </a:lnTo>
                </a:path>
              </a:pathLst>
            </a:custGeom>
            <a:ln w="9525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606039" y="1771396"/>
            <a:ext cx="1111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C000"/>
                </a:solidFill>
                <a:latin typeface="Segoe UI"/>
                <a:cs typeface="Segoe UI"/>
              </a:rPr>
              <a:t>KELENGKAPAN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32610" y="2259329"/>
            <a:ext cx="1996439" cy="1605280"/>
          </a:xfrm>
          <a:custGeom>
            <a:avLst/>
            <a:gdLst/>
            <a:ahLst/>
            <a:cxnLst/>
            <a:rect l="l" t="t" r="r" b="b"/>
            <a:pathLst>
              <a:path w="1996439" h="1605279">
                <a:moveTo>
                  <a:pt x="0" y="267589"/>
                </a:moveTo>
                <a:lnTo>
                  <a:pt x="4309" y="219478"/>
                </a:lnTo>
                <a:lnTo>
                  <a:pt x="16736" y="174201"/>
                </a:lnTo>
                <a:lnTo>
                  <a:pt x="36524" y="132512"/>
                </a:lnTo>
                <a:lnTo>
                  <a:pt x="62919" y="95167"/>
                </a:lnTo>
                <a:lnTo>
                  <a:pt x="95167" y="62919"/>
                </a:lnTo>
                <a:lnTo>
                  <a:pt x="132512" y="36524"/>
                </a:lnTo>
                <a:lnTo>
                  <a:pt x="174201" y="16736"/>
                </a:lnTo>
                <a:lnTo>
                  <a:pt x="219478" y="4309"/>
                </a:lnTo>
                <a:lnTo>
                  <a:pt x="267588" y="0"/>
                </a:lnTo>
                <a:lnTo>
                  <a:pt x="1728851" y="0"/>
                </a:lnTo>
                <a:lnTo>
                  <a:pt x="1776961" y="4309"/>
                </a:lnTo>
                <a:lnTo>
                  <a:pt x="1822238" y="16736"/>
                </a:lnTo>
                <a:lnTo>
                  <a:pt x="1863927" y="36524"/>
                </a:lnTo>
                <a:lnTo>
                  <a:pt x="1901272" y="62919"/>
                </a:lnTo>
                <a:lnTo>
                  <a:pt x="1933520" y="95167"/>
                </a:lnTo>
                <a:lnTo>
                  <a:pt x="1959915" y="132512"/>
                </a:lnTo>
                <a:lnTo>
                  <a:pt x="1979703" y="174201"/>
                </a:lnTo>
                <a:lnTo>
                  <a:pt x="1992130" y="219478"/>
                </a:lnTo>
                <a:lnTo>
                  <a:pt x="1996439" y="267589"/>
                </a:lnTo>
                <a:lnTo>
                  <a:pt x="1996439" y="1337691"/>
                </a:lnTo>
                <a:lnTo>
                  <a:pt x="1992130" y="1385801"/>
                </a:lnTo>
                <a:lnTo>
                  <a:pt x="1979703" y="1431078"/>
                </a:lnTo>
                <a:lnTo>
                  <a:pt x="1959915" y="1472767"/>
                </a:lnTo>
                <a:lnTo>
                  <a:pt x="1933520" y="1510112"/>
                </a:lnTo>
                <a:lnTo>
                  <a:pt x="1901272" y="1542360"/>
                </a:lnTo>
                <a:lnTo>
                  <a:pt x="1863927" y="1568755"/>
                </a:lnTo>
                <a:lnTo>
                  <a:pt x="1822238" y="1588543"/>
                </a:lnTo>
                <a:lnTo>
                  <a:pt x="1776961" y="1600970"/>
                </a:lnTo>
                <a:lnTo>
                  <a:pt x="1728851" y="1605280"/>
                </a:lnTo>
                <a:lnTo>
                  <a:pt x="267588" y="1605280"/>
                </a:lnTo>
                <a:lnTo>
                  <a:pt x="219478" y="1600970"/>
                </a:lnTo>
                <a:lnTo>
                  <a:pt x="174201" y="1588543"/>
                </a:lnTo>
                <a:lnTo>
                  <a:pt x="132512" y="1568755"/>
                </a:lnTo>
                <a:lnTo>
                  <a:pt x="95167" y="1542360"/>
                </a:lnTo>
                <a:lnTo>
                  <a:pt x="62919" y="1510112"/>
                </a:lnTo>
                <a:lnTo>
                  <a:pt x="36524" y="1472767"/>
                </a:lnTo>
                <a:lnTo>
                  <a:pt x="16736" y="1431078"/>
                </a:lnTo>
                <a:lnTo>
                  <a:pt x="4309" y="1385801"/>
                </a:lnTo>
                <a:lnTo>
                  <a:pt x="0" y="1337691"/>
                </a:lnTo>
                <a:lnTo>
                  <a:pt x="0" y="267589"/>
                </a:lnTo>
                <a:close/>
              </a:path>
            </a:pathLst>
          </a:custGeom>
          <a:ln w="9525">
            <a:solidFill>
              <a:srgbClr val="92D05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66976" y="2356484"/>
            <a:ext cx="16738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indent="-9842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11125" algn="l"/>
              </a:tabLst>
            </a:pPr>
            <a:r>
              <a:rPr sz="1200" b="1" spc="-10" dirty="0">
                <a:solidFill>
                  <a:srgbClr val="1B2852"/>
                </a:solidFill>
                <a:latin typeface="Segoe UI"/>
                <a:cs typeface="Segoe UI"/>
              </a:rPr>
              <a:t>Permohonan</a:t>
            </a:r>
            <a:endParaRPr sz="1200">
              <a:latin typeface="Segoe UI"/>
              <a:cs typeface="Segoe UI"/>
            </a:endParaRPr>
          </a:p>
          <a:p>
            <a:pPr marL="110489" indent="-98425">
              <a:lnSpc>
                <a:spcPct val="100000"/>
              </a:lnSpc>
              <a:buFont typeface="Arial MT"/>
              <a:buChar char="•"/>
              <a:tabLst>
                <a:tab pos="111125" algn="l"/>
              </a:tabLst>
            </a:pPr>
            <a:r>
              <a:rPr sz="1200" b="1" spc="-10" dirty="0">
                <a:solidFill>
                  <a:srgbClr val="1B2852"/>
                </a:solidFill>
                <a:latin typeface="Segoe UI"/>
                <a:cs typeface="Segoe UI"/>
              </a:rPr>
              <a:t>Penjelasan</a:t>
            </a:r>
            <a:r>
              <a:rPr sz="1200" b="1" spc="-2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spc="-15" dirty="0">
                <a:solidFill>
                  <a:srgbClr val="1B2852"/>
                </a:solidFill>
                <a:latin typeface="Segoe UI"/>
                <a:cs typeface="Segoe UI"/>
              </a:rPr>
              <a:t>Terperinci</a:t>
            </a:r>
            <a:endParaRPr sz="1200">
              <a:latin typeface="Segoe UI"/>
              <a:cs typeface="Segoe UI"/>
            </a:endParaRPr>
          </a:p>
          <a:p>
            <a:pPr marL="110489" marR="5080" indent="-98425">
              <a:lnSpc>
                <a:spcPct val="100000"/>
              </a:lnSpc>
              <a:buFont typeface="Arial MT"/>
              <a:buChar char="•"/>
              <a:tabLst>
                <a:tab pos="111125" algn="l"/>
              </a:tabLst>
            </a:pP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Bukti</a:t>
            </a:r>
            <a:r>
              <a:rPr sz="1200" b="1" spc="-4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pendukung</a:t>
            </a:r>
            <a:r>
              <a:rPr sz="1200" b="1" spc="-5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1B2852"/>
                </a:solidFill>
                <a:latin typeface="Segoe UI"/>
                <a:cs typeface="Segoe UI"/>
              </a:rPr>
              <a:t>saat </a:t>
            </a:r>
            <a:r>
              <a:rPr sz="1200" spc="-31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1B2852"/>
                </a:solidFill>
                <a:latin typeface="Segoe UI"/>
                <a:cs typeface="Segoe UI"/>
              </a:rPr>
              <a:t>pengeluaran/ selesai </a:t>
            </a:r>
            <a:r>
              <a:rPr sz="120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1B2852"/>
                </a:solidFill>
                <a:latin typeface="Segoe UI"/>
                <a:cs typeface="Segoe UI"/>
              </a:rPr>
              <a:t>pengerjaan</a:t>
            </a:r>
            <a:endParaRPr sz="1200">
              <a:latin typeface="Segoe UI"/>
              <a:cs typeface="Segoe UI"/>
            </a:endParaRPr>
          </a:p>
          <a:p>
            <a:pPr marL="110489" marR="24765" indent="-98425">
              <a:lnSpc>
                <a:spcPct val="100000"/>
              </a:lnSpc>
              <a:buFont typeface="Arial MT"/>
              <a:buChar char="•"/>
              <a:tabLst>
                <a:tab pos="111125" algn="l"/>
              </a:tabLst>
            </a:pPr>
            <a:r>
              <a:rPr sz="1200" b="1" spc="-10" dirty="0">
                <a:solidFill>
                  <a:srgbClr val="1B2852"/>
                </a:solidFill>
                <a:latin typeface="Segoe UI"/>
                <a:cs typeface="Segoe UI"/>
              </a:rPr>
              <a:t>Penjelasan</a:t>
            </a:r>
            <a:r>
              <a:rPr sz="1200" b="1" spc="-3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1B2852"/>
                </a:solidFill>
                <a:latin typeface="Segoe UI"/>
                <a:cs typeface="Segoe UI"/>
              </a:rPr>
              <a:t>saat</a:t>
            </a:r>
            <a:r>
              <a:rPr sz="1200" b="1" spc="-3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mulai </a:t>
            </a:r>
            <a:r>
              <a:rPr sz="1200" b="1" spc="-31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digunakan </a:t>
            </a:r>
            <a:r>
              <a:rPr sz="1200" dirty="0">
                <a:solidFill>
                  <a:srgbClr val="1B2852"/>
                </a:solidFill>
                <a:latin typeface="Segoe UI"/>
                <a:cs typeface="Segoe UI"/>
              </a:rPr>
              <a:t>3M atau </a:t>
            </a:r>
            <a:r>
              <a:rPr sz="1200" spc="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1B2852"/>
                </a:solidFill>
                <a:latin typeface="Segoe UI"/>
                <a:cs typeface="Segoe UI"/>
              </a:rPr>
              <a:t>mulai</a:t>
            </a:r>
            <a:r>
              <a:rPr sz="1200" spc="-1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1B2852"/>
                </a:solidFill>
                <a:latin typeface="Segoe UI"/>
                <a:cs typeface="Segoe UI"/>
              </a:rPr>
              <a:t>menghasilkan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986009" y="4657090"/>
            <a:ext cx="875030" cy="260350"/>
          </a:xfrm>
          <a:custGeom>
            <a:avLst/>
            <a:gdLst/>
            <a:ahLst/>
            <a:cxnLst/>
            <a:rect l="l" t="t" r="r" b="b"/>
            <a:pathLst>
              <a:path w="875029" h="260350">
                <a:moveTo>
                  <a:pt x="0" y="43434"/>
                </a:moveTo>
                <a:lnTo>
                  <a:pt x="3411" y="26521"/>
                </a:lnTo>
                <a:lnTo>
                  <a:pt x="12715" y="12715"/>
                </a:lnTo>
                <a:lnTo>
                  <a:pt x="26521" y="3411"/>
                </a:lnTo>
                <a:lnTo>
                  <a:pt x="43434" y="0"/>
                </a:lnTo>
                <a:lnTo>
                  <a:pt x="831596" y="0"/>
                </a:lnTo>
                <a:lnTo>
                  <a:pt x="848508" y="3411"/>
                </a:lnTo>
                <a:lnTo>
                  <a:pt x="862314" y="12715"/>
                </a:lnTo>
                <a:lnTo>
                  <a:pt x="871618" y="26521"/>
                </a:lnTo>
                <a:lnTo>
                  <a:pt x="875030" y="43434"/>
                </a:lnTo>
                <a:lnTo>
                  <a:pt x="875030" y="216916"/>
                </a:lnTo>
                <a:lnTo>
                  <a:pt x="871618" y="233828"/>
                </a:lnTo>
                <a:lnTo>
                  <a:pt x="862314" y="247634"/>
                </a:lnTo>
                <a:lnTo>
                  <a:pt x="848508" y="256938"/>
                </a:lnTo>
                <a:lnTo>
                  <a:pt x="831596" y="260350"/>
                </a:lnTo>
                <a:lnTo>
                  <a:pt x="43434" y="260350"/>
                </a:lnTo>
                <a:lnTo>
                  <a:pt x="26521" y="256938"/>
                </a:lnTo>
                <a:lnTo>
                  <a:pt x="12715" y="247634"/>
                </a:lnTo>
                <a:lnTo>
                  <a:pt x="3411" y="233828"/>
                </a:lnTo>
                <a:lnTo>
                  <a:pt x="0" y="216916"/>
                </a:lnTo>
                <a:lnTo>
                  <a:pt x="0" y="43434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152380" y="4687823"/>
            <a:ext cx="544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10</a:t>
            </a:r>
            <a:r>
              <a:rPr sz="1200" b="1" spc="-7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Hari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164907" y="1842135"/>
            <a:ext cx="8726170" cy="3549015"/>
            <a:chOff x="1164907" y="1842135"/>
            <a:chExt cx="8726170" cy="3549015"/>
          </a:xfrm>
        </p:grpSpPr>
        <p:sp>
          <p:nvSpPr>
            <p:cNvPr id="24" name="object 24"/>
            <p:cNvSpPr/>
            <p:nvPr/>
          </p:nvSpPr>
          <p:spPr>
            <a:xfrm>
              <a:off x="8879204" y="1842135"/>
              <a:ext cx="1011555" cy="76200"/>
            </a:xfrm>
            <a:custGeom>
              <a:avLst/>
              <a:gdLst/>
              <a:ahLst/>
              <a:cxnLst/>
              <a:rect l="l" t="t" r="r" b="b"/>
              <a:pathLst>
                <a:path w="1011554" h="76200">
                  <a:moveTo>
                    <a:pt x="935354" y="0"/>
                  </a:moveTo>
                  <a:lnTo>
                    <a:pt x="935354" y="76200"/>
                  </a:lnTo>
                  <a:lnTo>
                    <a:pt x="998854" y="44450"/>
                  </a:lnTo>
                  <a:lnTo>
                    <a:pt x="948054" y="44450"/>
                  </a:lnTo>
                  <a:lnTo>
                    <a:pt x="948054" y="31750"/>
                  </a:lnTo>
                  <a:lnTo>
                    <a:pt x="998854" y="31750"/>
                  </a:lnTo>
                  <a:lnTo>
                    <a:pt x="935354" y="0"/>
                  </a:lnTo>
                  <a:close/>
                </a:path>
                <a:path w="1011554" h="76200">
                  <a:moveTo>
                    <a:pt x="935354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935354" y="44450"/>
                  </a:lnTo>
                  <a:lnTo>
                    <a:pt x="935354" y="31750"/>
                  </a:lnTo>
                  <a:close/>
                </a:path>
                <a:path w="1011554" h="76200">
                  <a:moveTo>
                    <a:pt x="998854" y="31750"/>
                  </a:moveTo>
                  <a:lnTo>
                    <a:pt x="948054" y="31750"/>
                  </a:lnTo>
                  <a:lnTo>
                    <a:pt x="948054" y="44450"/>
                  </a:lnTo>
                  <a:lnTo>
                    <a:pt x="998854" y="44450"/>
                  </a:lnTo>
                  <a:lnTo>
                    <a:pt x="1011554" y="38100"/>
                  </a:lnTo>
                  <a:lnTo>
                    <a:pt x="998854" y="3175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69669" y="4116070"/>
              <a:ext cx="1818639" cy="1270000"/>
            </a:xfrm>
            <a:custGeom>
              <a:avLst/>
              <a:gdLst/>
              <a:ahLst/>
              <a:cxnLst/>
              <a:rect l="l" t="t" r="r" b="b"/>
              <a:pathLst>
                <a:path w="1818639" h="1270000">
                  <a:moveTo>
                    <a:pt x="0" y="211708"/>
                  </a:moveTo>
                  <a:lnTo>
                    <a:pt x="5590" y="163152"/>
                  </a:lnTo>
                  <a:lnTo>
                    <a:pt x="21515" y="118585"/>
                  </a:lnTo>
                  <a:lnTo>
                    <a:pt x="46504" y="79277"/>
                  </a:lnTo>
                  <a:lnTo>
                    <a:pt x="79288" y="46496"/>
                  </a:lnTo>
                  <a:lnTo>
                    <a:pt x="118596" y="21510"/>
                  </a:lnTo>
                  <a:lnTo>
                    <a:pt x="163160" y="5589"/>
                  </a:lnTo>
                  <a:lnTo>
                    <a:pt x="211709" y="0"/>
                  </a:lnTo>
                  <a:lnTo>
                    <a:pt x="1606931" y="0"/>
                  </a:lnTo>
                  <a:lnTo>
                    <a:pt x="1655487" y="5589"/>
                  </a:lnTo>
                  <a:lnTo>
                    <a:pt x="1700054" y="21510"/>
                  </a:lnTo>
                  <a:lnTo>
                    <a:pt x="1739362" y="46496"/>
                  </a:lnTo>
                  <a:lnTo>
                    <a:pt x="1772143" y="79277"/>
                  </a:lnTo>
                  <a:lnTo>
                    <a:pt x="1797129" y="118585"/>
                  </a:lnTo>
                  <a:lnTo>
                    <a:pt x="1813050" y="163152"/>
                  </a:lnTo>
                  <a:lnTo>
                    <a:pt x="1818640" y="211708"/>
                  </a:lnTo>
                  <a:lnTo>
                    <a:pt x="1818640" y="1058290"/>
                  </a:lnTo>
                  <a:lnTo>
                    <a:pt x="1813050" y="1106847"/>
                  </a:lnTo>
                  <a:lnTo>
                    <a:pt x="1797129" y="1151414"/>
                  </a:lnTo>
                  <a:lnTo>
                    <a:pt x="1772143" y="1190722"/>
                  </a:lnTo>
                  <a:lnTo>
                    <a:pt x="1739362" y="1223503"/>
                  </a:lnTo>
                  <a:lnTo>
                    <a:pt x="1700054" y="1248489"/>
                  </a:lnTo>
                  <a:lnTo>
                    <a:pt x="1655487" y="1264410"/>
                  </a:lnTo>
                  <a:lnTo>
                    <a:pt x="1606931" y="1269999"/>
                  </a:lnTo>
                  <a:lnTo>
                    <a:pt x="211709" y="1269999"/>
                  </a:lnTo>
                  <a:lnTo>
                    <a:pt x="163160" y="1264410"/>
                  </a:lnTo>
                  <a:lnTo>
                    <a:pt x="118596" y="1248489"/>
                  </a:lnTo>
                  <a:lnTo>
                    <a:pt x="79288" y="1223503"/>
                  </a:lnTo>
                  <a:lnTo>
                    <a:pt x="46504" y="1190722"/>
                  </a:lnTo>
                  <a:lnTo>
                    <a:pt x="21515" y="1151414"/>
                  </a:lnTo>
                  <a:lnTo>
                    <a:pt x="5590" y="1106847"/>
                  </a:lnTo>
                  <a:lnTo>
                    <a:pt x="0" y="1058290"/>
                  </a:lnTo>
                  <a:lnTo>
                    <a:pt x="0" y="211708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003550" y="4561840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5665" algn="l"/>
              </a:tabLst>
            </a:pPr>
            <a:r>
              <a:rPr sz="1200" u="dash" dirty="0">
                <a:uFill>
                  <a:solidFill>
                    <a:srgbClr val="4471C4"/>
                  </a:solidFill>
                </a:uFill>
                <a:latin typeface="Segoe UI"/>
                <a:cs typeface="Segoe UI"/>
              </a:rPr>
              <a:t> 	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88033" y="4196079"/>
            <a:ext cx="15005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marR="5080" indent="-1739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6690" algn="l"/>
              </a:tabLst>
            </a:pPr>
            <a:r>
              <a:rPr sz="1200" b="1" spc="-15" dirty="0">
                <a:latin typeface="Segoe UI"/>
                <a:cs typeface="Segoe UI"/>
              </a:rPr>
              <a:t>Wajib</a:t>
            </a:r>
            <a:r>
              <a:rPr sz="1200" b="1" spc="-4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dipenuhi</a:t>
            </a:r>
            <a:r>
              <a:rPr sz="1200" b="1" spc="-4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10 </a:t>
            </a:r>
            <a:r>
              <a:rPr sz="1200" b="1" spc="-3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hari </a:t>
            </a:r>
            <a:r>
              <a:rPr sz="1200" spc="-5" dirty="0">
                <a:latin typeface="Segoe UI"/>
                <a:cs typeface="Segoe UI"/>
              </a:rPr>
              <a:t>kerja sejak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diterima</a:t>
            </a:r>
            <a:endParaRPr sz="1200">
              <a:latin typeface="Segoe UI"/>
              <a:cs typeface="Segoe UI"/>
            </a:endParaRPr>
          </a:p>
          <a:p>
            <a:pPr marL="186690" marR="20320" indent="-173990" algn="just">
              <a:lnSpc>
                <a:spcPct val="100000"/>
              </a:lnSpc>
              <a:buFont typeface="Arial MT"/>
              <a:buChar char="•"/>
              <a:tabLst>
                <a:tab pos="186690" algn="l"/>
              </a:tabLst>
            </a:pPr>
            <a:r>
              <a:rPr sz="1200" spc="-10" dirty="0">
                <a:latin typeface="Segoe UI"/>
                <a:cs typeface="Segoe UI"/>
              </a:rPr>
              <a:t>Permohonan </a:t>
            </a:r>
            <a:r>
              <a:rPr sz="1200" b="1" spc="-5" dirty="0">
                <a:latin typeface="Segoe UI"/>
                <a:cs typeface="Segoe UI"/>
              </a:rPr>
              <a:t>tidak </a:t>
            </a:r>
            <a:r>
              <a:rPr sz="1200" b="1" spc="-3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dipertimbangkan, </a:t>
            </a:r>
            <a:r>
              <a:rPr sz="1200" b="1" spc="-3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jika</a:t>
            </a:r>
            <a:r>
              <a:rPr sz="1200" b="1" spc="-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lewat</a:t>
            </a:r>
            <a:r>
              <a:rPr sz="1200" b="1" spc="-3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waktu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549130" y="5388927"/>
            <a:ext cx="2049780" cy="852805"/>
            <a:chOff x="9549130" y="5388927"/>
            <a:chExt cx="2049780" cy="852805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49130" y="5577840"/>
              <a:ext cx="628650" cy="57277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201910" y="5393690"/>
              <a:ext cx="1391920" cy="843280"/>
            </a:xfrm>
            <a:custGeom>
              <a:avLst/>
              <a:gdLst/>
              <a:ahLst/>
              <a:cxnLst/>
              <a:rect l="l" t="t" r="r" b="b"/>
              <a:pathLst>
                <a:path w="1391920" h="843279">
                  <a:moveTo>
                    <a:pt x="0" y="140589"/>
                  </a:moveTo>
                  <a:lnTo>
                    <a:pt x="7159" y="96121"/>
                  </a:lnTo>
                  <a:lnTo>
                    <a:pt x="27102" y="57524"/>
                  </a:lnTo>
                  <a:lnTo>
                    <a:pt x="57524" y="27102"/>
                  </a:lnTo>
                  <a:lnTo>
                    <a:pt x="96121" y="7159"/>
                  </a:lnTo>
                  <a:lnTo>
                    <a:pt x="140589" y="0"/>
                  </a:lnTo>
                  <a:lnTo>
                    <a:pt x="1251331" y="0"/>
                  </a:lnTo>
                  <a:lnTo>
                    <a:pt x="1295798" y="7159"/>
                  </a:lnTo>
                  <a:lnTo>
                    <a:pt x="1334395" y="27102"/>
                  </a:lnTo>
                  <a:lnTo>
                    <a:pt x="1364817" y="57524"/>
                  </a:lnTo>
                  <a:lnTo>
                    <a:pt x="1384760" y="96121"/>
                  </a:lnTo>
                  <a:lnTo>
                    <a:pt x="1391920" y="140589"/>
                  </a:lnTo>
                  <a:lnTo>
                    <a:pt x="1391920" y="702729"/>
                  </a:lnTo>
                  <a:lnTo>
                    <a:pt x="1384760" y="747153"/>
                  </a:lnTo>
                  <a:lnTo>
                    <a:pt x="1364817" y="785735"/>
                  </a:lnTo>
                  <a:lnTo>
                    <a:pt x="1334395" y="816161"/>
                  </a:lnTo>
                  <a:lnTo>
                    <a:pt x="1295798" y="836114"/>
                  </a:lnTo>
                  <a:lnTo>
                    <a:pt x="1251331" y="843280"/>
                  </a:lnTo>
                  <a:lnTo>
                    <a:pt x="140589" y="843280"/>
                  </a:lnTo>
                  <a:lnTo>
                    <a:pt x="96121" y="836114"/>
                  </a:lnTo>
                  <a:lnTo>
                    <a:pt x="57524" y="816161"/>
                  </a:lnTo>
                  <a:lnTo>
                    <a:pt x="27102" y="785735"/>
                  </a:lnTo>
                  <a:lnTo>
                    <a:pt x="7159" y="747153"/>
                  </a:lnTo>
                  <a:lnTo>
                    <a:pt x="0" y="702729"/>
                  </a:lnTo>
                  <a:lnTo>
                    <a:pt x="0" y="140589"/>
                  </a:lnTo>
                  <a:close/>
                </a:path>
              </a:pathLst>
            </a:custGeom>
            <a:ln w="9525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0317480" y="5453379"/>
            <a:ext cx="1165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SK</a:t>
            </a:r>
            <a:r>
              <a:rPr sz="1200" b="1" spc="-7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Persetujuan/ </a:t>
            </a:r>
            <a:r>
              <a:rPr sz="1200" b="1" spc="-320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SK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Persetujuan </a:t>
            </a: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Sebagian/ </a:t>
            </a: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SK </a:t>
            </a:r>
            <a:r>
              <a:rPr sz="1200" b="1" spc="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10" dirty="0">
                <a:solidFill>
                  <a:srgbClr val="131F49"/>
                </a:solidFill>
                <a:latin typeface="Segoe UI"/>
                <a:cs typeface="Segoe UI"/>
              </a:rPr>
              <a:t>Penolakan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17161" y="5454129"/>
            <a:ext cx="332105" cy="469900"/>
          </a:xfrm>
          <a:custGeom>
            <a:avLst/>
            <a:gdLst/>
            <a:ahLst/>
            <a:cxnLst/>
            <a:rect l="l" t="t" r="r" b="b"/>
            <a:pathLst>
              <a:path w="332104" h="469900">
                <a:moveTo>
                  <a:pt x="133819" y="170141"/>
                </a:moveTo>
                <a:lnTo>
                  <a:pt x="64236" y="170141"/>
                </a:lnTo>
                <a:lnTo>
                  <a:pt x="64236" y="193611"/>
                </a:lnTo>
                <a:lnTo>
                  <a:pt x="133819" y="193611"/>
                </a:lnTo>
                <a:lnTo>
                  <a:pt x="133819" y="170141"/>
                </a:lnTo>
                <a:close/>
              </a:path>
              <a:path w="332104" h="469900">
                <a:moveTo>
                  <a:pt x="267652" y="357886"/>
                </a:moveTo>
                <a:lnTo>
                  <a:pt x="64236" y="357886"/>
                </a:lnTo>
                <a:lnTo>
                  <a:pt x="64236" y="381342"/>
                </a:lnTo>
                <a:lnTo>
                  <a:pt x="267652" y="381342"/>
                </a:lnTo>
                <a:lnTo>
                  <a:pt x="267652" y="357886"/>
                </a:lnTo>
                <a:close/>
              </a:path>
              <a:path w="332104" h="469900">
                <a:moveTo>
                  <a:pt x="267652" y="310946"/>
                </a:moveTo>
                <a:lnTo>
                  <a:pt x="64236" y="310946"/>
                </a:lnTo>
                <a:lnTo>
                  <a:pt x="64236" y="334416"/>
                </a:lnTo>
                <a:lnTo>
                  <a:pt x="267652" y="334416"/>
                </a:lnTo>
                <a:lnTo>
                  <a:pt x="267652" y="310946"/>
                </a:lnTo>
                <a:close/>
              </a:path>
              <a:path w="332104" h="469900">
                <a:moveTo>
                  <a:pt x="267652" y="264007"/>
                </a:moveTo>
                <a:lnTo>
                  <a:pt x="64236" y="264007"/>
                </a:lnTo>
                <a:lnTo>
                  <a:pt x="64236" y="287477"/>
                </a:lnTo>
                <a:lnTo>
                  <a:pt x="267652" y="287477"/>
                </a:lnTo>
                <a:lnTo>
                  <a:pt x="267652" y="264007"/>
                </a:lnTo>
                <a:close/>
              </a:path>
              <a:path w="332104" h="469900">
                <a:moveTo>
                  <a:pt x="267652" y="217081"/>
                </a:moveTo>
                <a:lnTo>
                  <a:pt x="64236" y="217081"/>
                </a:lnTo>
                <a:lnTo>
                  <a:pt x="64236" y="240538"/>
                </a:lnTo>
                <a:lnTo>
                  <a:pt x="267652" y="240538"/>
                </a:lnTo>
                <a:lnTo>
                  <a:pt x="267652" y="217081"/>
                </a:lnTo>
                <a:close/>
              </a:path>
              <a:path w="332104" h="469900">
                <a:moveTo>
                  <a:pt x="331889" y="129070"/>
                </a:moveTo>
                <a:lnTo>
                  <a:pt x="325805" y="123202"/>
                </a:lnTo>
                <a:lnTo>
                  <a:pt x="299770" y="98107"/>
                </a:lnTo>
                <a:lnTo>
                  <a:pt x="299770" y="158407"/>
                </a:lnTo>
                <a:lnTo>
                  <a:pt x="299770" y="434149"/>
                </a:lnTo>
                <a:lnTo>
                  <a:pt x="32118" y="434149"/>
                </a:lnTo>
                <a:lnTo>
                  <a:pt x="32118" y="35204"/>
                </a:lnTo>
                <a:lnTo>
                  <a:pt x="165938" y="35204"/>
                </a:lnTo>
                <a:lnTo>
                  <a:pt x="165938" y="158407"/>
                </a:lnTo>
                <a:lnTo>
                  <a:pt x="299770" y="158407"/>
                </a:lnTo>
                <a:lnTo>
                  <a:pt x="299770" y="98107"/>
                </a:lnTo>
                <a:lnTo>
                  <a:pt x="264972" y="64554"/>
                </a:lnTo>
                <a:lnTo>
                  <a:pt x="264972" y="123202"/>
                </a:lnTo>
                <a:lnTo>
                  <a:pt x="198056" y="123202"/>
                </a:lnTo>
                <a:lnTo>
                  <a:pt x="198056" y="49872"/>
                </a:lnTo>
                <a:lnTo>
                  <a:pt x="264972" y="123202"/>
                </a:lnTo>
                <a:lnTo>
                  <a:pt x="264972" y="64554"/>
                </a:lnTo>
                <a:lnTo>
                  <a:pt x="249758" y="49872"/>
                </a:lnTo>
                <a:lnTo>
                  <a:pt x="234556" y="35204"/>
                </a:lnTo>
                <a:lnTo>
                  <a:pt x="198056" y="0"/>
                </a:lnTo>
                <a:lnTo>
                  <a:pt x="0" y="0"/>
                </a:lnTo>
                <a:lnTo>
                  <a:pt x="0" y="469353"/>
                </a:lnTo>
                <a:lnTo>
                  <a:pt x="331889" y="469353"/>
                </a:lnTo>
                <a:lnTo>
                  <a:pt x="331889" y="434149"/>
                </a:lnTo>
                <a:lnTo>
                  <a:pt x="331889" y="12907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0709" y="5982970"/>
            <a:ext cx="1071880" cy="474980"/>
          </a:xfrm>
          <a:custGeom>
            <a:avLst/>
            <a:gdLst/>
            <a:ahLst/>
            <a:cxnLst/>
            <a:rect l="l" t="t" r="r" b="b"/>
            <a:pathLst>
              <a:path w="1071879" h="474979">
                <a:moveTo>
                  <a:pt x="0" y="79159"/>
                </a:moveTo>
                <a:lnTo>
                  <a:pt x="6219" y="48348"/>
                </a:lnTo>
                <a:lnTo>
                  <a:pt x="23177" y="23187"/>
                </a:lnTo>
                <a:lnTo>
                  <a:pt x="48327" y="6221"/>
                </a:lnTo>
                <a:lnTo>
                  <a:pt x="79120" y="0"/>
                </a:lnTo>
                <a:lnTo>
                  <a:pt x="992759" y="0"/>
                </a:lnTo>
                <a:lnTo>
                  <a:pt x="1023552" y="6221"/>
                </a:lnTo>
                <a:lnTo>
                  <a:pt x="1048702" y="23187"/>
                </a:lnTo>
                <a:lnTo>
                  <a:pt x="1065660" y="48348"/>
                </a:lnTo>
                <a:lnTo>
                  <a:pt x="1071879" y="79159"/>
                </a:lnTo>
                <a:lnTo>
                  <a:pt x="1071879" y="395820"/>
                </a:lnTo>
                <a:lnTo>
                  <a:pt x="1065660" y="426631"/>
                </a:lnTo>
                <a:lnTo>
                  <a:pt x="1048702" y="451792"/>
                </a:lnTo>
                <a:lnTo>
                  <a:pt x="1023552" y="468758"/>
                </a:lnTo>
                <a:lnTo>
                  <a:pt x="992759" y="474979"/>
                </a:lnTo>
                <a:lnTo>
                  <a:pt x="79120" y="474979"/>
                </a:lnTo>
                <a:lnTo>
                  <a:pt x="48327" y="468758"/>
                </a:lnTo>
                <a:lnTo>
                  <a:pt x="23177" y="451792"/>
                </a:lnTo>
                <a:lnTo>
                  <a:pt x="6219" y="426631"/>
                </a:lnTo>
                <a:lnTo>
                  <a:pt x="0" y="395820"/>
                </a:lnTo>
                <a:lnTo>
                  <a:pt x="0" y="79159"/>
                </a:lnTo>
                <a:close/>
              </a:path>
            </a:pathLst>
          </a:custGeom>
          <a:ln w="9525">
            <a:solidFill>
              <a:srgbClr val="92D05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1704339" y="1600200"/>
            <a:ext cx="6646545" cy="1573530"/>
            <a:chOff x="1704339" y="1600200"/>
            <a:chExt cx="6646545" cy="1573530"/>
          </a:xfrm>
        </p:grpSpPr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4339" y="1600200"/>
              <a:ext cx="618489" cy="61848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2470" y="2478871"/>
              <a:ext cx="439781" cy="41332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556125" y="2073275"/>
              <a:ext cx="2129790" cy="327660"/>
            </a:xfrm>
            <a:custGeom>
              <a:avLst/>
              <a:gdLst/>
              <a:ahLst/>
              <a:cxnLst/>
              <a:rect l="l" t="t" r="r" b="b"/>
              <a:pathLst>
                <a:path w="2129790" h="327660">
                  <a:moveTo>
                    <a:pt x="3810" y="325374"/>
                  </a:moveTo>
                  <a:lnTo>
                    <a:pt x="3810" y="167639"/>
                  </a:lnTo>
                </a:path>
                <a:path w="2129790" h="327660">
                  <a:moveTo>
                    <a:pt x="1066800" y="327660"/>
                  </a:moveTo>
                  <a:lnTo>
                    <a:pt x="1066800" y="0"/>
                  </a:lnTo>
                </a:path>
                <a:path w="2129790" h="327660">
                  <a:moveTo>
                    <a:pt x="2129790" y="325627"/>
                  </a:moveTo>
                  <a:lnTo>
                    <a:pt x="2129790" y="167639"/>
                  </a:lnTo>
                </a:path>
                <a:path w="2129790" h="327660">
                  <a:moveTo>
                    <a:pt x="2129281" y="170179"/>
                  </a:moveTo>
                  <a:lnTo>
                    <a:pt x="0" y="170179"/>
                  </a:lnTo>
                </a:path>
              </a:pathLst>
            </a:custGeom>
            <a:ln w="6350">
              <a:solidFill>
                <a:srgbClr val="130C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979" y="2513791"/>
              <a:ext cx="402801" cy="36945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250814" y="2930525"/>
              <a:ext cx="784860" cy="233679"/>
            </a:xfrm>
            <a:custGeom>
              <a:avLst/>
              <a:gdLst/>
              <a:ahLst/>
              <a:cxnLst/>
              <a:rect l="l" t="t" r="r" b="b"/>
              <a:pathLst>
                <a:path w="784860" h="233680">
                  <a:moveTo>
                    <a:pt x="0" y="38988"/>
                  </a:moveTo>
                  <a:lnTo>
                    <a:pt x="3055" y="23788"/>
                  </a:lnTo>
                  <a:lnTo>
                    <a:pt x="11398" y="11398"/>
                  </a:lnTo>
                  <a:lnTo>
                    <a:pt x="23788" y="3055"/>
                  </a:lnTo>
                  <a:lnTo>
                    <a:pt x="38988" y="0"/>
                  </a:lnTo>
                  <a:lnTo>
                    <a:pt x="745871" y="0"/>
                  </a:lnTo>
                  <a:lnTo>
                    <a:pt x="761071" y="3055"/>
                  </a:lnTo>
                  <a:lnTo>
                    <a:pt x="773461" y="11398"/>
                  </a:lnTo>
                  <a:lnTo>
                    <a:pt x="781804" y="23788"/>
                  </a:lnTo>
                  <a:lnTo>
                    <a:pt x="784860" y="38988"/>
                  </a:lnTo>
                  <a:lnTo>
                    <a:pt x="784860" y="194690"/>
                  </a:lnTo>
                  <a:lnTo>
                    <a:pt x="781804" y="209891"/>
                  </a:lnTo>
                  <a:lnTo>
                    <a:pt x="773461" y="222281"/>
                  </a:lnTo>
                  <a:lnTo>
                    <a:pt x="761071" y="230624"/>
                  </a:lnTo>
                  <a:lnTo>
                    <a:pt x="745871" y="233679"/>
                  </a:lnTo>
                  <a:lnTo>
                    <a:pt x="38988" y="233679"/>
                  </a:lnTo>
                  <a:lnTo>
                    <a:pt x="23788" y="230624"/>
                  </a:lnTo>
                  <a:lnTo>
                    <a:pt x="11398" y="222281"/>
                  </a:lnTo>
                  <a:lnTo>
                    <a:pt x="3055" y="209891"/>
                  </a:lnTo>
                  <a:lnTo>
                    <a:pt x="0" y="194690"/>
                  </a:lnTo>
                  <a:lnTo>
                    <a:pt x="0" y="38988"/>
                  </a:lnTo>
                  <a:close/>
                </a:path>
              </a:pathLst>
            </a:custGeom>
            <a:ln w="19049">
              <a:solidFill>
                <a:srgbClr val="FFFF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74684" y="2259837"/>
              <a:ext cx="76200" cy="565150"/>
            </a:xfrm>
            <a:custGeom>
              <a:avLst/>
              <a:gdLst/>
              <a:ahLst/>
              <a:cxnLst/>
              <a:rect l="l" t="t" r="r" b="b"/>
              <a:pathLst>
                <a:path w="76200" h="565150">
                  <a:moveTo>
                    <a:pt x="0" y="488314"/>
                  </a:moveTo>
                  <a:lnTo>
                    <a:pt x="36830" y="565150"/>
                  </a:lnTo>
                  <a:lnTo>
                    <a:pt x="69914" y="501650"/>
                  </a:lnTo>
                  <a:lnTo>
                    <a:pt x="44196" y="501650"/>
                  </a:lnTo>
                  <a:lnTo>
                    <a:pt x="31496" y="501523"/>
                  </a:lnTo>
                  <a:lnTo>
                    <a:pt x="31707" y="488843"/>
                  </a:lnTo>
                  <a:lnTo>
                    <a:pt x="0" y="488314"/>
                  </a:lnTo>
                  <a:close/>
                </a:path>
                <a:path w="76200" h="565150">
                  <a:moveTo>
                    <a:pt x="31707" y="488843"/>
                  </a:moveTo>
                  <a:lnTo>
                    <a:pt x="31496" y="501523"/>
                  </a:lnTo>
                  <a:lnTo>
                    <a:pt x="44196" y="501650"/>
                  </a:lnTo>
                  <a:lnTo>
                    <a:pt x="44406" y="489055"/>
                  </a:lnTo>
                  <a:lnTo>
                    <a:pt x="31707" y="488843"/>
                  </a:lnTo>
                  <a:close/>
                </a:path>
                <a:path w="76200" h="565150">
                  <a:moveTo>
                    <a:pt x="44406" y="489055"/>
                  </a:moveTo>
                  <a:lnTo>
                    <a:pt x="44196" y="501650"/>
                  </a:lnTo>
                  <a:lnTo>
                    <a:pt x="69914" y="501650"/>
                  </a:lnTo>
                  <a:lnTo>
                    <a:pt x="76200" y="489585"/>
                  </a:lnTo>
                  <a:lnTo>
                    <a:pt x="44406" y="489055"/>
                  </a:lnTo>
                  <a:close/>
                </a:path>
                <a:path w="76200" h="565150">
                  <a:moveTo>
                    <a:pt x="39878" y="0"/>
                  </a:moveTo>
                  <a:lnTo>
                    <a:pt x="31707" y="488843"/>
                  </a:lnTo>
                  <a:lnTo>
                    <a:pt x="44406" y="489055"/>
                  </a:lnTo>
                  <a:lnTo>
                    <a:pt x="52578" y="253"/>
                  </a:lnTo>
                  <a:lnTo>
                    <a:pt x="39878" y="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556759" y="6024562"/>
            <a:ext cx="7797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131F49"/>
                </a:solidFill>
                <a:latin typeface="Segoe UI"/>
                <a:cs typeface="Segoe UI"/>
              </a:rPr>
              <a:t>SK</a:t>
            </a:r>
            <a:endParaRPr sz="105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050" b="1" spc="-5" dirty="0">
                <a:solidFill>
                  <a:srgbClr val="131F49"/>
                </a:solidFill>
                <a:latin typeface="Segoe UI"/>
                <a:cs typeface="Segoe UI"/>
              </a:rPr>
              <a:t>Pembetulan</a:t>
            </a:r>
            <a:endParaRPr sz="1050">
              <a:latin typeface="Segoe UI"/>
              <a:cs typeface="Segoe U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79176" y="2543630"/>
            <a:ext cx="427447" cy="286985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5344795" y="2947415"/>
            <a:ext cx="594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e</a:t>
            </a:r>
            <a:r>
              <a:rPr sz="1100" spc="-5" dirty="0">
                <a:solidFill>
                  <a:srgbClr val="131F49"/>
                </a:solidFill>
                <a:latin typeface="Segoe UI"/>
                <a:cs typeface="Segoe UI"/>
              </a:rPr>
              <a:t>k</a:t>
            </a:r>
            <a:r>
              <a:rPr sz="1100" spc="5" dirty="0">
                <a:solidFill>
                  <a:srgbClr val="131F49"/>
                </a:solidFill>
                <a:latin typeface="Segoe UI"/>
                <a:cs typeface="Segoe UI"/>
              </a:rPr>
              <a:t>s</a:t>
            </a: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p</a:t>
            </a:r>
            <a:r>
              <a:rPr sz="1100" spc="5" dirty="0">
                <a:solidFill>
                  <a:srgbClr val="131F49"/>
                </a:solidFill>
                <a:latin typeface="Segoe UI"/>
                <a:cs typeface="Segoe UI"/>
              </a:rPr>
              <a:t>e</a:t>
            </a: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disi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199254" y="2927985"/>
            <a:ext cx="784860" cy="233679"/>
          </a:xfrm>
          <a:custGeom>
            <a:avLst/>
            <a:gdLst/>
            <a:ahLst/>
            <a:cxnLst/>
            <a:rect l="l" t="t" r="r" b="b"/>
            <a:pathLst>
              <a:path w="784860" h="233680">
                <a:moveTo>
                  <a:pt x="0" y="38988"/>
                </a:moveTo>
                <a:lnTo>
                  <a:pt x="3055" y="23788"/>
                </a:lnTo>
                <a:lnTo>
                  <a:pt x="11398" y="11398"/>
                </a:lnTo>
                <a:lnTo>
                  <a:pt x="23788" y="3055"/>
                </a:lnTo>
                <a:lnTo>
                  <a:pt x="38989" y="0"/>
                </a:lnTo>
                <a:lnTo>
                  <a:pt x="745871" y="0"/>
                </a:lnTo>
                <a:lnTo>
                  <a:pt x="761071" y="3055"/>
                </a:lnTo>
                <a:lnTo>
                  <a:pt x="773461" y="11398"/>
                </a:lnTo>
                <a:lnTo>
                  <a:pt x="781804" y="23788"/>
                </a:lnTo>
                <a:lnTo>
                  <a:pt x="784860" y="38988"/>
                </a:lnTo>
                <a:lnTo>
                  <a:pt x="784860" y="194690"/>
                </a:lnTo>
                <a:lnTo>
                  <a:pt x="781804" y="209891"/>
                </a:lnTo>
                <a:lnTo>
                  <a:pt x="773461" y="222281"/>
                </a:lnTo>
                <a:lnTo>
                  <a:pt x="761071" y="230624"/>
                </a:lnTo>
                <a:lnTo>
                  <a:pt x="745871" y="233679"/>
                </a:lnTo>
                <a:lnTo>
                  <a:pt x="38989" y="233679"/>
                </a:lnTo>
                <a:lnTo>
                  <a:pt x="23788" y="230624"/>
                </a:lnTo>
                <a:lnTo>
                  <a:pt x="11398" y="222281"/>
                </a:lnTo>
                <a:lnTo>
                  <a:pt x="3055" y="209891"/>
                </a:lnTo>
                <a:lnTo>
                  <a:pt x="0" y="194690"/>
                </a:lnTo>
                <a:lnTo>
                  <a:pt x="0" y="38988"/>
                </a:lnTo>
                <a:close/>
              </a:path>
            </a:pathLst>
          </a:custGeom>
          <a:ln w="19049">
            <a:solidFill>
              <a:srgbClr val="FFFF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295140" y="2944748"/>
            <a:ext cx="5918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langsung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285865" y="2922904"/>
            <a:ext cx="802640" cy="502920"/>
          </a:xfrm>
          <a:custGeom>
            <a:avLst/>
            <a:gdLst/>
            <a:ahLst/>
            <a:cxnLst/>
            <a:rect l="l" t="t" r="r" b="b"/>
            <a:pathLst>
              <a:path w="802640" h="502920">
                <a:moveTo>
                  <a:pt x="0" y="83820"/>
                </a:moveTo>
                <a:lnTo>
                  <a:pt x="6578" y="51167"/>
                </a:lnTo>
                <a:lnTo>
                  <a:pt x="24526" y="24526"/>
                </a:lnTo>
                <a:lnTo>
                  <a:pt x="51167" y="6578"/>
                </a:lnTo>
                <a:lnTo>
                  <a:pt x="83820" y="0"/>
                </a:lnTo>
                <a:lnTo>
                  <a:pt x="718819" y="0"/>
                </a:lnTo>
                <a:lnTo>
                  <a:pt x="751472" y="6578"/>
                </a:lnTo>
                <a:lnTo>
                  <a:pt x="778113" y="24526"/>
                </a:lnTo>
                <a:lnTo>
                  <a:pt x="796061" y="51167"/>
                </a:lnTo>
                <a:lnTo>
                  <a:pt x="802639" y="83820"/>
                </a:lnTo>
                <a:lnTo>
                  <a:pt x="802639" y="419100"/>
                </a:lnTo>
                <a:lnTo>
                  <a:pt x="796061" y="451752"/>
                </a:lnTo>
                <a:lnTo>
                  <a:pt x="778113" y="478393"/>
                </a:lnTo>
                <a:lnTo>
                  <a:pt x="751472" y="496341"/>
                </a:lnTo>
                <a:lnTo>
                  <a:pt x="718819" y="502920"/>
                </a:lnTo>
                <a:lnTo>
                  <a:pt x="83820" y="502920"/>
                </a:lnTo>
                <a:lnTo>
                  <a:pt x="51167" y="496341"/>
                </a:lnTo>
                <a:lnTo>
                  <a:pt x="24526" y="478393"/>
                </a:lnTo>
                <a:lnTo>
                  <a:pt x="6578" y="451752"/>
                </a:lnTo>
                <a:lnTo>
                  <a:pt x="0" y="419100"/>
                </a:lnTo>
                <a:lnTo>
                  <a:pt x="0" y="83820"/>
                </a:lnTo>
                <a:close/>
              </a:path>
            </a:pathLst>
          </a:custGeom>
          <a:ln w="19050">
            <a:solidFill>
              <a:srgbClr val="FFFF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384925" y="2917825"/>
            <a:ext cx="60452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7620" algn="just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131F49"/>
                </a:solidFill>
                <a:latin typeface="Segoe UI"/>
                <a:cs typeface="Segoe UI"/>
              </a:rPr>
              <a:t>E</a:t>
            </a:r>
            <a:r>
              <a:rPr sz="1050" spc="-10" dirty="0">
                <a:solidFill>
                  <a:srgbClr val="131F49"/>
                </a:solidFill>
                <a:latin typeface="Segoe UI"/>
                <a:cs typeface="Segoe UI"/>
              </a:rPr>
              <a:t>l</a:t>
            </a:r>
            <a:r>
              <a:rPr sz="1050" dirty="0">
                <a:solidFill>
                  <a:srgbClr val="131F49"/>
                </a:solidFill>
                <a:latin typeface="Segoe UI"/>
                <a:cs typeface="Segoe UI"/>
              </a:rPr>
              <a:t>ekt</a:t>
            </a:r>
            <a:r>
              <a:rPr sz="1050" spc="5" dirty="0">
                <a:solidFill>
                  <a:srgbClr val="131F49"/>
                </a:solidFill>
                <a:latin typeface="Segoe UI"/>
                <a:cs typeface="Segoe UI"/>
              </a:rPr>
              <a:t>r</a:t>
            </a:r>
            <a:r>
              <a:rPr sz="1050" dirty="0">
                <a:solidFill>
                  <a:srgbClr val="131F49"/>
                </a:solidFill>
                <a:latin typeface="Segoe UI"/>
                <a:cs typeface="Segoe UI"/>
              </a:rPr>
              <a:t>o</a:t>
            </a:r>
            <a:r>
              <a:rPr sz="1050" spc="-5" dirty="0">
                <a:solidFill>
                  <a:srgbClr val="131F49"/>
                </a:solidFill>
                <a:latin typeface="Segoe UI"/>
                <a:cs typeface="Segoe UI"/>
              </a:rPr>
              <a:t>ni</a:t>
            </a:r>
            <a:r>
              <a:rPr sz="1050" dirty="0">
                <a:solidFill>
                  <a:srgbClr val="131F49"/>
                </a:solidFill>
                <a:latin typeface="Segoe UI"/>
                <a:cs typeface="Segoe UI"/>
              </a:rPr>
              <a:t>k  </a:t>
            </a:r>
            <a:r>
              <a:rPr sz="1050" spc="-5" dirty="0">
                <a:solidFill>
                  <a:srgbClr val="131F49"/>
                </a:solidFill>
                <a:latin typeface="Segoe UI"/>
                <a:cs typeface="Segoe UI"/>
              </a:rPr>
              <a:t>(jika telah </a:t>
            </a:r>
            <a:r>
              <a:rPr sz="1050" spc="-280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050" spc="-5" dirty="0">
                <a:solidFill>
                  <a:srgbClr val="131F49"/>
                </a:solidFill>
                <a:latin typeface="Segoe UI"/>
                <a:cs typeface="Segoe UI"/>
              </a:rPr>
              <a:t>tersedia)</a:t>
            </a:r>
            <a:endParaRPr sz="1050">
              <a:latin typeface="Segoe UI"/>
              <a:cs typeface="Segoe U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092950" y="1610360"/>
            <a:ext cx="1888489" cy="656590"/>
            <a:chOff x="7092950" y="1610360"/>
            <a:chExt cx="1888489" cy="656590"/>
          </a:xfrm>
        </p:grpSpPr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2950" y="1723390"/>
              <a:ext cx="435609" cy="43561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585709" y="1610360"/>
              <a:ext cx="1395730" cy="656590"/>
            </a:xfrm>
            <a:custGeom>
              <a:avLst/>
              <a:gdLst/>
              <a:ahLst/>
              <a:cxnLst/>
              <a:rect l="l" t="t" r="r" b="b"/>
              <a:pathLst>
                <a:path w="1395729" h="656589">
                  <a:moveTo>
                    <a:pt x="1286256" y="0"/>
                  </a:moveTo>
                  <a:lnTo>
                    <a:pt x="109474" y="0"/>
                  </a:lnTo>
                  <a:lnTo>
                    <a:pt x="66865" y="8604"/>
                  </a:lnTo>
                  <a:lnTo>
                    <a:pt x="32067" y="32067"/>
                  </a:lnTo>
                  <a:lnTo>
                    <a:pt x="8604" y="66865"/>
                  </a:lnTo>
                  <a:lnTo>
                    <a:pt x="0" y="109474"/>
                  </a:lnTo>
                  <a:lnTo>
                    <a:pt x="0" y="547115"/>
                  </a:lnTo>
                  <a:lnTo>
                    <a:pt x="8604" y="589724"/>
                  </a:lnTo>
                  <a:lnTo>
                    <a:pt x="32067" y="624522"/>
                  </a:lnTo>
                  <a:lnTo>
                    <a:pt x="66865" y="647985"/>
                  </a:lnTo>
                  <a:lnTo>
                    <a:pt x="109474" y="656589"/>
                  </a:lnTo>
                  <a:lnTo>
                    <a:pt x="1286256" y="656589"/>
                  </a:lnTo>
                  <a:lnTo>
                    <a:pt x="1328864" y="647985"/>
                  </a:lnTo>
                  <a:lnTo>
                    <a:pt x="1363662" y="624522"/>
                  </a:lnTo>
                  <a:lnTo>
                    <a:pt x="1387125" y="589724"/>
                  </a:lnTo>
                  <a:lnTo>
                    <a:pt x="1395730" y="547115"/>
                  </a:lnTo>
                  <a:lnTo>
                    <a:pt x="1395730" y="109474"/>
                  </a:lnTo>
                  <a:lnTo>
                    <a:pt x="1387125" y="66865"/>
                  </a:lnTo>
                  <a:lnTo>
                    <a:pt x="1363662" y="32067"/>
                  </a:lnTo>
                  <a:lnTo>
                    <a:pt x="1328864" y="8604"/>
                  </a:lnTo>
                  <a:lnTo>
                    <a:pt x="1286256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713726" y="1607819"/>
            <a:ext cx="1111250" cy="657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149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PENELITIAN 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 KELENGKA</a:t>
            </a:r>
            <a:r>
              <a:rPr sz="1200" b="1" spc="-70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N  (KPP)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9838690" y="1635760"/>
            <a:ext cx="1737360" cy="518159"/>
            <a:chOff x="9838690" y="1635760"/>
            <a:chExt cx="1737360" cy="518159"/>
          </a:xfrm>
        </p:grpSpPr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38690" y="1635760"/>
              <a:ext cx="519429" cy="51816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0385425" y="1762125"/>
              <a:ext cx="1181100" cy="308610"/>
            </a:xfrm>
            <a:custGeom>
              <a:avLst/>
              <a:gdLst/>
              <a:ahLst/>
              <a:cxnLst/>
              <a:rect l="l" t="t" r="r" b="b"/>
              <a:pathLst>
                <a:path w="1181100" h="308610">
                  <a:moveTo>
                    <a:pt x="0" y="51435"/>
                  </a:moveTo>
                  <a:lnTo>
                    <a:pt x="4036" y="31396"/>
                  </a:lnTo>
                  <a:lnTo>
                    <a:pt x="15049" y="15049"/>
                  </a:lnTo>
                  <a:lnTo>
                    <a:pt x="31396" y="4036"/>
                  </a:lnTo>
                  <a:lnTo>
                    <a:pt x="51434" y="0"/>
                  </a:lnTo>
                  <a:lnTo>
                    <a:pt x="1129665" y="0"/>
                  </a:lnTo>
                  <a:lnTo>
                    <a:pt x="1149703" y="4036"/>
                  </a:lnTo>
                  <a:lnTo>
                    <a:pt x="1166050" y="15049"/>
                  </a:lnTo>
                  <a:lnTo>
                    <a:pt x="1177063" y="31396"/>
                  </a:lnTo>
                  <a:lnTo>
                    <a:pt x="1181100" y="51435"/>
                  </a:lnTo>
                  <a:lnTo>
                    <a:pt x="1181100" y="257175"/>
                  </a:lnTo>
                  <a:lnTo>
                    <a:pt x="1177063" y="277213"/>
                  </a:lnTo>
                  <a:lnTo>
                    <a:pt x="1166050" y="293560"/>
                  </a:lnTo>
                  <a:lnTo>
                    <a:pt x="1149703" y="304573"/>
                  </a:lnTo>
                  <a:lnTo>
                    <a:pt x="1129665" y="308610"/>
                  </a:lnTo>
                  <a:lnTo>
                    <a:pt x="51434" y="308610"/>
                  </a:lnTo>
                  <a:lnTo>
                    <a:pt x="31396" y="304573"/>
                  </a:lnTo>
                  <a:lnTo>
                    <a:pt x="15049" y="293560"/>
                  </a:lnTo>
                  <a:lnTo>
                    <a:pt x="4036" y="277213"/>
                  </a:lnTo>
                  <a:lnTo>
                    <a:pt x="0" y="257175"/>
                  </a:lnTo>
                  <a:lnTo>
                    <a:pt x="0" y="51435"/>
                  </a:lnTo>
                  <a:close/>
                </a:path>
              </a:pathLst>
            </a:custGeom>
            <a:ln w="19050">
              <a:solidFill>
                <a:srgbClr val="A8D08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0561955" y="1791715"/>
            <a:ext cx="8293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31F49"/>
                </a:solidFill>
                <a:latin typeface="Segoe UI"/>
                <a:cs typeface="Segoe UI"/>
              </a:rPr>
              <a:t>LE</a:t>
            </a:r>
            <a:r>
              <a:rPr sz="1400" b="1" spc="-5" dirty="0">
                <a:solidFill>
                  <a:srgbClr val="131F49"/>
                </a:solidFill>
                <a:latin typeface="Segoe UI"/>
                <a:cs typeface="Segoe UI"/>
              </a:rPr>
              <a:t>N</a:t>
            </a:r>
            <a:r>
              <a:rPr sz="1400" b="1" spc="5" dirty="0">
                <a:solidFill>
                  <a:srgbClr val="131F49"/>
                </a:solidFill>
                <a:latin typeface="Segoe UI"/>
                <a:cs typeface="Segoe UI"/>
              </a:rPr>
              <a:t>G</a:t>
            </a:r>
            <a:r>
              <a:rPr sz="1400" b="1" dirty="0">
                <a:solidFill>
                  <a:srgbClr val="131F49"/>
                </a:solidFill>
                <a:latin typeface="Segoe UI"/>
                <a:cs typeface="Segoe UI"/>
              </a:rPr>
              <a:t>KAP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814309" y="3012439"/>
            <a:ext cx="1007110" cy="482600"/>
          </a:xfrm>
          <a:custGeom>
            <a:avLst/>
            <a:gdLst/>
            <a:ahLst/>
            <a:cxnLst/>
            <a:rect l="l" t="t" r="r" b="b"/>
            <a:pathLst>
              <a:path w="1007109" h="482600">
                <a:moveTo>
                  <a:pt x="0" y="80390"/>
                </a:moveTo>
                <a:lnTo>
                  <a:pt x="6328" y="49131"/>
                </a:lnTo>
                <a:lnTo>
                  <a:pt x="23574" y="23574"/>
                </a:lnTo>
                <a:lnTo>
                  <a:pt x="49131" y="6328"/>
                </a:lnTo>
                <a:lnTo>
                  <a:pt x="80391" y="0"/>
                </a:lnTo>
                <a:lnTo>
                  <a:pt x="926719" y="0"/>
                </a:lnTo>
                <a:lnTo>
                  <a:pt x="957978" y="6328"/>
                </a:lnTo>
                <a:lnTo>
                  <a:pt x="983535" y="23574"/>
                </a:lnTo>
                <a:lnTo>
                  <a:pt x="1000781" y="49131"/>
                </a:lnTo>
                <a:lnTo>
                  <a:pt x="1007110" y="80390"/>
                </a:lnTo>
                <a:lnTo>
                  <a:pt x="1007110" y="402209"/>
                </a:lnTo>
                <a:lnTo>
                  <a:pt x="1000781" y="433468"/>
                </a:lnTo>
                <a:lnTo>
                  <a:pt x="983535" y="459025"/>
                </a:lnTo>
                <a:lnTo>
                  <a:pt x="957978" y="476271"/>
                </a:lnTo>
                <a:lnTo>
                  <a:pt x="926719" y="482600"/>
                </a:lnTo>
                <a:lnTo>
                  <a:pt x="80391" y="482600"/>
                </a:lnTo>
                <a:lnTo>
                  <a:pt x="49131" y="476271"/>
                </a:lnTo>
                <a:lnTo>
                  <a:pt x="23574" y="459025"/>
                </a:lnTo>
                <a:lnTo>
                  <a:pt x="6328" y="433468"/>
                </a:lnTo>
                <a:lnTo>
                  <a:pt x="0" y="402209"/>
                </a:lnTo>
                <a:lnTo>
                  <a:pt x="0" y="80390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903844" y="3053715"/>
            <a:ext cx="830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843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31F49"/>
                </a:solidFill>
                <a:latin typeface="Segoe UI"/>
                <a:cs typeface="Segoe UI"/>
              </a:rPr>
              <a:t>TIDAK </a:t>
            </a:r>
            <a:r>
              <a:rPr sz="1400" b="1" spc="-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400" b="1" spc="5" dirty="0">
                <a:solidFill>
                  <a:srgbClr val="131F49"/>
                </a:solidFill>
                <a:latin typeface="Segoe UI"/>
                <a:cs typeface="Segoe UI"/>
              </a:rPr>
              <a:t>LENG</a:t>
            </a:r>
            <a:r>
              <a:rPr sz="1400" b="1" dirty="0">
                <a:solidFill>
                  <a:srgbClr val="131F49"/>
                </a:solidFill>
                <a:latin typeface="Segoe UI"/>
                <a:cs typeface="Segoe UI"/>
              </a:rPr>
              <a:t>KAP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907279" y="1686560"/>
            <a:ext cx="2842260" cy="1746250"/>
            <a:chOff x="4907279" y="1686560"/>
            <a:chExt cx="2842260" cy="1746250"/>
          </a:xfrm>
        </p:grpSpPr>
        <p:sp>
          <p:nvSpPr>
            <p:cNvPr id="59" name="object 59"/>
            <p:cNvSpPr/>
            <p:nvPr/>
          </p:nvSpPr>
          <p:spPr>
            <a:xfrm>
              <a:off x="7387589" y="3049270"/>
              <a:ext cx="361950" cy="383540"/>
            </a:xfrm>
            <a:custGeom>
              <a:avLst/>
              <a:gdLst/>
              <a:ahLst/>
              <a:cxnLst/>
              <a:rect l="l" t="t" r="r" b="b"/>
              <a:pathLst>
                <a:path w="361950" h="383539">
                  <a:moveTo>
                    <a:pt x="180975" y="0"/>
                  </a:moveTo>
                  <a:lnTo>
                    <a:pt x="132864" y="6849"/>
                  </a:lnTo>
                  <a:lnTo>
                    <a:pt x="89633" y="26180"/>
                  </a:lnTo>
                  <a:lnTo>
                    <a:pt x="53006" y="56165"/>
                  </a:lnTo>
                  <a:lnTo>
                    <a:pt x="24708" y="94977"/>
                  </a:lnTo>
                  <a:lnTo>
                    <a:pt x="6464" y="140787"/>
                  </a:lnTo>
                  <a:lnTo>
                    <a:pt x="0" y="191769"/>
                  </a:lnTo>
                  <a:lnTo>
                    <a:pt x="6464" y="242752"/>
                  </a:lnTo>
                  <a:lnTo>
                    <a:pt x="24708" y="288562"/>
                  </a:lnTo>
                  <a:lnTo>
                    <a:pt x="53006" y="327374"/>
                  </a:lnTo>
                  <a:lnTo>
                    <a:pt x="89633" y="357359"/>
                  </a:lnTo>
                  <a:lnTo>
                    <a:pt x="132864" y="376690"/>
                  </a:lnTo>
                  <a:lnTo>
                    <a:pt x="180975" y="383539"/>
                  </a:lnTo>
                  <a:lnTo>
                    <a:pt x="229085" y="376690"/>
                  </a:lnTo>
                  <a:lnTo>
                    <a:pt x="272316" y="357359"/>
                  </a:lnTo>
                  <a:lnTo>
                    <a:pt x="308943" y="327374"/>
                  </a:lnTo>
                  <a:lnTo>
                    <a:pt x="317462" y="315690"/>
                  </a:lnTo>
                  <a:lnTo>
                    <a:pt x="182070" y="315690"/>
                  </a:lnTo>
                  <a:lnTo>
                    <a:pt x="153949" y="312094"/>
                  </a:lnTo>
                  <a:lnTo>
                    <a:pt x="127126" y="300735"/>
                  </a:lnTo>
                  <a:lnTo>
                    <a:pt x="92624" y="269178"/>
                  </a:lnTo>
                  <a:lnTo>
                    <a:pt x="72564" y="227060"/>
                  </a:lnTo>
                  <a:lnTo>
                    <a:pt x="68387" y="179774"/>
                  </a:lnTo>
                  <a:lnTo>
                    <a:pt x="81533" y="132714"/>
                  </a:lnTo>
                  <a:lnTo>
                    <a:pt x="170575" y="132714"/>
                  </a:lnTo>
                  <a:lnTo>
                    <a:pt x="125221" y="83946"/>
                  </a:lnTo>
                  <a:lnTo>
                    <a:pt x="151830" y="72016"/>
                  </a:lnTo>
                  <a:lnTo>
                    <a:pt x="179879" y="67849"/>
                  </a:lnTo>
                  <a:lnTo>
                    <a:pt x="317462" y="67849"/>
                  </a:lnTo>
                  <a:lnTo>
                    <a:pt x="308943" y="56165"/>
                  </a:lnTo>
                  <a:lnTo>
                    <a:pt x="272316" y="26180"/>
                  </a:lnTo>
                  <a:lnTo>
                    <a:pt x="229085" y="6849"/>
                  </a:lnTo>
                  <a:lnTo>
                    <a:pt x="180975" y="0"/>
                  </a:lnTo>
                  <a:close/>
                </a:path>
                <a:path w="361950" h="383539">
                  <a:moveTo>
                    <a:pt x="170575" y="132714"/>
                  </a:moveTo>
                  <a:lnTo>
                    <a:pt x="81533" y="132714"/>
                  </a:lnTo>
                  <a:lnTo>
                    <a:pt x="236727" y="299592"/>
                  </a:lnTo>
                  <a:lnTo>
                    <a:pt x="210119" y="311523"/>
                  </a:lnTo>
                  <a:lnTo>
                    <a:pt x="182070" y="315690"/>
                  </a:lnTo>
                  <a:lnTo>
                    <a:pt x="317462" y="315690"/>
                  </a:lnTo>
                  <a:lnTo>
                    <a:pt x="337241" y="288562"/>
                  </a:lnTo>
                  <a:lnTo>
                    <a:pt x="352270" y="250825"/>
                  </a:lnTo>
                  <a:lnTo>
                    <a:pt x="280415" y="250825"/>
                  </a:lnTo>
                  <a:lnTo>
                    <a:pt x="170575" y="132714"/>
                  </a:lnTo>
                  <a:close/>
                </a:path>
                <a:path w="361950" h="383539">
                  <a:moveTo>
                    <a:pt x="317462" y="67849"/>
                  </a:moveTo>
                  <a:lnTo>
                    <a:pt x="179879" y="67849"/>
                  </a:lnTo>
                  <a:lnTo>
                    <a:pt x="208000" y="71445"/>
                  </a:lnTo>
                  <a:lnTo>
                    <a:pt x="234823" y="82803"/>
                  </a:lnTo>
                  <a:lnTo>
                    <a:pt x="269325" y="114361"/>
                  </a:lnTo>
                  <a:lnTo>
                    <a:pt x="289385" y="156479"/>
                  </a:lnTo>
                  <a:lnTo>
                    <a:pt x="293562" y="203765"/>
                  </a:lnTo>
                  <a:lnTo>
                    <a:pt x="280415" y="250825"/>
                  </a:lnTo>
                  <a:lnTo>
                    <a:pt x="352270" y="250825"/>
                  </a:lnTo>
                  <a:lnTo>
                    <a:pt x="355485" y="242752"/>
                  </a:lnTo>
                  <a:lnTo>
                    <a:pt x="361950" y="191769"/>
                  </a:lnTo>
                  <a:lnTo>
                    <a:pt x="355485" y="140787"/>
                  </a:lnTo>
                  <a:lnTo>
                    <a:pt x="337241" y="94977"/>
                  </a:lnTo>
                  <a:lnTo>
                    <a:pt x="317462" y="678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07279" y="1686560"/>
              <a:ext cx="1314450" cy="443230"/>
            </a:xfrm>
            <a:custGeom>
              <a:avLst/>
              <a:gdLst/>
              <a:ahLst/>
              <a:cxnLst/>
              <a:rect l="l" t="t" r="r" b="b"/>
              <a:pathLst>
                <a:path w="1314450" h="443230">
                  <a:moveTo>
                    <a:pt x="1240536" y="0"/>
                  </a:moveTo>
                  <a:lnTo>
                    <a:pt x="73914" y="0"/>
                  </a:lnTo>
                  <a:lnTo>
                    <a:pt x="45112" y="5798"/>
                  </a:lnTo>
                  <a:lnTo>
                    <a:pt x="21621" y="21621"/>
                  </a:lnTo>
                  <a:lnTo>
                    <a:pt x="5798" y="45112"/>
                  </a:lnTo>
                  <a:lnTo>
                    <a:pt x="0" y="73913"/>
                  </a:lnTo>
                  <a:lnTo>
                    <a:pt x="0" y="369315"/>
                  </a:lnTo>
                  <a:lnTo>
                    <a:pt x="5798" y="398117"/>
                  </a:lnTo>
                  <a:lnTo>
                    <a:pt x="21621" y="421608"/>
                  </a:lnTo>
                  <a:lnTo>
                    <a:pt x="45112" y="437431"/>
                  </a:lnTo>
                  <a:lnTo>
                    <a:pt x="73914" y="443229"/>
                  </a:lnTo>
                  <a:lnTo>
                    <a:pt x="1240536" y="443229"/>
                  </a:lnTo>
                  <a:lnTo>
                    <a:pt x="1269337" y="437431"/>
                  </a:lnTo>
                  <a:lnTo>
                    <a:pt x="1292828" y="421608"/>
                  </a:lnTo>
                  <a:lnTo>
                    <a:pt x="1308651" y="398117"/>
                  </a:lnTo>
                  <a:lnTo>
                    <a:pt x="1314450" y="369315"/>
                  </a:lnTo>
                  <a:lnTo>
                    <a:pt x="1314450" y="73913"/>
                  </a:lnTo>
                  <a:lnTo>
                    <a:pt x="1308651" y="45112"/>
                  </a:lnTo>
                  <a:lnTo>
                    <a:pt x="1292828" y="21621"/>
                  </a:lnTo>
                  <a:lnTo>
                    <a:pt x="1269337" y="5798"/>
                  </a:lnTo>
                  <a:lnTo>
                    <a:pt x="1240536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018659" y="1684527"/>
            <a:ext cx="1122680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6220">
              <a:lnSpc>
                <a:spcPct val="115199"/>
              </a:lnSpc>
              <a:spcBef>
                <a:spcPts val="100"/>
              </a:spcBef>
            </a:pP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SARANA 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EN</a:t>
            </a:r>
            <a:r>
              <a:rPr sz="1200" b="1" spc="-90" dirty="0">
                <a:solidFill>
                  <a:srgbClr val="EDB820"/>
                </a:solidFill>
                <a:latin typeface="Segoe UI"/>
                <a:cs typeface="Segoe UI"/>
              </a:rPr>
              <a:t>Y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M</a:t>
            </a:r>
            <a:r>
              <a:rPr sz="1200" b="1" spc="-65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I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N</a:t>
            </a:r>
            <a:endParaRPr sz="1200">
              <a:latin typeface="Segoe UI"/>
              <a:cs typeface="Segoe UI"/>
            </a:endParaRPr>
          </a:p>
        </p:txBody>
      </p:sp>
      <p:pic>
        <p:nvPicPr>
          <p:cNvPr id="62" name="object 6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31400" y="3515359"/>
            <a:ext cx="435609" cy="435609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10424159" y="2070607"/>
            <a:ext cx="1178560" cy="2057400"/>
            <a:chOff x="10424159" y="2070607"/>
            <a:chExt cx="1178560" cy="2057400"/>
          </a:xfrm>
        </p:grpSpPr>
        <p:sp>
          <p:nvSpPr>
            <p:cNvPr id="64" name="object 64"/>
            <p:cNvSpPr/>
            <p:nvPr/>
          </p:nvSpPr>
          <p:spPr>
            <a:xfrm>
              <a:off x="10918697" y="2070607"/>
              <a:ext cx="76200" cy="1369060"/>
            </a:xfrm>
            <a:custGeom>
              <a:avLst/>
              <a:gdLst/>
              <a:ahLst/>
              <a:cxnLst/>
              <a:rect l="l" t="t" r="r" b="b"/>
              <a:pathLst>
                <a:path w="76200" h="1369060">
                  <a:moveTo>
                    <a:pt x="0" y="1292097"/>
                  </a:moveTo>
                  <a:lnTo>
                    <a:pt x="36956" y="1368932"/>
                  </a:lnTo>
                  <a:lnTo>
                    <a:pt x="69878" y="1305432"/>
                  </a:lnTo>
                  <a:lnTo>
                    <a:pt x="44196" y="1305432"/>
                  </a:lnTo>
                  <a:lnTo>
                    <a:pt x="31496" y="1305305"/>
                  </a:lnTo>
                  <a:lnTo>
                    <a:pt x="31685" y="1292573"/>
                  </a:lnTo>
                  <a:lnTo>
                    <a:pt x="0" y="1292097"/>
                  </a:lnTo>
                  <a:close/>
                </a:path>
                <a:path w="76200" h="1369060">
                  <a:moveTo>
                    <a:pt x="50926" y="0"/>
                  </a:moveTo>
                  <a:lnTo>
                    <a:pt x="31496" y="1305305"/>
                  </a:lnTo>
                  <a:lnTo>
                    <a:pt x="44196" y="1305432"/>
                  </a:lnTo>
                  <a:lnTo>
                    <a:pt x="44384" y="1292763"/>
                  </a:lnTo>
                  <a:lnTo>
                    <a:pt x="31685" y="1292573"/>
                  </a:lnTo>
                  <a:lnTo>
                    <a:pt x="44387" y="1292573"/>
                  </a:lnTo>
                  <a:lnTo>
                    <a:pt x="63626" y="253"/>
                  </a:lnTo>
                  <a:lnTo>
                    <a:pt x="50926" y="0"/>
                  </a:lnTo>
                  <a:close/>
                </a:path>
                <a:path w="76200" h="1369060">
                  <a:moveTo>
                    <a:pt x="44384" y="1292763"/>
                  </a:moveTo>
                  <a:lnTo>
                    <a:pt x="44196" y="1305432"/>
                  </a:lnTo>
                  <a:lnTo>
                    <a:pt x="69878" y="1305432"/>
                  </a:lnTo>
                  <a:lnTo>
                    <a:pt x="76200" y="1293240"/>
                  </a:lnTo>
                  <a:lnTo>
                    <a:pt x="44384" y="1292763"/>
                  </a:lnTo>
                  <a:close/>
                </a:path>
                <a:path w="76200" h="1369060">
                  <a:moveTo>
                    <a:pt x="44387" y="1292573"/>
                  </a:moveTo>
                  <a:lnTo>
                    <a:pt x="31685" y="1292573"/>
                  </a:lnTo>
                  <a:lnTo>
                    <a:pt x="44384" y="1292763"/>
                  </a:lnTo>
                  <a:lnTo>
                    <a:pt x="44387" y="1292573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424159" y="3440429"/>
              <a:ext cx="1178560" cy="687070"/>
            </a:xfrm>
            <a:custGeom>
              <a:avLst/>
              <a:gdLst/>
              <a:ahLst/>
              <a:cxnLst/>
              <a:rect l="l" t="t" r="r" b="b"/>
              <a:pathLst>
                <a:path w="1178559" h="687070">
                  <a:moveTo>
                    <a:pt x="1064006" y="0"/>
                  </a:moveTo>
                  <a:lnTo>
                    <a:pt x="114554" y="0"/>
                  </a:lnTo>
                  <a:lnTo>
                    <a:pt x="69973" y="9005"/>
                  </a:lnTo>
                  <a:lnTo>
                    <a:pt x="33559" y="33559"/>
                  </a:lnTo>
                  <a:lnTo>
                    <a:pt x="9005" y="69973"/>
                  </a:lnTo>
                  <a:lnTo>
                    <a:pt x="0" y="114554"/>
                  </a:lnTo>
                  <a:lnTo>
                    <a:pt x="0" y="572516"/>
                  </a:lnTo>
                  <a:lnTo>
                    <a:pt x="9005" y="617096"/>
                  </a:lnTo>
                  <a:lnTo>
                    <a:pt x="33559" y="653510"/>
                  </a:lnTo>
                  <a:lnTo>
                    <a:pt x="69973" y="678064"/>
                  </a:lnTo>
                  <a:lnTo>
                    <a:pt x="114554" y="687070"/>
                  </a:lnTo>
                  <a:lnTo>
                    <a:pt x="1064006" y="687070"/>
                  </a:lnTo>
                  <a:lnTo>
                    <a:pt x="1108586" y="678064"/>
                  </a:lnTo>
                  <a:lnTo>
                    <a:pt x="1145000" y="653510"/>
                  </a:lnTo>
                  <a:lnTo>
                    <a:pt x="1169554" y="617096"/>
                  </a:lnTo>
                  <a:lnTo>
                    <a:pt x="1178560" y="572516"/>
                  </a:lnTo>
                  <a:lnTo>
                    <a:pt x="1178560" y="114554"/>
                  </a:lnTo>
                  <a:lnTo>
                    <a:pt x="1169554" y="69973"/>
                  </a:lnTo>
                  <a:lnTo>
                    <a:pt x="1145000" y="33559"/>
                  </a:lnTo>
                  <a:lnTo>
                    <a:pt x="1108586" y="9005"/>
                  </a:lnTo>
                  <a:lnTo>
                    <a:pt x="1064006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0555351" y="3438144"/>
            <a:ext cx="893444" cy="657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5"/>
              </a:spcBef>
            </a:pP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E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N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ELITIA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N  </a:t>
            </a:r>
            <a:r>
              <a:rPr sz="1200" b="1" spc="-15" dirty="0">
                <a:solidFill>
                  <a:srgbClr val="EDB820"/>
                </a:solidFill>
                <a:latin typeface="Segoe UI"/>
                <a:cs typeface="Segoe UI"/>
              </a:rPr>
              <a:t>SUBSTANSI </a:t>
            </a:r>
            <a:r>
              <a:rPr sz="1200" b="1" spc="-10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(KPP)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412229" y="4128134"/>
            <a:ext cx="4597400" cy="2138045"/>
            <a:chOff x="6412229" y="4128134"/>
            <a:chExt cx="4597400" cy="2138045"/>
          </a:xfrm>
        </p:grpSpPr>
        <p:sp>
          <p:nvSpPr>
            <p:cNvPr id="68" name="object 68"/>
            <p:cNvSpPr/>
            <p:nvPr/>
          </p:nvSpPr>
          <p:spPr>
            <a:xfrm>
              <a:off x="10933302" y="4128134"/>
              <a:ext cx="76200" cy="1264920"/>
            </a:xfrm>
            <a:custGeom>
              <a:avLst/>
              <a:gdLst/>
              <a:ahLst/>
              <a:cxnLst/>
              <a:rect l="l" t="t" r="r" b="b"/>
              <a:pathLst>
                <a:path w="76200" h="1264920">
                  <a:moveTo>
                    <a:pt x="0" y="1188465"/>
                  </a:moveTo>
                  <a:lnTo>
                    <a:pt x="37592" y="1264920"/>
                  </a:lnTo>
                  <a:lnTo>
                    <a:pt x="69872" y="1201420"/>
                  </a:lnTo>
                  <a:lnTo>
                    <a:pt x="31750" y="1201420"/>
                  </a:lnTo>
                  <a:lnTo>
                    <a:pt x="31841" y="1188678"/>
                  </a:lnTo>
                  <a:lnTo>
                    <a:pt x="0" y="1188465"/>
                  </a:lnTo>
                  <a:close/>
                </a:path>
                <a:path w="76200" h="1264920">
                  <a:moveTo>
                    <a:pt x="53086" y="0"/>
                  </a:moveTo>
                  <a:lnTo>
                    <a:pt x="40386" y="0"/>
                  </a:lnTo>
                  <a:lnTo>
                    <a:pt x="31750" y="1201420"/>
                  </a:lnTo>
                  <a:lnTo>
                    <a:pt x="44450" y="1201420"/>
                  </a:lnTo>
                  <a:lnTo>
                    <a:pt x="53086" y="0"/>
                  </a:lnTo>
                  <a:close/>
                </a:path>
                <a:path w="76200" h="1264920">
                  <a:moveTo>
                    <a:pt x="44540" y="1188762"/>
                  </a:moveTo>
                  <a:lnTo>
                    <a:pt x="44450" y="1201420"/>
                  </a:lnTo>
                  <a:lnTo>
                    <a:pt x="69872" y="1201420"/>
                  </a:lnTo>
                  <a:lnTo>
                    <a:pt x="76200" y="1188973"/>
                  </a:lnTo>
                  <a:lnTo>
                    <a:pt x="44540" y="1188762"/>
                  </a:lnTo>
                  <a:close/>
                </a:path>
                <a:path w="76200" h="1264920">
                  <a:moveTo>
                    <a:pt x="44541" y="1188678"/>
                  </a:moveTo>
                  <a:lnTo>
                    <a:pt x="31841" y="1188678"/>
                  </a:lnTo>
                  <a:lnTo>
                    <a:pt x="44540" y="1188762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80754" y="5803849"/>
              <a:ext cx="1021715" cy="111125"/>
            </a:xfrm>
            <a:custGeom>
              <a:avLst/>
              <a:gdLst/>
              <a:ahLst/>
              <a:cxnLst/>
              <a:rect l="l" t="t" r="r" b="b"/>
              <a:pathLst>
                <a:path w="1021715" h="111125">
                  <a:moveTo>
                    <a:pt x="964311" y="46151"/>
                  </a:moveTo>
                  <a:lnTo>
                    <a:pt x="964311" y="65201"/>
                  </a:lnTo>
                  <a:lnTo>
                    <a:pt x="1021461" y="65214"/>
                  </a:lnTo>
                  <a:lnTo>
                    <a:pt x="1021461" y="46164"/>
                  </a:lnTo>
                  <a:lnTo>
                    <a:pt x="964311" y="46151"/>
                  </a:lnTo>
                  <a:close/>
                </a:path>
                <a:path w="1021715" h="111125">
                  <a:moveTo>
                    <a:pt x="888111" y="46113"/>
                  </a:moveTo>
                  <a:lnTo>
                    <a:pt x="888111" y="65163"/>
                  </a:lnTo>
                  <a:lnTo>
                    <a:pt x="945261" y="65189"/>
                  </a:lnTo>
                  <a:lnTo>
                    <a:pt x="945261" y="46139"/>
                  </a:lnTo>
                  <a:lnTo>
                    <a:pt x="888111" y="46113"/>
                  </a:lnTo>
                  <a:close/>
                </a:path>
                <a:path w="1021715" h="111125">
                  <a:moveTo>
                    <a:pt x="811911" y="46088"/>
                  </a:moveTo>
                  <a:lnTo>
                    <a:pt x="811911" y="65138"/>
                  </a:lnTo>
                  <a:lnTo>
                    <a:pt x="869061" y="65163"/>
                  </a:lnTo>
                  <a:lnTo>
                    <a:pt x="869061" y="46113"/>
                  </a:lnTo>
                  <a:lnTo>
                    <a:pt x="811911" y="46088"/>
                  </a:lnTo>
                  <a:close/>
                </a:path>
                <a:path w="1021715" h="111125">
                  <a:moveTo>
                    <a:pt x="735711" y="46062"/>
                  </a:moveTo>
                  <a:lnTo>
                    <a:pt x="735711" y="65112"/>
                  </a:lnTo>
                  <a:lnTo>
                    <a:pt x="792861" y="65125"/>
                  </a:lnTo>
                  <a:lnTo>
                    <a:pt x="792861" y="46075"/>
                  </a:lnTo>
                  <a:lnTo>
                    <a:pt x="735711" y="46062"/>
                  </a:lnTo>
                  <a:close/>
                </a:path>
                <a:path w="1021715" h="111125">
                  <a:moveTo>
                    <a:pt x="659511" y="46024"/>
                  </a:moveTo>
                  <a:lnTo>
                    <a:pt x="659511" y="65074"/>
                  </a:lnTo>
                  <a:lnTo>
                    <a:pt x="716661" y="65100"/>
                  </a:lnTo>
                  <a:lnTo>
                    <a:pt x="716661" y="46050"/>
                  </a:lnTo>
                  <a:lnTo>
                    <a:pt x="659511" y="46024"/>
                  </a:lnTo>
                  <a:close/>
                </a:path>
                <a:path w="1021715" h="111125">
                  <a:moveTo>
                    <a:pt x="583311" y="45999"/>
                  </a:moveTo>
                  <a:lnTo>
                    <a:pt x="583311" y="65049"/>
                  </a:lnTo>
                  <a:lnTo>
                    <a:pt x="640461" y="65074"/>
                  </a:lnTo>
                  <a:lnTo>
                    <a:pt x="640461" y="46024"/>
                  </a:lnTo>
                  <a:lnTo>
                    <a:pt x="583311" y="45999"/>
                  </a:lnTo>
                  <a:close/>
                </a:path>
                <a:path w="1021715" h="111125">
                  <a:moveTo>
                    <a:pt x="507111" y="45974"/>
                  </a:moveTo>
                  <a:lnTo>
                    <a:pt x="507111" y="65024"/>
                  </a:lnTo>
                  <a:lnTo>
                    <a:pt x="564261" y="65036"/>
                  </a:lnTo>
                  <a:lnTo>
                    <a:pt x="564261" y="45986"/>
                  </a:lnTo>
                  <a:lnTo>
                    <a:pt x="507111" y="45974"/>
                  </a:lnTo>
                  <a:close/>
                </a:path>
                <a:path w="1021715" h="111125">
                  <a:moveTo>
                    <a:pt x="430911" y="45935"/>
                  </a:moveTo>
                  <a:lnTo>
                    <a:pt x="430911" y="64985"/>
                  </a:lnTo>
                  <a:lnTo>
                    <a:pt x="488061" y="65011"/>
                  </a:lnTo>
                  <a:lnTo>
                    <a:pt x="488061" y="45961"/>
                  </a:lnTo>
                  <a:lnTo>
                    <a:pt x="430911" y="45935"/>
                  </a:lnTo>
                  <a:close/>
                </a:path>
                <a:path w="1021715" h="111125">
                  <a:moveTo>
                    <a:pt x="354711" y="45910"/>
                  </a:moveTo>
                  <a:lnTo>
                    <a:pt x="354711" y="64960"/>
                  </a:lnTo>
                  <a:lnTo>
                    <a:pt x="411861" y="64985"/>
                  </a:lnTo>
                  <a:lnTo>
                    <a:pt x="411861" y="45935"/>
                  </a:lnTo>
                  <a:lnTo>
                    <a:pt x="354711" y="45910"/>
                  </a:lnTo>
                  <a:close/>
                </a:path>
                <a:path w="1021715" h="111125">
                  <a:moveTo>
                    <a:pt x="278511" y="45872"/>
                  </a:moveTo>
                  <a:lnTo>
                    <a:pt x="278511" y="64922"/>
                  </a:lnTo>
                  <a:lnTo>
                    <a:pt x="335661" y="64947"/>
                  </a:lnTo>
                  <a:lnTo>
                    <a:pt x="335661" y="45897"/>
                  </a:lnTo>
                  <a:lnTo>
                    <a:pt x="278511" y="45872"/>
                  </a:lnTo>
                  <a:close/>
                </a:path>
                <a:path w="1021715" h="111125">
                  <a:moveTo>
                    <a:pt x="202311" y="45847"/>
                  </a:moveTo>
                  <a:lnTo>
                    <a:pt x="202311" y="64897"/>
                  </a:lnTo>
                  <a:lnTo>
                    <a:pt x="259461" y="64922"/>
                  </a:lnTo>
                  <a:lnTo>
                    <a:pt x="259461" y="45872"/>
                  </a:lnTo>
                  <a:lnTo>
                    <a:pt x="202311" y="45847"/>
                  </a:lnTo>
                  <a:close/>
                </a:path>
                <a:path w="1021715" h="111125">
                  <a:moveTo>
                    <a:pt x="126111" y="45821"/>
                  </a:moveTo>
                  <a:lnTo>
                    <a:pt x="126111" y="64871"/>
                  </a:lnTo>
                  <a:lnTo>
                    <a:pt x="183261" y="64897"/>
                  </a:lnTo>
                  <a:lnTo>
                    <a:pt x="183261" y="45847"/>
                  </a:lnTo>
                  <a:lnTo>
                    <a:pt x="126111" y="45821"/>
                  </a:lnTo>
                  <a:close/>
                </a:path>
                <a:path w="1021715" h="111125">
                  <a:moveTo>
                    <a:pt x="94869" y="0"/>
                  </a:moveTo>
                  <a:lnTo>
                    <a:pt x="0" y="55295"/>
                  </a:lnTo>
                  <a:lnTo>
                    <a:pt x="90297" y="108013"/>
                  </a:lnTo>
                  <a:lnTo>
                    <a:pt x="94742" y="110655"/>
                  </a:lnTo>
                  <a:lnTo>
                    <a:pt x="100584" y="109131"/>
                  </a:lnTo>
                  <a:lnTo>
                    <a:pt x="105918" y="100037"/>
                  </a:lnTo>
                  <a:lnTo>
                    <a:pt x="104394" y="94208"/>
                  </a:lnTo>
                  <a:lnTo>
                    <a:pt x="54053" y="64835"/>
                  </a:lnTo>
                  <a:lnTo>
                    <a:pt x="18796" y="64833"/>
                  </a:lnTo>
                  <a:lnTo>
                    <a:pt x="18923" y="45783"/>
                  </a:lnTo>
                  <a:lnTo>
                    <a:pt x="54083" y="45783"/>
                  </a:lnTo>
                  <a:lnTo>
                    <a:pt x="104394" y="16459"/>
                  </a:lnTo>
                  <a:lnTo>
                    <a:pt x="105918" y="10629"/>
                  </a:lnTo>
                  <a:lnTo>
                    <a:pt x="103250" y="6083"/>
                  </a:lnTo>
                  <a:lnTo>
                    <a:pt x="100711" y="1536"/>
                  </a:lnTo>
                  <a:lnTo>
                    <a:pt x="94869" y="0"/>
                  </a:lnTo>
                  <a:close/>
                </a:path>
                <a:path w="1021715" h="111125">
                  <a:moveTo>
                    <a:pt x="54079" y="45785"/>
                  </a:moveTo>
                  <a:lnTo>
                    <a:pt x="49911" y="48215"/>
                  </a:lnTo>
                  <a:lnTo>
                    <a:pt x="49911" y="62418"/>
                  </a:lnTo>
                  <a:lnTo>
                    <a:pt x="54053" y="64835"/>
                  </a:lnTo>
                  <a:lnTo>
                    <a:pt x="107061" y="64858"/>
                  </a:lnTo>
                  <a:lnTo>
                    <a:pt x="107061" y="45808"/>
                  </a:lnTo>
                  <a:lnTo>
                    <a:pt x="54079" y="45785"/>
                  </a:lnTo>
                  <a:close/>
                </a:path>
                <a:path w="1021715" h="111125">
                  <a:moveTo>
                    <a:pt x="49911" y="62418"/>
                  </a:moveTo>
                  <a:lnTo>
                    <a:pt x="49911" y="64833"/>
                  </a:lnTo>
                  <a:lnTo>
                    <a:pt x="54053" y="64835"/>
                  </a:lnTo>
                  <a:lnTo>
                    <a:pt x="49911" y="62418"/>
                  </a:lnTo>
                  <a:close/>
                </a:path>
                <a:path w="1021715" h="111125">
                  <a:moveTo>
                    <a:pt x="30861" y="45783"/>
                  </a:moveTo>
                  <a:lnTo>
                    <a:pt x="18923" y="45783"/>
                  </a:lnTo>
                  <a:lnTo>
                    <a:pt x="18796" y="64833"/>
                  </a:lnTo>
                  <a:lnTo>
                    <a:pt x="30861" y="64833"/>
                  </a:lnTo>
                  <a:lnTo>
                    <a:pt x="30861" y="63538"/>
                  </a:lnTo>
                  <a:lnTo>
                    <a:pt x="23622" y="63538"/>
                  </a:lnTo>
                  <a:lnTo>
                    <a:pt x="23622" y="47078"/>
                  </a:lnTo>
                  <a:lnTo>
                    <a:pt x="30861" y="47078"/>
                  </a:lnTo>
                  <a:lnTo>
                    <a:pt x="30861" y="45783"/>
                  </a:lnTo>
                  <a:close/>
                </a:path>
                <a:path w="1021715" h="111125">
                  <a:moveTo>
                    <a:pt x="37733" y="55312"/>
                  </a:moveTo>
                  <a:lnTo>
                    <a:pt x="30861" y="59318"/>
                  </a:lnTo>
                  <a:lnTo>
                    <a:pt x="30861" y="64833"/>
                  </a:lnTo>
                  <a:lnTo>
                    <a:pt x="49911" y="64833"/>
                  </a:lnTo>
                  <a:lnTo>
                    <a:pt x="49911" y="62418"/>
                  </a:lnTo>
                  <a:lnTo>
                    <a:pt x="37733" y="55312"/>
                  </a:lnTo>
                  <a:close/>
                </a:path>
                <a:path w="1021715" h="111125">
                  <a:moveTo>
                    <a:pt x="23622" y="47078"/>
                  </a:moveTo>
                  <a:lnTo>
                    <a:pt x="23622" y="63538"/>
                  </a:lnTo>
                  <a:lnTo>
                    <a:pt x="30861" y="59318"/>
                  </a:lnTo>
                  <a:lnTo>
                    <a:pt x="30861" y="51302"/>
                  </a:lnTo>
                  <a:lnTo>
                    <a:pt x="23622" y="47078"/>
                  </a:lnTo>
                  <a:close/>
                </a:path>
                <a:path w="1021715" h="111125">
                  <a:moveTo>
                    <a:pt x="30861" y="59318"/>
                  </a:moveTo>
                  <a:lnTo>
                    <a:pt x="23622" y="63538"/>
                  </a:lnTo>
                  <a:lnTo>
                    <a:pt x="30861" y="63538"/>
                  </a:lnTo>
                  <a:lnTo>
                    <a:pt x="30861" y="59318"/>
                  </a:lnTo>
                  <a:close/>
                </a:path>
                <a:path w="1021715" h="111125">
                  <a:moveTo>
                    <a:pt x="30861" y="51302"/>
                  </a:moveTo>
                  <a:lnTo>
                    <a:pt x="30861" y="59318"/>
                  </a:lnTo>
                  <a:lnTo>
                    <a:pt x="37733" y="55312"/>
                  </a:lnTo>
                  <a:lnTo>
                    <a:pt x="30861" y="51302"/>
                  </a:lnTo>
                  <a:close/>
                </a:path>
                <a:path w="1021715" h="111125">
                  <a:moveTo>
                    <a:pt x="49911" y="45783"/>
                  </a:moveTo>
                  <a:lnTo>
                    <a:pt x="30861" y="45783"/>
                  </a:lnTo>
                  <a:lnTo>
                    <a:pt x="30861" y="51302"/>
                  </a:lnTo>
                  <a:lnTo>
                    <a:pt x="37733" y="55312"/>
                  </a:lnTo>
                  <a:lnTo>
                    <a:pt x="49911" y="48215"/>
                  </a:lnTo>
                  <a:lnTo>
                    <a:pt x="49911" y="45783"/>
                  </a:lnTo>
                  <a:close/>
                </a:path>
                <a:path w="1021715" h="111125">
                  <a:moveTo>
                    <a:pt x="30861" y="47078"/>
                  </a:moveTo>
                  <a:lnTo>
                    <a:pt x="23622" y="47078"/>
                  </a:lnTo>
                  <a:lnTo>
                    <a:pt x="30861" y="51302"/>
                  </a:lnTo>
                  <a:lnTo>
                    <a:pt x="30861" y="47078"/>
                  </a:lnTo>
                  <a:close/>
                </a:path>
                <a:path w="1021715" h="111125">
                  <a:moveTo>
                    <a:pt x="49911" y="45783"/>
                  </a:moveTo>
                  <a:lnTo>
                    <a:pt x="49911" y="48215"/>
                  </a:lnTo>
                  <a:lnTo>
                    <a:pt x="54079" y="45785"/>
                  </a:lnTo>
                  <a:lnTo>
                    <a:pt x="49911" y="457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412229" y="5433059"/>
              <a:ext cx="2195830" cy="833119"/>
            </a:xfrm>
            <a:custGeom>
              <a:avLst/>
              <a:gdLst/>
              <a:ahLst/>
              <a:cxnLst/>
              <a:rect l="l" t="t" r="r" b="b"/>
              <a:pathLst>
                <a:path w="2195829" h="833120">
                  <a:moveTo>
                    <a:pt x="2057019" y="0"/>
                  </a:moveTo>
                  <a:lnTo>
                    <a:pt x="138811" y="0"/>
                  </a:lnTo>
                  <a:lnTo>
                    <a:pt x="94967" y="7084"/>
                  </a:lnTo>
                  <a:lnTo>
                    <a:pt x="56866" y="26806"/>
                  </a:lnTo>
                  <a:lnTo>
                    <a:pt x="26806" y="56866"/>
                  </a:lnTo>
                  <a:lnTo>
                    <a:pt x="7084" y="94967"/>
                  </a:lnTo>
                  <a:lnTo>
                    <a:pt x="0" y="138810"/>
                  </a:lnTo>
                  <a:lnTo>
                    <a:pt x="0" y="694258"/>
                  </a:lnTo>
                  <a:lnTo>
                    <a:pt x="7084" y="738150"/>
                  </a:lnTo>
                  <a:lnTo>
                    <a:pt x="26806" y="776269"/>
                  </a:lnTo>
                  <a:lnTo>
                    <a:pt x="56866" y="806328"/>
                  </a:lnTo>
                  <a:lnTo>
                    <a:pt x="94967" y="826041"/>
                  </a:lnTo>
                  <a:lnTo>
                    <a:pt x="138811" y="833119"/>
                  </a:lnTo>
                  <a:lnTo>
                    <a:pt x="2057019" y="833119"/>
                  </a:lnTo>
                  <a:lnTo>
                    <a:pt x="2100862" y="826041"/>
                  </a:lnTo>
                  <a:lnTo>
                    <a:pt x="2138963" y="806328"/>
                  </a:lnTo>
                  <a:lnTo>
                    <a:pt x="2169023" y="776269"/>
                  </a:lnTo>
                  <a:lnTo>
                    <a:pt x="2188745" y="738150"/>
                  </a:lnTo>
                  <a:lnTo>
                    <a:pt x="2195829" y="694258"/>
                  </a:lnTo>
                  <a:lnTo>
                    <a:pt x="2195829" y="138810"/>
                  </a:lnTo>
                  <a:lnTo>
                    <a:pt x="2188745" y="94967"/>
                  </a:lnTo>
                  <a:lnTo>
                    <a:pt x="2169023" y="56866"/>
                  </a:lnTo>
                  <a:lnTo>
                    <a:pt x="2138963" y="26806"/>
                  </a:lnTo>
                  <a:lnTo>
                    <a:pt x="2100862" y="7084"/>
                  </a:lnTo>
                  <a:lnTo>
                    <a:pt x="2057019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6456679" y="5482272"/>
            <a:ext cx="20935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Apabila terdapat </a:t>
            </a:r>
            <a:r>
              <a:rPr sz="1100" b="1" spc="-5" dirty="0">
                <a:solidFill>
                  <a:srgbClr val="FFFFFF"/>
                </a:solidFill>
                <a:latin typeface="Segoe UI"/>
                <a:cs typeface="Segoe UI"/>
              </a:rPr>
              <a:t>data dan/atau </a:t>
            </a:r>
            <a:r>
              <a:rPr sz="11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Segoe UI"/>
                <a:cs typeface="Segoe UI"/>
              </a:rPr>
              <a:t>informasi yang berbeda 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dengan </a:t>
            </a:r>
            <a:r>
              <a:rPr sz="1100" spc="-2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Segoe UI"/>
                <a:cs typeface="Segoe UI"/>
              </a:rPr>
              <a:t>kenyataan</a:t>
            </a:r>
            <a:r>
              <a:rPr sz="11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di</a:t>
            </a:r>
            <a:r>
              <a:rPr sz="11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lapangan</a:t>
            </a:r>
            <a:r>
              <a:rPr sz="11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Segoe UI"/>
                <a:cs typeface="Segoe UI"/>
              </a:rPr>
              <a:t>terhadap 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Segoe UI"/>
                <a:cs typeface="Segoe UI"/>
              </a:rPr>
              <a:t>keputusan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Segoe UI"/>
                <a:cs typeface="Segoe UI"/>
              </a:rPr>
              <a:t>persetujuan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813435" y="926147"/>
            <a:ext cx="7515225" cy="4991100"/>
            <a:chOff x="813435" y="926147"/>
            <a:chExt cx="7515225" cy="4991100"/>
          </a:xfrm>
        </p:grpSpPr>
        <p:sp>
          <p:nvSpPr>
            <p:cNvPr id="73" name="object 73"/>
            <p:cNvSpPr/>
            <p:nvPr/>
          </p:nvSpPr>
          <p:spPr>
            <a:xfrm>
              <a:off x="5497194" y="5806401"/>
              <a:ext cx="929005" cy="111125"/>
            </a:xfrm>
            <a:custGeom>
              <a:avLst/>
              <a:gdLst/>
              <a:ahLst/>
              <a:cxnLst/>
              <a:rect l="l" t="t" r="r" b="b"/>
              <a:pathLst>
                <a:path w="929004" h="111125">
                  <a:moveTo>
                    <a:pt x="871474" y="46126"/>
                  </a:moveTo>
                  <a:lnTo>
                    <a:pt x="871474" y="65176"/>
                  </a:lnTo>
                  <a:lnTo>
                    <a:pt x="928624" y="65201"/>
                  </a:lnTo>
                  <a:lnTo>
                    <a:pt x="928624" y="46151"/>
                  </a:lnTo>
                  <a:lnTo>
                    <a:pt x="871474" y="46126"/>
                  </a:lnTo>
                  <a:close/>
                </a:path>
                <a:path w="929004" h="111125">
                  <a:moveTo>
                    <a:pt x="795274" y="46100"/>
                  </a:moveTo>
                  <a:lnTo>
                    <a:pt x="795274" y="65150"/>
                  </a:lnTo>
                  <a:lnTo>
                    <a:pt x="852424" y="65176"/>
                  </a:lnTo>
                  <a:lnTo>
                    <a:pt x="852424" y="46126"/>
                  </a:lnTo>
                  <a:lnTo>
                    <a:pt x="795274" y="46100"/>
                  </a:lnTo>
                  <a:close/>
                </a:path>
                <a:path w="929004" h="111125">
                  <a:moveTo>
                    <a:pt x="719074" y="46062"/>
                  </a:moveTo>
                  <a:lnTo>
                    <a:pt x="719074" y="65112"/>
                  </a:lnTo>
                  <a:lnTo>
                    <a:pt x="776224" y="65138"/>
                  </a:lnTo>
                  <a:lnTo>
                    <a:pt x="776224" y="46088"/>
                  </a:lnTo>
                  <a:lnTo>
                    <a:pt x="719074" y="46062"/>
                  </a:lnTo>
                  <a:close/>
                </a:path>
                <a:path w="929004" h="111125">
                  <a:moveTo>
                    <a:pt x="642874" y="46037"/>
                  </a:moveTo>
                  <a:lnTo>
                    <a:pt x="642874" y="65087"/>
                  </a:lnTo>
                  <a:lnTo>
                    <a:pt x="700024" y="65112"/>
                  </a:lnTo>
                  <a:lnTo>
                    <a:pt x="700024" y="46062"/>
                  </a:lnTo>
                  <a:lnTo>
                    <a:pt x="642874" y="46037"/>
                  </a:lnTo>
                  <a:close/>
                </a:path>
                <a:path w="929004" h="111125">
                  <a:moveTo>
                    <a:pt x="566674" y="45999"/>
                  </a:moveTo>
                  <a:lnTo>
                    <a:pt x="566674" y="65049"/>
                  </a:lnTo>
                  <a:lnTo>
                    <a:pt x="623824" y="65074"/>
                  </a:lnTo>
                  <a:lnTo>
                    <a:pt x="623824" y="46024"/>
                  </a:lnTo>
                  <a:lnTo>
                    <a:pt x="566674" y="45999"/>
                  </a:lnTo>
                  <a:close/>
                </a:path>
                <a:path w="929004" h="111125">
                  <a:moveTo>
                    <a:pt x="490474" y="45961"/>
                  </a:moveTo>
                  <a:lnTo>
                    <a:pt x="490474" y="65011"/>
                  </a:lnTo>
                  <a:lnTo>
                    <a:pt x="547624" y="65036"/>
                  </a:lnTo>
                  <a:lnTo>
                    <a:pt x="547624" y="45986"/>
                  </a:lnTo>
                  <a:lnTo>
                    <a:pt x="490474" y="45961"/>
                  </a:lnTo>
                  <a:close/>
                </a:path>
                <a:path w="929004" h="111125">
                  <a:moveTo>
                    <a:pt x="414274" y="45935"/>
                  </a:moveTo>
                  <a:lnTo>
                    <a:pt x="414274" y="64985"/>
                  </a:lnTo>
                  <a:lnTo>
                    <a:pt x="471424" y="65011"/>
                  </a:lnTo>
                  <a:lnTo>
                    <a:pt x="471424" y="45961"/>
                  </a:lnTo>
                  <a:lnTo>
                    <a:pt x="414274" y="45935"/>
                  </a:lnTo>
                  <a:close/>
                </a:path>
                <a:path w="929004" h="111125">
                  <a:moveTo>
                    <a:pt x="338074" y="45897"/>
                  </a:moveTo>
                  <a:lnTo>
                    <a:pt x="338074" y="64947"/>
                  </a:lnTo>
                  <a:lnTo>
                    <a:pt x="395224" y="64973"/>
                  </a:lnTo>
                  <a:lnTo>
                    <a:pt x="395224" y="45923"/>
                  </a:lnTo>
                  <a:lnTo>
                    <a:pt x="338074" y="45897"/>
                  </a:lnTo>
                  <a:close/>
                </a:path>
                <a:path w="929004" h="111125">
                  <a:moveTo>
                    <a:pt x="261874" y="45872"/>
                  </a:moveTo>
                  <a:lnTo>
                    <a:pt x="261874" y="64922"/>
                  </a:lnTo>
                  <a:lnTo>
                    <a:pt x="319024" y="64947"/>
                  </a:lnTo>
                  <a:lnTo>
                    <a:pt x="319024" y="45897"/>
                  </a:lnTo>
                  <a:lnTo>
                    <a:pt x="261874" y="45872"/>
                  </a:lnTo>
                  <a:close/>
                </a:path>
                <a:path w="929004" h="111125">
                  <a:moveTo>
                    <a:pt x="185674" y="45834"/>
                  </a:moveTo>
                  <a:lnTo>
                    <a:pt x="185674" y="64884"/>
                  </a:lnTo>
                  <a:lnTo>
                    <a:pt x="242824" y="64909"/>
                  </a:lnTo>
                  <a:lnTo>
                    <a:pt x="242824" y="45859"/>
                  </a:lnTo>
                  <a:lnTo>
                    <a:pt x="185674" y="45834"/>
                  </a:lnTo>
                  <a:close/>
                </a:path>
                <a:path w="929004" h="111125">
                  <a:moveTo>
                    <a:pt x="109474" y="45808"/>
                  </a:moveTo>
                  <a:lnTo>
                    <a:pt x="109474" y="64858"/>
                  </a:lnTo>
                  <a:lnTo>
                    <a:pt x="166624" y="64884"/>
                  </a:lnTo>
                  <a:lnTo>
                    <a:pt x="166624" y="45834"/>
                  </a:lnTo>
                  <a:lnTo>
                    <a:pt x="109474" y="45808"/>
                  </a:lnTo>
                  <a:close/>
                </a:path>
                <a:path w="929004" h="111125">
                  <a:moveTo>
                    <a:pt x="94868" y="0"/>
                  </a:moveTo>
                  <a:lnTo>
                    <a:pt x="0" y="55283"/>
                  </a:lnTo>
                  <a:lnTo>
                    <a:pt x="90296" y="108000"/>
                  </a:lnTo>
                  <a:lnTo>
                    <a:pt x="94741" y="110655"/>
                  </a:lnTo>
                  <a:lnTo>
                    <a:pt x="100583" y="109118"/>
                  </a:lnTo>
                  <a:lnTo>
                    <a:pt x="105917" y="100037"/>
                  </a:lnTo>
                  <a:lnTo>
                    <a:pt x="104393" y="94195"/>
                  </a:lnTo>
                  <a:lnTo>
                    <a:pt x="54066" y="64830"/>
                  </a:lnTo>
                  <a:lnTo>
                    <a:pt x="33274" y="64820"/>
                  </a:lnTo>
                  <a:lnTo>
                    <a:pt x="33274" y="63525"/>
                  </a:lnTo>
                  <a:lnTo>
                    <a:pt x="23621" y="63525"/>
                  </a:lnTo>
                  <a:lnTo>
                    <a:pt x="23621" y="47066"/>
                  </a:lnTo>
                  <a:lnTo>
                    <a:pt x="33274" y="47066"/>
                  </a:lnTo>
                  <a:lnTo>
                    <a:pt x="33274" y="45770"/>
                  </a:lnTo>
                  <a:lnTo>
                    <a:pt x="54075" y="45770"/>
                  </a:lnTo>
                  <a:lnTo>
                    <a:pt x="104393" y="16459"/>
                  </a:lnTo>
                  <a:lnTo>
                    <a:pt x="105917" y="10617"/>
                  </a:lnTo>
                  <a:lnTo>
                    <a:pt x="103250" y="6083"/>
                  </a:lnTo>
                  <a:lnTo>
                    <a:pt x="100710" y="1536"/>
                  </a:lnTo>
                  <a:lnTo>
                    <a:pt x="94868" y="0"/>
                  </a:lnTo>
                  <a:close/>
                </a:path>
                <a:path w="929004" h="111125">
                  <a:moveTo>
                    <a:pt x="54060" y="45780"/>
                  </a:moveTo>
                  <a:lnTo>
                    <a:pt x="37732" y="55299"/>
                  </a:lnTo>
                  <a:lnTo>
                    <a:pt x="54066" y="64830"/>
                  </a:lnTo>
                  <a:lnTo>
                    <a:pt x="90424" y="64846"/>
                  </a:lnTo>
                  <a:lnTo>
                    <a:pt x="90424" y="45796"/>
                  </a:lnTo>
                  <a:lnTo>
                    <a:pt x="54060" y="45780"/>
                  </a:lnTo>
                  <a:close/>
                </a:path>
                <a:path w="929004" h="111125">
                  <a:moveTo>
                    <a:pt x="37732" y="55299"/>
                  </a:moveTo>
                  <a:lnTo>
                    <a:pt x="33274" y="57898"/>
                  </a:lnTo>
                  <a:lnTo>
                    <a:pt x="33274" y="64820"/>
                  </a:lnTo>
                  <a:lnTo>
                    <a:pt x="54066" y="64830"/>
                  </a:lnTo>
                  <a:lnTo>
                    <a:pt x="37732" y="55299"/>
                  </a:lnTo>
                  <a:close/>
                </a:path>
                <a:path w="929004" h="111125">
                  <a:moveTo>
                    <a:pt x="23621" y="47066"/>
                  </a:moveTo>
                  <a:lnTo>
                    <a:pt x="23621" y="63525"/>
                  </a:lnTo>
                  <a:lnTo>
                    <a:pt x="33274" y="57898"/>
                  </a:lnTo>
                  <a:lnTo>
                    <a:pt x="33274" y="52698"/>
                  </a:lnTo>
                  <a:lnTo>
                    <a:pt x="23621" y="47066"/>
                  </a:lnTo>
                  <a:close/>
                </a:path>
                <a:path w="929004" h="111125">
                  <a:moveTo>
                    <a:pt x="33274" y="57898"/>
                  </a:moveTo>
                  <a:lnTo>
                    <a:pt x="23621" y="63525"/>
                  </a:lnTo>
                  <a:lnTo>
                    <a:pt x="33274" y="63525"/>
                  </a:lnTo>
                  <a:lnTo>
                    <a:pt x="33274" y="57898"/>
                  </a:lnTo>
                  <a:close/>
                </a:path>
                <a:path w="929004" h="111125">
                  <a:moveTo>
                    <a:pt x="33274" y="52698"/>
                  </a:moveTo>
                  <a:lnTo>
                    <a:pt x="33274" y="57898"/>
                  </a:lnTo>
                  <a:lnTo>
                    <a:pt x="37732" y="55299"/>
                  </a:lnTo>
                  <a:lnTo>
                    <a:pt x="33274" y="52698"/>
                  </a:lnTo>
                  <a:close/>
                </a:path>
                <a:path w="929004" h="111125">
                  <a:moveTo>
                    <a:pt x="33274" y="45770"/>
                  </a:moveTo>
                  <a:lnTo>
                    <a:pt x="33274" y="52698"/>
                  </a:lnTo>
                  <a:lnTo>
                    <a:pt x="37732" y="55299"/>
                  </a:lnTo>
                  <a:lnTo>
                    <a:pt x="54060" y="45780"/>
                  </a:lnTo>
                  <a:lnTo>
                    <a:pt x="33274" y="45770"/>
                  </a:lnTo>
                  <a:close/>
                </a:path>
                <a:path w="929004" h="111125">
                  <a:moveTo>
                    <a:pt x="33274" y="47066"/>
                  </a:moveTo>
                  <a:lnTo>
                    <a:pt x="23621" y="47066"/>
                  </a:lnTo>
                  <a:lnTo>
                    <a:pt x="33274" y="52698"/>
                  </a:lnTo>
                  <a:lnTo>
                    <a:pt x="33274" y="4706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00494" y="3495675"/>
              <a:ext cx="1828164" cy="1308735"/>
            </a:xfrm>
            <a:custGeom>
              <a:avLst/>
              <a:gdLst/>
              <a:ahLst/>
              <a:cxnLst/>
              <a:rect l="l" t="t" r="r" b="b"/>
              <a:pathLst>
                <a:path w="1828165" h="1308735">
                  <a:moveTo>
                    <a:pt x="76200" y="1232027"/>
                  </a:moveTo>
                  <a:lnTo>
                    <a:pt x="0" y="1270127"/>
                  </a:lnTo>
                  <a:lnTo>
                    <a:pt x="76200" y="1308227"/>
                  </a:lnTo>
                  <a:lnTo>
                    <a:pt x="76200" y="1279652"/>
                  </a:lnTo>
                  <a:lnTo>
                    <a:pt x="63500" y="1279652"/>
                  </a:lnTo>
                  <a:lnTo>
                    <a:pt x="63500" y="1260602"/>
                  </a:lnTo>
                  <a:lnTo>
                    <a:pt x="76200" y="1260602"/>
                  </a:lnTo>
                  <a:lnTo>
                    <a:pt x="76200" y="1232027"/>
                  </a:lnTo>
                  <a:close/>
                </a:path>
                <a:path w="1828165" h="1308735">
                  <a:moveTo>
                    <a:pt x="76200" y="1260602"/>
                  </a:moveTo>
                  <a:lnTo>
                    <a:pt x="63500" y="1260602"/>
                  </a:lnTo>
                  <a:lnTo>
                    <a:pt x="63500" y="1279652"/>
                  </a:lnTo>
                  <a:lnTo>
                    <a:pt x="76200" y="1279652"/>
                  </a:lnTo>
                  <a:lnTo>
                    <a:pt x="76200" y="1260602"/>
                  </a:lnTo>
                  <a:close/>
                </a:path>
                <a:path w="1828165" h="1308735">
                  <a:moveTo>
                    <a:pt x="1808987" y="1260602"/>
                  </a:moveTo>
                  <a:lnTo>
                    <a:pt x="76200" y="1260602"/>
                  </a:lnTo>
                  <a:lnTo>
                    <a:pt x="76200" y="1279652"/>
                  </a:lnTo>
                  <a:lnTo>
                    <a:pt x="1828037" y="1279652"/>
                  </a:lnTo>
                  <a:lnTo>
                    <a:pt x="1828037" y="1270127"/>
                  </a:lnTo>
                  <a:lnTo>
                    <a:pt x="1808987" y="1270127"/>
                  </a:lnTo>
                  <a:lnTo>
                    <a:pt x="1808987" y="1260602"/>
                  </a:lnTo>
                  <a:close/>
                </a:path>
                <a:path w="1828165" h="1308735">
                  <a:moveTo>
                    <a:pt x="1828037" y="0"/>
                  </a:moveTo>
                  <a:lnTo>
                    <a:pt x="1808987" y="0"/>
                  </a:lnTo>
                  <a:lnTo>
                    <a:pt x="1808987" y="1270127"/>
                  </a:lnTo>
                  <a:lnTo>
                    <a:pt x="1818512" y="1260602"/>
                  </a:lnTo>
                  <a:lnTo>
                    <a:pt x="1828037" y="1260602"/>
                  </a:lnTo>
                  <a:lnTo>
                    <a:pt x="1828037" y="0"/>
                  </a:lnTo>
                  <a:close/>
                </a:path>
                <a:path w="1828165" h="1308735">
                  <a:moveTo>
                    <a:pt x="1828037" y="1260602"/>
                  </a:moveTo>
                  <a:lnTo>
                    <a:pt x="1818512" y="1260602"/>
                  </a:lnTo>
                  <a:lnTo>
                    <a:pt x="1808987" y="1270127"/>
                  </a:lnTo>
                  <a:lnTo>
                    <a:pt x="1828037" y="1270127"/>
                  </a:lnTo>
                  <a:lnTo>
                    <a:pt x="1828037" y="1260602"/>
                  </a:lnTo>
                  <a:close/>
                </a:path>
              </a:pathLst>
            </a:custGeom>
            <a:solidFill>
              <a:srgbClr val="1B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13435" y="2498725"/>
              <a:ext cx="358140" cy="2262505"/>
            </a:xfrm>
            <a:custGeom>
              <a:avLst/>
              <a:gdLst/>
              <a:ahLst/>
              <a:cxnLst/>
              <a:rect l="l" t="t" r="r" b="b"/>
              <a:pathLst>
                <a:path w="358140" h="2262504">
                  <a:moveTo>
                    <a:pt x="47625" y="63500"/>
                  </a:moveTo>
                  <a:lnTo>
                    <a:pt x="28575" y="63500"/>
                  </a:lnTo>
                  <a:lnTo>
                    <a:pt x="28575" y="2262378"/>
                  </a:lnTo>
                  <a:lnTo>
                    <a:pt x="357670" y="2262378"/>
                  </a:lnTo>
                  <a:lnTo>
                    <a:pt x="357670" y="2252853"/>
                  </a:lnTo>
                  <a:lnTo>
                    <a:pt x="47625" y="2252853"/>
                  </a:lnTo>
                  <a:lnTo>
                    <a:pt x="38100" y="2243328"/>
                  </a:lnTo>
                  <a:lnTo>
                    <a:pt x="47625" y="2243328"/>
                  </a:lnTo>
                  <a:lnTo>
                    <a:pt x="47625" y="63500"/>
                  </a:lnTo>
                  <a:close/>
                </a:path>
                <a:path w="358140" h="2262504">
                  <a:moveTo>
                    <a:pt x="47625" y="2243328"/>
                  </a:moveTo>
                  <a:lnTo>
                    <a:pt x="38100" y="2243328"/>
                  </a:lnTo>
                  <a:lnTo>
                    <a:pt x="47625" y="2252853"/>
                  </a:lnTo>
                  <a:lnTo>
                    <a:pt x="47625" y="2243328"/>
                  </a:lnTo>
                  <a:close/>
                </a:path>
                <a:path w="358140" h="2262504">
                  <a:moveTo>
                    <a:pt x="357670" y="2243328"/>
                  </a:moveTo>
                  <a:lnTo>
                    <a:pt x="47625" y="2243328"/>
                  </a:lnTo>
                  <a:lnTo>
                    <a:pt x="47625" y="2252853"/>
                  </a:lnTo>
                  <a:lnTo>
                    <a:pt x="357670" y="2252853"/>
                  </a:lnTo>
                  <a:lnTo>
                    <a:pt x="357670" y="2243328"/>
                  </a:lnTo>
                  <a:close/>
                </a:path>
                <a:path w="358140" h="2262504">
                  <a:moveTo>
                    <a:pt x="38100" y="0"/>
                  </a:moveTo>
                  <a:lnTo>
                    <a:pt x="0" y="76200"/>
                  </a:lnTo>
                  <a:lnTo>
                    <a:pt x="28575" y="76200"/>
                  </a:lnTo>
                  <a:lnTo>
                    <a:pt x="28575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358140" h="2262504">
                  <a:moveTo>
                    <a:pt x="69850" y="63500"/>
                  </a:moveTo>
                  <a:lnTo>
                    <a:pt x="47625" y="63500"/>
                  </a:lnTo>
                  <a:lnTo>
                    <a:pt x="4762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537710" y="930910"/>
              <a:ext cx="1922780" cy="593090"/>
            </a:xfrm>
            <a:custGeom>
              <a:avLst/>
              <a:gdLst/>
              <a:ahLst/>
              <a:cxnLst/>
              <a:rect l="l" t="t" r="r" b="b"/>
              <a:pathLst>
                <a:path w="1922779" h="593090">
                  <a:moveTo>
                    <a:pt x="0" y="98805"/>
                  </a:moveTo>
                  <a:lnTo>
                    <a:pt x="7758" y="60328"/>
                  </a:lnTo>
                  <a:lnTo>
                    <a:pt x="28924" y="28924"/>
                  </a:lnTo>
                  <a:lnTo>
                    <a:pt x="60328" y="7758"/>
                  </a:lnTo>
                  <a:lnTo>
                    <a:pt x="98805" y="0"/>
                  </a:lnTo>
                  <a:lnTo>
                    <a:pt x="1823974" y="0"/>
                  </a:lnTo>
                  <a:lnTo>
                    <a:pt x="1862451" y="7758"/>
                  </a:lnTo>
                  <a:lnTo>
                    <a:pt x="1893855" y="28924"/>
                  </a:lnTo>
                  <a:lnTo>
                    <a:pt x="1915021" y="60328"/>
                  </a:lnTo>
                  <a:lnTo>
                    <a:pt x="1922779" y="98805"/>
                  </a:lnTo>
                  <a:lnTo>
                    <a:pt x="1922779" y="494284"/>
                  </a:lnTo>
                  <a:lnTo>
                    <a:pt x="1915021" y="532761"/>
                  </a:lnTo>
                  <a:lnTo>
                    <a:pt x="1893855" y="564165"/>
                  </a:lnTo>
                  <a:lnTo>
                    <a:pt x="1862451" y="585331"/>
                  </a:lnTo>
                  <a:lnTo>
                    <a:pt x="1823974" y="593089"/>
                  </a:lnTo>
                  <a:lnTo>
                    <a:pt x="98805" y="593089"/>
                  </a:lnTo>
                  <a:lnTo>
                    <a:pt x="60328" y="585331"/>
                  </a:lnTo>
                  <a:lnTo>
                    <a:pt x="28924" y="564165"/>
                  </a:lnTo>
                  <a:lnTo>
                    <a:pt x="7758" y="532761"/>
                  </a:lnTo>
                  <a:lnTo>
                    <a:pt x="0" y="494284"/>
                  </a:lnTo>
                  <a:lnTo>
                    <a:pt x="0" y="9880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4639055" y="976947"/>
            <a:ext cx="1722120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solidFill>
                  <a:srgbClr val="1B2852"/>
                </a:solidFill>
                <a:latin typeface="Segoe UI"/>
                <a:cs typeface="Segoe UI"/>
              </a:rPr>
              <a:t>paling lama </a:t>
            </a:r>
            <a:r>
              <a:rPr sz="1050" b="1" dirty="0">
                <a:solidFill>
                  <a:srgbClr val="1B2852"/>
                </a:solidFill>
                <a:latin typeface="Segoe UI"/>
                <a:cs typeface="Segoe UI"/>
              </a:rPr>
              <a:t>1 </a:t>
            </a:r>
            <a:r>
              <a:rPr sz="1050" b="1" spc="-5" dirty="0">
                <a:solidFill>
                  <a:srgbClr val="1B2852"/>
                </a:solidFill>
                <a:latin typeface="Segoe UI"/>
                <a:cs typeface="Segoe UI"/>
              </a:rPr>
              <a:t>bulan setelah </a:t>
            </a:r>
            <a:r>
              <a:rPr sz="1050" b="1" spc="-27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050" b="1" spc="-5" dirty="0">
                <a:solidFill>
                  <a:srgbClr val="1B2852"/>
                </a:solidFill>
                <a:latin typeface="Segoe UI"/>
                <a:cs typeface="Segoe UI"/>
              </a:rPr>
              <a:t>akhir</a:t>
            </a:r>
            <a:r>
              <a:rPr sz="1050" b="1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050" b="1" spc="-5" dirty="0">
                <a:solidFill>
                  <a:srgbClr val="1B2852"/>
                </a:solidFill>
                <a:latin typeface="Segoe UI"/>
                <a:cs typeface="Segoe UI"/>
              </a:rPr>
              <a:t>Tahun </a:t>
            </a:r>
            <a:r>
              <a:rPr sz="1050" b="1" spc="-10" dirty="0">
                <a:solidFill>
                  <a:srgbClr val="1B2852"/>
                </a:solidFill>
                <a:latin typeface="Segoe UI"/>
                <a:cs typeface="Segoe UI"/>
              </a:rPr>
              <a:t>Pajak </a:t>
            </a:r>
            <a:r>
              <a:rPr sz="1050" b="1" spc="-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050" spc="-5" dirty="0">
                <a:solidFill>
                  <a:srgbClr val="1B2852"/>
                </a:solidFill>
                <a:latin typeface="Segoe UI"/>
                <a:cs typeface="Segoe UI"/>
              </a:rPr>
              <a:t>diperolehnya</a:t>
            </a:r>
            <a:r>
              <a:rPr sz="1050" spc="-1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050" spc="-5" dirty="0">
                <a:solidFill>
                  <a:srgbClr val="1B2852"/>
                </a:solidFill>
                <a:latin typeface="Segoe UI"/>
                <a:cs typeface="Segoe UI"/>
              </a:rPr>
              <a:t>harta berwujud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908030" y="6480809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1B2852"/>
                </a:solidFill>
                <a:latin typeface="Calibri"/>
                <a:cs typeface="Calibri"/>
                <a:hlinkClick r:id="rId11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1950" y="609917"/>
            <a:ext cx="289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23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6689"/>
            <a:ext cx="497840" cy="546100"/>
          </a:xfrm>
          <a:custGeom>
            <a:avLst/>
            <a:gdLst/>
            <a:ahLst/>
            <a:cxnLst/>
            <a:rect l="l" t="t" r="r" b="b"/>
            <a:pathLst>
              <a:path w="497840" h="546100">
                <a:moveTo>
                  <a:pt x="497840" y="0"/>
                </a:moveTo>
                <a:lnTo>
                  <a:pt x="0" y="0"/>
                </a:lnTo>
                <a:lnTo>
                  <a:pt x="0" y="546099"/>
                </a:lnTo>
                <a:lnTo>
                  <a:pt x="497840" y="546099"/>
                </a:lnTo>
                <a:lnTo>
                  <a:pt x="4978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9109" y="186689"/>
            <a:ext cx="8081009" cy="54610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90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780"/>
              </a:spcBef>
            </a:pPr>
            <a:r>
              <a:rPr sz="2000" spc="-45" dirty="0">
                <a:solidFill>
                  <a:srgbClr val="FFFFFF"/>
                </a:solidFill>
              </a:rPr>
              <a:t>Tata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Cara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Permohonan</a:t>
            </a:r>
            <a:r>
              <a:rPr sz="2000" spc="30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Penundaan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Pengakuan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Kerugian Asuransi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3879850" y="4292600"/>
            <a:ext cx="2658110" cy="908050"/>
          </a:xfrm>
          <a:custGeom>
            <a:avLst/>
            <a:gdLst/>
            <a:ahLst/>
            <a:cxnLst/>
            <a:rect l="l" t="t" r="r" b="b"/>
            <a:pathLst>
              <a:path w="2658109" h="908050">
                <a:moveTo>
                  <a:pt x="2506726" y="0"/>
                </a:moveTo>
                <a:lnTo>
                  <a:pt x="151384" y="0"/>
                </a:lnTo>
                <a:lnTo>
                  <a:pt x="103550" y="7721"/>
                </a:lnTo>
                <a:lnTo>
                  <a:pt x="61996" y="29220"/>
                </a:lnTo>
                <a:lnTo>
                  <a:pt x="29220" y="61996"/>
                </a:lnTo>
                <a:lnTo>
                  <a:pt x="7721" y="103550"/>
                </a:lnTo>
                <a:lnTo>
                  <a:pt x="0" y="151383"/>
                </a:lnTo>
                <a:lnTo>
                  <a:pt x="0" y="756666"/>
                </a:lnTo>
                <a:lnTo>
                  <a:pt x="7721" y="804499"/>
                </a:lnTo>
                <a:lnTo>
                  <a:pt x="29220" y="846053"/>
                </a:lnTo>
                <a:lnTo>
                  <a:pt x="61996" y="878829"/>
                </a:lnTo>
                <a:lnTo>
                  <a:pt x="103550" y="900328"/>
                </a:lnTo>
                <a:lnTo>
                  <a:pt x="151384" y="908050"/>
                </a:lnTo>
                <a:lnTo>
                  <a:pt x="2506726" y="908050"/>
                </a:lnTo>
                <a:lnTo>
                  <a:pt x="2554559" y="900328"/>
                </a:lnTo>
                <a:lnTo>
                  <a:pt x="2596113" y="878829"/>
                </a:lnTo>
                <a:lnTo>
                  <a:pt x="2628889" y="846053"/>
                </a:lnTo>
                <a:lnTo>
                  <a:pt x="2650388" y="804499"/>
                </a:lnTo>
                <a:lnTo>
                  <a:pt x="2658109" y="756666"/>
                </a:lnTo>
                <a:lnTo>
                  <a:pt x="2658109" y="151383"/>
                </a:lnTo>
                <a:lnTo>
                  <a:pt x="2650388" y="103550"/>
                </a:lnTo>
                <a:lnTo>
                  <a:pt x="2628889" y="61996"/>
                </a:lnTo>
                <a:lnTo>
                  <a:pt x="2596113" y="29220"/>
                </a:lnTo>
                <a:lnTo>
                  <a:pt x="2554559" y="7721"/>
                </a:lnTo>
                <a:lnTo>
                  <a:pt x="2506726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69384" y="4341495"/>
            <a:ext cx="2413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6690" algn="l"/>
              </a:tabLst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Surat</a:t>
            </a:r>
            <a:r>
              <a:rPr sz="12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Permintaan</a:t>
            </a:r>
            <a:r>
              <a:rPr sz="12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Kelengkapan </a:t>
            </a:r>
            <a:r>
              <a:rPr sz="1200" b="1" spc="-3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Dokumen</a:t>
            </a:r>
            <a:endParaRPr sz="1200">
              <a:latin typeface="Segoe UI"/>
              <a:cs typeface="Segoe UI"/>
            </a:endParaRPr>
          </a:p>
          <a:p>
            <a:pPr marL="186055" marR="88900" indent="-173990">
              <a:lnSpc>
                <a:spcPct val="100000"/>
              </a:lnSpc>
              <a:buFont typeface="Arial MT"/>
              <a:buChar char="•"/>
              <a:tabLst>
                <a:tab pos="186690" algn="l"/>
              </a:tabLst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Diterbitkan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maks. 15 hari kerja </a:t>
            </a:r>
            <a:r>
              <a:rPr sz="1200" b="1" spc="-3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sejak</a:t>
            </a:r>
            <a:r>
              <a:rPr sz="12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diterima</a:t>
            </a:r>
            <a:r>
              <a:rPr sz="12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permohonan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3039" y="1859026"/>
            <a:ext cx="6883400" cy="639445"/>
            <a:chOff x="193039" y="1859026"/>
            <a:chExt cx="6883400" cy="639445"/>
          </a:xfrm>
        </p:grpSpPr>
        <p:sp>
          <p:nvSpPr>
            <p:cNvPr id="8" name="object 8"/>
            <p:cNvSpPr/>
            <p:nvPr/>
          </p:nvSpPr>
          <p:spPr>
            <a:xfrm>
              <a:off x="3871594" y="1859026"/>
              <a:ext cx="1050290" cy="76200"/>
            </a:xfrm>
            <a:custGeom>
              <a:avLst/>
              <a:gdLst/>
              <a:ahLst/>
              <a:cxnLst/>
              <a:rect l="l" t="t" r="r" b="b"/>
              <a:pathLst>
                <a:path w="1050289" h="76200">
                  <a:moveTo>
                    <a:pt x="1037683" y="31750"/>
                  </a:moveTo>
                  <a:lnTo>
                    <a:pt x="986281" y="31750"/>
                  </a:lnTo>
                  <a:lnTo>
                    <a:pt x="986281" y="44450"/>
                  </a:lnTo>
                  <a:lnTo>
                    <a:pt x="973624" y="44523"/>
                  </a:lnTo>
                  <a:lnTo>
                    <a:pt x="973835" y="76200"/>
                  </a:lnTo>
                  <a:lnTo>
                    <a:pt x="1049781" y="37719"/>
                  </a:lnTo>
                  <a:lnTo>
                    <a:pt x="1037683" y="31750"/>
                  </a:lnTo>
                  <a:close/>
                </a:path>
                <a:path w="1050289" h="76200">
                  <a:moveTo>
                    <a:pt x="973540" y="31823"/>
                  </a:moveTo>
                  <a:lnTo>
                    <a:pt x="0" y="37464"/>
                  </a:lnTo>
                  <a:lnTo>
                    <a:pt x="0" y="50164"/>
                  </a:lnTo>
                  <a:lnTo>
                    <a:pt x="973624" y="44523"/>
                  </a:lnTo>
                  <a:lnTo>
                    <a:pt x="973540" y="31823"/>
                  </a:lnTo>
                  <a:close/>
                </a:path>
                <a:path w="1050289" h="76200">
                  <a:moveTo>
                    <a:pt x="986281" y="31750"/>
                  </a:moveTo>
                  <a:lnTo>
                    <a:pt x="973540" y="31823"/>
                  </a:lnTo>
                  <a:lnTo>
                    <a:pt x="973624" y="44523"/>
                  </a:lnTo>
                  <a:lnTo>
                    <a:pt x="986281" y="44450"/>
                  </a:lnTo>
                  <a:lnTo>
                    <a:pt x="986281" y="31750"/>
                  </a:lnTo>
                  <a:close/>
                </a:path>
                <a:path w="1050289" h="76200">
                  <a:moveTo>
                    <a:pt x="973327" y="0"/>
                  </a:moveTo>
                  <a:lnTo>
                    <a:pt x="973540" y="31823"/>
                  </a:lnTo>
                  <a:lnTo>
                    <a:pt x="1037683" y="31750"/>
                  </a:lnTo>
                  <a:lnTo>
                    <a:pt x="973327" y="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3039" y="2192020"/>
              <a:ext cx="1315720" cy="306070"/>
            </a:xfrm>
            <a:custGeom>
              <a:avLst/>
              <a:gdLst/>
              <a:ahLst/>
              <a:cxnLst/>
              <a:rect l="l" t="t" r="r" b="b"/>
              <a:pathLst>
                <a:path w="1315720" h="306069">
                  <a:moveTo>
                    <a:pt x="1264666" y="0"/>
                  </a:moveTo>
                  <a:lnTo>
                    <a:pt x="51015" y="0"/>
                  </a:lnTo>
                  <a:lnTo>
                    <a:pt x="31155" y="4012"/>
                  </a:lnTo>
                  <a:lnTo>
                    <a:pt x="14939" y="14954"/>
                  </a:lnTo>
                  <a:lnTo>
                    <a:pt x="4008" y="31182"/>
                  </a:lnTo>
                  <a:lnTo>
                    <a:pt x="0" y="51053"/>
                  </a:lnTo>
                  <a:lnTo>
                    <a:pt x="0" y="255015"/>
                  </a:lnTo>
                  <a:lnTo>
                    <a:pt x="4008" y="274887"/>
                  </a:lnTo>
                  <a:lnTo>
                    <a:pt x="14939" y="291115"/>
                  </a:lnTo>
                  <a:lnTo>
                    <a:pt x="31155" y="302057"/>
                  </a:lnTo>
                  <a:lnTo>
                    <a:pt x="51015" y="306069"/>
                  </a:lnTo>
                  <a:lnTo>
                    <a:pt x="1264666" y="306069"/>
                  </a:lnTo>
                  <a:lnTo>
                    <a:pt x="1284537" y="302057"/>
                  </a:lnTo>
                  <a:lnTo>
                    <a:pt x="1300765" y="291115"/>
                  </a:lnTo>
                  <a:lnTo>
                    <a:pt x="1311707" y="274887"/>
                  </a:lnTo>
                  <a:lnTo>
                    <a:pt x="1315720" y="255015"/>
                  </a:lnTo>
                  <a:lnTo>
                    <a:pt x="1315720" y="51053"/>
                  </a:lnTo>
                  <a:lnTo>
                    <a:pt x="1311707" y="31182"/>
                  </a:lnTo>
                  <a:lnTo>
                    <a:pt x="1300765" y="14954"/>
                  </a:lnTo>
                  <a:lnTo>
                    <a:pt x="1284537" y="4012"/>
                  </a:lnTo>
                  <a:lnTo>
                    <a:pt x="126466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39814" y="1859915"/>
              <a:ext cx="936625" cy="76200"/>
            </a:xfrm>
            <a:custGeom>
              <a:avLst/>
              <a:gdLst/>
              <a:ahLst/>
              <a:cxnLst/>
              <a:rect l="l" t="t" r="r" b="b"/>
              <a:pathLst>
                <a:path w="936625" h="76200">
                  <a:moveTo>
                    <a:pt x="859916" y="0"/>
                  </a:moveTo>
                  <a:lnTo>
                    <a:pt x="859916" y="76200"/>
                  </a:lnTo>
                  <a:lnTo>
                    <a:pt x="923416" y="44450"/>
                  </a:lnTo>
                  <a:lnTo>
                    <a:pt x="872616" y="44450"/>
                  </a:lnTo>
                  <a:lnTo>
                    <a:pt x="872616" y="31750"/>
                  </a:lnTo>
                  <a:lnTo>
                    <a:pt x="923416" y="31750"/>
                  </a:lnTo>
                  <a:lnTo>
                    <a:pt x="859916" y="0"/>
                  </a:lnTo>
                  <a:close/>
                </a:path>
                <a:path w="936625" h="76200">
                  <a:moveTo>
                    <a:pt x="859916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859916" y="44450"/>
                  </a:lnTo>
                  <a:lnTo>
                    <a:pt x="859916" y="31750"/>
                  </a:lnTo>
                  <a:close/>
                </a:path>
                <a:path w="936625" h="76200">
                  <a:moveTo>
                    <a:pt x="923416" y="31750"/>
                  </a:moveTo>
                  <a:lnTo>
                    <a:pt x="872616" y="31750"/>
                  </a:lnTo>
                  <a:lnTo>
                    <a:pt x="872616" y="44450"/>
                  </a:lnTo>
                  <a:lnTo>
                    <a:pt x="923416" y="44450"/>
                  </a:lnTo>
                  <a:lnTo>
                    <a:pt x="936116" y="38100"/>
                  </a:lnTo>
                  <a:lnTo>
                    <a:pt x="923416" y="3175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6075" y="2235834"/>
            <a:ext cx="1008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egoe UI"/>
                <a:cs typeface="Segoe UI"/>
              </a:rPr>
              <a:t>WAJIB</a:t>
            </a:r>
            <a:r>
              <a:rPr sz="1200" b="1" spc="-75" dirty="0">
                <a:latin typeface="Segoe UI"/>
                <a:cs typeface="Segoe UI"/>
              </a:rPr>
              <a:t> </a:t>
            </a:r>
            <a:r>
              <a:rPr sz="1200" b="1" spc="-15" dirty="0">
                <a:latin typeface="Segoe UI"/>
                <a:cs typeface="Segoe UI"/>
              </a:rPr>
              <a:t>PAJAK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4817" y="1539557"/>
            <a:ext cx="3464560" cy="617855"/>
            <a:chOff x="444817" y="1539557"/>
            <a:chExt cx="3464560" cy="617855"/>
          </a:xfrm>
        </p:grpSpPr>
        <p:sp>
          <p:nvSpPr>
            <p:cNvPr id="13" name="object 13"/>
            <p:cNvSpPr/>
            <p:nvPr/>
          </p:nvSpPr>
          <p:spPr>
            <a:xfrm>
              <a:off x="2325369" y="1737359"/>
              <a:ext cx="1583690" cy="330200"/>
            </a:xfrm>
            <a:custGeom>
              <a:avLst/>
              <a:gdLst/>
              <a:ahLst/>
              <a:cxnLst/>
              <a:rect l="l" t="t" r="r" b="b"/>
              <a:pathLst>
                <a:path w="1583689" h="330200">
                  <a:moveTo>
                    <a:pt x="1528699" y="0"/>
                  </a:moveTo>
                  <a:lnTo>
                    <a:pt x="54991" y="0"/>
                  </a:lnTo>
                  <a:lnTo>
                    <a:pt x="33593" y="4323"/>
                  </a:lnTo>
                  <a:lnTo>
                    <a:pt x="16113" y="16113"/>
                  </a:lnTo>
                  <a:lnTo>
                    <a:pt x="4323" y="33593"/>
                  </a:lnTo>
                  <a:lnTo>
                    <a:pt x="0" y="54990"/>
                  </a:lnTo>
                  <a:lnTo>
                    <a:pt x="0" y="275209"/>
                  </a:lnTo>
                  <a:lnTo>
                    <a:pt x="4323" y="296606"/>
                  </a:lnTo>
                  <a:lnTo>
                    <a:pt x="16113" y="314086"/>
                  </a:lnTo>
                  <a:lnTo>
                    <a:pt x="33593" y="325876"/>
                  </a:lnTo>
                  <a:lnTo>
                    <a:pt x="54991" y="330200"/>
                  </a:lnTo>
                  <a:lnTo>
                    <a:pt x="1528699" y="330200"/>
                  </a:lnTo>
                  <a:lnTo>
                    <a:pt x="1550096" y="325876"/>
                  </a:lnTo>
                  <a:lnTo>
                    <a:pt x="1567576" y="314086"/>
                  </a:lnTo>
                  <a:lnTo>
                    <a:pt x="1579366" y="296606"/>
                  </a:lnTo>
                  <a:lnTo>
                    <a:pt x="1583690" y="275209"/>
                  </a:lnTo>
                  <a:lnTo>
                    <a:pt x="1583690" y="54990"/>
                  </a:lnTo>
                  <a:lnTo>
                    <a:pt x="1579366" y="33593"/>
                  </a:lnTo>
                  <a:lnTo>
                    <a:pt x="1567576" y="16113"/>
                  </a:lnTo>
                  <a:lnTo>
                    <a:pt x="1550096" y="4323"/>
                  </a:lnTo>
                  <a:lnTo>
                    <a:pt x="1528699" y="0"/>
                  </a:lnTo>
                  <a:close/>
                </a:path>
              </a:pathLst>
            </a:custGeom>
            <a:solidFill>
              <a:srgbClr val="1B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817" y="1539557"/>
              <a:ext cx="247434" cy="37071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47916" y="1642617"/>
              <a:ext cx="454025" cy="494665"/>
            </a:xfrm>
            <a:custGeom>
              <a:avLst/>
              <a:gdLst/>
              <a:ahLst/>
              <a:cxnLst/>
              <a:rect l="l" t="t" r="r" b="b"/>
              <a:pathLst>
                <a:path w="454025" h="494664">
                  <a:moveTo>
                    <a:pt x="365950" y="494157"/>
                  </a:moveTo>
                  <a:lnTo>
                    <a:pt x="205039" y="494157"/>
                  </a:lnTo>
                  <a:lnTo>
                    <a:pt x="122408" y="494157"/>
                  </a:lnTo>
                  <a:lnTo>
                    <a:pt x="91966" y="494157"/>
                  </a:lnTo>
                  <a:lnTo>
                    <a:pt x="87617" y="494157"/>
                  </a:lnTo>
                  <a:lnTo>
                    <a:pt x="52185" y="488449"/>
                  </a:lnTo>
                  <a:lnTo>
                    <a:pt x="24482" y="471646"/>
                  </a:lnTo>
                  <a:lnTo>
                    <a:pt x="6442" y="444222"/>
                  </a:lnTo>
                  <a:lnTo>
                    <a:pt x="0" y="406654"/>
                  </a:lnTo>
                  <a:lnTo>
                    <a:pt x="2887" y="360211"/>
                  </a:lnTo>
                  <a:lnTo>
                    <a:pt x="13197" y="312056"/>
                  </a:lnTo>
                  <a:lnTo>
                    <a:pt x="33403" y="269100"/>
                  </a:lnTo>
                  <a:lnTo>
                    <a:pt x="65979" y="238258"/>
                  </a:lnTo>
                  <a:lnTo>
                    <a:pt x="113398" y="226441"/>
                  </a:lnTo>
                  <a:lnTo>
                    <a:pt x="126762" y="232870"/>
                  </a:lnTo>
                  <a:lnTo>
                    <a:pt x="150760" y="247015"/>
                  </a:lnTo>
                  <a:lnTo>
                    <a:pt x="184423" y="261159"/>
                  </a:lnTo>
                  <a:lnTo>
                    <a:pt x="226783" y="267589"/>
                  </a:lnTo>
                  <a:lnTo>
                    <a:pt x="271400" y="261159"/>
                  </a:lnTo>
                  <a:lnTo>
                    <a:pt x="305385" y="247015"/>
                  </a:lnTo>
                  <a:lnTo>
                    <a:pt x="329705" y="232870"/>
                  </a:lnTo>
                  <a:lnTo>
                    <a:pt x="345325" y="226441"/>
                  </a:lnTo>
                  <a:lnTo>
                    <a:pt x="392207" y="238258"/>
                  </a:lnTo>
                  <a:lnTo>
                    <a:pt x="423505" y="269100"/>
                  </a:lnTo>
                  <a:lnTo>
                    <a:pt x="442185" y="312056"/>
                  </a:lnTo>
                  <a:lnTo>
                    <a:pt x="451216" y="360211"/>
                  </a:lnTo>
                  <a:lnTo>
                    <a:pt x="453567" y="406654"/>
                  </a:lnTo>
                  <a:lnTo>
                    <a:pt x="447124" y="444222"/>
                  </a:lnTo>
                  <a:lnTo>
                    <a:pt x="429085" y="471646"/>
                  </a:lnTo>
                  <a:lnTo>
                    <a:pt x="401382" y="488449"/>
                  </a:lnTo>
                  <a:lnTo>
                    <a:pt x="365950" y="494157"/>
                  </a:lnTo>
                  <a:close/>
                </a:path>
                <a:path w="454025" h="494664">
                  <a:moveTo>
                    <a:pt x="226783" y="247015"/>
                  </a:moveTo>
                  <a:lnTo>
                    <a:pt x="179188" y="237118"/>
                  </a:lnTo>
                  <a:lnTo>
                    <a:pt x="139807" y="210327"/>
                  </a:lnTo>
                  <a:lnTo>
                    <a:pt x="112991" y="170987"/>
                  </a:lnTo>
                  <a:lnTo>
                    <a:pt x="103085" y="123444"/>
                  </a:lnTo>
                  <a:lnTo>
                    <a:pt x="112991" y="73777"/>
                  </a:lnTo>
                  <a:lnTo>
                    <a:pt x="139807" y="34718"/>
                  </a:lnTo>
                  <a:lnTo>
                    <a:pt x="179188" y="9161"/>
                  </a:lnTo>
                  <a:lnTo>
                    <a:pt x="226783" y="0"/>
                  </a:lnTo>
                  <a:lnTo>
                    <a:pt x="274379" y="9161"/>
                  </a:lnTo>
                  <a:lnTo>
                    <a:pt x="313759" y="34718"/>
                  </a:lnTo>
                  <a:lnTo>
                    <a:pt x="340576" y="73777"/>
                  </a:lnTo>
                  <a:lnTo>
                    <a:pt x="350481" y="123444"/>
                  </a:lnTo>
                  <a:lnTo>
                    <a:pt x="340576" y="170987"/>
                  </a:lnTo>
                  <a:lnTo>
                    <a:pt x="313759" y="210327"/>
                  </a:lnTo>
                  <a:lnTo>
                    <a:pt x="274379" y="237118"/>
                  </a:lnTo>
                  <a:lnTo>
                    <a:pt x="226783" y="247015"/>
                  </a:lnTo>
                  <a:close/>
                </a:path>
              </a:pathLst>
            </a:custGeom>
            <a:ln w="412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148" y="1539557"/>
              <a:ext cx="247434" cy="37071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41730" y="1869439"/>
              <a:ext cx="620395" cy="0"/>
            </a:xfrm>
            <a:custGeom>
              <a:avLst/>
              <a:gdLst/>
              <a:ahLst/>
              <a:cxnLst/>
              <a:rect l="l" t="t" r="r" b="b"/>
              <a:pathLst>
                <a:path w="620394">
                  <a:moveTo>
                    <a:pt x="0" y="0"/>
                  </a:moveTo>
                  <a:lnTo>
                    <a:pt x="619887" y="0"/>
                  </a:lnTo>
                </a:path>
              </a:pathLst>
            </a:custGeom>
            <a:ln w="9525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606039" y="1771396"/>
            <a:ext cx="1111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C000"/>
                </a:solidFill>
                <a:latin typeface="Segoe UI"/>
                <a:cs typeface="Segoe UI"/>
              </a:rPr>
              <a:t>KELENGKAPAN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32610" y="2227579"/>
            <a:ext cx="2076450" cy="1800860"/>
          </a:xfrm>
          <a:custGeom>
            <a:avLst/>
            <a:gdLst/>
            <a:ahLst/>
            <a:cxnLst/>
            <a:rect l="l" t="t" r="r" b="b"/>
            <a:pathLst>
              <a:path w="2076450" h="1800860">
                <a:moveTo>
                  <a:pt x="0" y="300100"/>
                </a:moveTo>
                <a:lnTo>
                  <a:pt x="3927" y="251424"/>
                </a:lnTo>
                <a:lnTo>
                  <a:pt x="15299" y="205248"/>
                </a:lnTo>
                <a:lnTo>
                  <a:pt x="33497" y="162190"/>
                </a:lnTo>
                <a:lnTo>
                  <a:pt x="57903" y="122867"/>
                </a:lnTo>
                <a:lnTo>
                  <a:pt x="87899" y="87899"/>
                </a:lnTo>
                <a:lnTo>
                  <a:pt x="122867" y="57903"/>
                </a:lnTo>
                <a:lnTo>
                  <a:pt x="162190" y="33497"/>
                </a:lnTo>
                <a:lnTo>
                  <a:pt x="205248" y="15299"/>
                </a:lnTo>
                <a:lnTo>
                  <a:pt x="251424" y="3927"/>
                </a:lnTo>
                <a:lnTo>
                  <a:pt x="300100" y="0"/>
                </a:lnTo>
                <a:lnTo>
                  <a:pt x="1776349" y="0"/>
                </a:lnTo>
                <a:lnTo>
                  <a:pt x="1825025" y="3927"/>
                </a:lnTo>
                <a:lnTo>
                  <a:pt x="1871201" y="15299"/>
                </a:lnTo>
                <a:lnTo>
                  <a:pt x="1914259" y="33497"/>
                </a:lnTo>
                <a:lnTo>
                  <a:pt x="1953582" y="57903"/>
                </a:lnTo>
                <a:lnTo>
                  <a:pt x="1988550" y="87899"/>
                </a:lnTo>
                <a:lnTo>
                  <a:pt x="2018546" y="122867"/>
                </a:lnTo>
                <a:lnTo>
                  <a:pt x="2042952" y="162190"/>
                </a:lnTo>
                <a:lnTo>
                  <a:pt x="2061150" y="205248"/>
                </a:lnTo>
                <a:lnTo>
                  <a:pt x="2072522" y="251424"/>
                </a:lnTo>
                <a:lnTo>
                  <a:pt x="2076450" y="300100"/>
                </a:lnTo>
                <a:lnTo>
                  <a:pt x="2076450" y="1500759"/>
                </a:lnTo>
                <a:lnTo>
                  <a:pt x="2072522" y="1549435"/>
                </a:lnTo>
                <a:lnTo>
                  <a:pt x="2061150" y="1595611"/>
                </a:lnTo>
                <a:lnTo>
                  <a:pt x="2042952" y="1638669"/>
                </a:lnTo>
                <a:lnTo>
                  <a:pt x="2018546" y="1677992"/>
                </a:lnTo>
                <a:lnTo>
                  <a:pt x="1988550" y="1712960"/>
                </a:lnTo>
                <a:lnTo>
                  <a:pt x="1953582" y="1742956"/>
                </a:lnTo>
                <a:lnTo>
                  <a:pt x="1914259" y="1767362"/>
                </a:lnTo>
                <a:lnTo>
                  <a:pt x="1871201" y="1785560"/>
                </a:lnTo>
                <a:lnTo>
                  <a:pt x="1825025" y="1796932"/>
                </a:lnTo>
                <a:lnTo>
                  <a:pt x="1776349" y="1800860"/>
                </a:lnTo>
                <a:lnTo>
                  <a:pt x="300100" y="1800860"/>
                </a:lnTo>
                <a:lnTo>
                  <a:pt x="251424" y="1796932"/>
                </a:lnTo>
                <a:lnTo>
                  <a:pt x="205248" y="1785560"/>
                </a:lnTo>
                <a:lnTo>
                  <a:pt x="162190" y="1767362"/>
                </a:lnTo>
                <a:lnTo>
                  <a:pt x="122867" y="1742956"/>
                </a:lnTo>
                <a:lnTo>
                  <a:pt x="87899" y="1712960"/>
                </a:lnTo>
                <a:lnTo>
                  <a:pt x="57903" y="1677992"/>
                </a:lnTo>
                <a:lnTo>
                  <a:pt x="33497" y="1638669"/>
                </a:lnTo>
                <a:lnTo>
                  <a:pt x="15299" y="1595611"/>
                </a:lnTo>
                <a:lnTo>
                  <a:pt x="3927" y="1549435"/>
                </a:lnTo>
                <a:lnTo>
                  <a:pt x="0" y="1500759"/>
                </a:lnTo>
                <a:lnTo>
                  <a:pt x="0" y="300100"/>
                </a:lnTo>
                <a:close/>
              </a:path>
            </a:pathLst>
          </a:custGeom>
          <a:ln w="9525">
            <a:solidFill>
              <a:srgbClr val="92D05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76754" y="2334005"/>
            <a:ext cx="17310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indent="-9779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10489" algn="l"/>
              </a:tabLst>
            </a:pPr>
            <a:r>
              <a:rPr sz="1200" b="1" spc="-10" dirty="0">
                <a:solidFill>
                  <a:srgbClr val="1B2852"/>
                </a:solidFill>
                <a:latin typeface="Segoe UI"/>
                <a:cs typeface="Segoe UI"/>
              </a:rPr>
              <a:t>Permohonan</a:t>
            </a:r>
            <a:endParaRPr sz="1200">
              <a:latin typeface="Segoe UI"/>
              <a:cs typeface="Segoe UI"/>
            </a:endParaRPr>
          </a:p>
          <a:p>
            <a:pPr marL="110489" indent="-97790" algn="just">
              <a:lnSpc>
                <a:spcPct val="100000"/>
              </a:lnSpc>
              <a:buFont typeface="Arial MT"/>
              <a:buChar char="•"/>
              <a:tabLst>
                <a:tab pos="110489" algn="l"/>
              </a:tabLst>
            </a:pPr>
            <a:r>
              <a:rPr sz="1200" b="1" spc="-15" dirty="0">
                <a:solidFill>
                  <a:srgbClr val="1B2852"/>
                </a:solidFill>
                <a:latin typeface="Segoe UI"/>
                <a:cs typeface="Segoe UI"/>
              </a:rPr>
              <a:t>Polis</a:t>
            </a:r>
            <a:r>
              <a:rPr sz="1200" b="1" spc="-4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1B2852"/>
                </a:solidFill>
                <a:latin typeface="Segoe UI"/>
                <a:cs typeface="Segoe UI"/>
              </a:rPr>
              <a:t>asuransi</a:t>
            </a:r>
            <a:endParaRPr sz="1200">
              <a:latin typeface="Segoe UI"/>
              <a:cs typeface="Segoe UI"/>
            </a:endParaRPr>
          </a:p>
          <a:p>
            <a:pPr marL="109855" marR="122555" indent="-97790" algn="just">
              <a:lnSpc>
                <a:spcPct val="100000"/>
              </a:lnSpc>
              <a:buFont typeface="Arial MT"/>
              <a:buChar char="•"/>
              <a:tabLst>
                <a:tab pos="110489" algn="l"/>
              </a:tabLst>
            </a:pP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Berita</a:t>
            </a:r>
            <a:r>
              <a:rPr sz="1200" b="1" spc="-4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1B2852"/>
                </a:solidFill>
                <a:latin typeface="Segoe UI"/>
                <a:cs typeface="Segoe UI"/>
              </a:rPr>
              <a:t>acara</a:t>
            </a:r>
            <a:r>
              <a:rPr sz="1200" b="1" spc="-4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1B2852"/>
                </a:solidFill>
                <a:latin typeface="Segoe UI"/>
                <a:cs typeface="Segoe UI"/>
              </a:rPr>
              <a:t>peristiwa </a:t>
            </a:r>
            <a:r>
              <a:rPr sz="1200" spc="-31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B2852"/>
                </a:solidFill>
                <a:latin typeface="Segoe UI"/>
                <a:cs typeface="Segoe UI"/>
              </a:rPr>
              <a:t>yang </a:t>
            </a:r>
            <a:r>
              <a:rPr sz="1200" spc="-5" dirty="0">
                <a:solidFill>
                  <a:srgbClr val="1B2852"/>
                </a:solidFill>
                <a:latin typeface="Segoe UI"/>
                <a:cs typeface="Segoe UI"/>
              </a:rPr>
              <a:t>mendasari klaim </a:t>
            </a:r>
            <a:r>
              <a:rPr sz="1200" spc="-31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B2852"/>
                </a:solidFill>
                <a:latin typeface="Segoe UI"/>
                <a:cs typeface="Segoe UI"/>
              </a:rPr>
              <a:t>asuransi</a:t>
            </a:r>
            <a:endParaRPr sz="1200">
              <a:latin typeface="Segoe UI"/>
              <a:cs typeface="Segoe UI"/>
            </a:endParaRPr>
          </a:p>
          <a:p>
            <a:pPr marL="109855" marR="5080" indent="-97790">
              <a:lnSpc>
                <a:spcPct val="100000"/>
              </a:lnSpc>
              <a:buFont typeface="Arial MT"/>
              <a:buChar char="•"/>
              <a:tabLst>
                <a:tab pos="110489" algn="l"/>
              </a:tabLst>
            </a:pPr>
            <a:r>
              <a:rPr sz="1200" b="1" dirty="0">
                <a:solidFill>
                  <a:srgbClr val="1B2852"/>
                </a:solidFill>
                <a:latin typeface="Segoe UI"/>
                <a:cs typeface="Segoe UI"/>
              </a:rPr>
              <a:t>Surat </a:t>
            </a: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keterangan </a:t>
            </a:r>
            <a:r>
              <a:rPr sz="1200" b="1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B2852"/>
                </a:solidFill>
                <a:latin typeface="Segoe UI"/>
                <a:cs typeface="Segoe UI"/>
              </a:rPr>
              <a:t>penggantian </a:t>
            </a:r>
            <a:r>
              <a:rPr sz="1200" spc="-5" dirty="0">
                <a:solidFill>
                  <a:srgbClr val="1B2852"/>
                </a:solidFill>
                <a:latin typeface="Segoe UI"/>
                <a:cs typeface="Segoe UI"/>
              </a:rPr>
              <a:t>asuransi/ </a:t>
            </a:r>
            <a:r>
              <a:rPr sz="120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bukti</a:t>
            </a:r>
            <a:r>
              <a:rPr sz="1200" b="1" spc="-3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pembayaran</a:t>
            </a:r>
            <a:r>
              <a:rPr sz="1200" b="1" spc="-3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B2852"/>
                </a:solidFill>
                <a:latin typeface="Segoe UI"/>
                <a:cs typeface="Segoe UI"/>
              </a:rPr>
              <a:t>dari </a:t>
            </a:r>
            <a:r>
              <a:rPr sz="1200" spc="-31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B2852"/>
                </a:solidFill>
                <a:latin typeface="Segoe UI"/>
                <a:cs typeface="Segoe UI"/>
              </a:rPr>
              <a:t>perusahaan</a:t>
            </a:r>
            <a:r>
              <a:rPr sz="1200" spc="-4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B2852"/>
                </a:solidFill>
                <a:latin typeface="Segoe UI"/>
                <a:cs typeface="Segoe UI"/>
              </a:rPr>
              <a:t>asuransi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986009" y="4657090"/>
            <a:ext cx="875030" cy="260350"/>
          </a:xfrm>
          <a:custGeom>
            <a:avLst/>
            <a:gdLst/>
            <a:ahLst/>
            <a:cxnLst/>
            <a:rect l="l" t="t" r="r" b="b"/>
            <a:pathLst>
              <a:path w="875029" h="260350">
                <a:moveTo>
                  <a:pt x="0" y="43434"/>
                </a:moveTo>
                <a:lnTo>
                  <a:pt x="3411" y="26521"/>
                </a:lnTo>
                <a:lnTo>
                  <a:pt x="12715" y="12715"/>
                </a:lnTo>
                <a:lnTo>
                  <a:pt x="26521" y="3411"/>
                </a:lnTo>
                <a:lnTo>
                  <a:pt x="43434" y="0"/>
                </a:lnTo>
                <a:lnTo>
                  <a:pt x="831596" y="0"/>
                </a:lnTo>
                <a:lnTo>
                  <a:pt x="848508" y="3411"/>
                </a:lnTo>
                <a:lnTo>
                  <a:pt x="862314" y="12715"/>
                </a:lnTo>
                <a:lnTo>
                  <a:pt x="871618" y="26521"/>
                </a:lnTo>
                <a:lnTo>
                  <a:pt x="875030" y="43434"/>
                </a:lnTo>
                <a:lnTo>
                  <a:pt x="875030" y="216916"/>
                </a:lnTo>
                <a:lnTo>
                  <a:pt x="871618" y="233828"/>
                </a:lnTo>
                <a:lnTo>
                  <a:pt x="862314" y="247634"/>
                </a:lnTo>
                <a:lnTo>
                  <a:pt x="848508" y="256938"/>
                </a:lnTo>
                <a:lnTo>
                  <a:pt x="831596" y="260350"/>
                </a:lnTo>
                <a:lnTo>
                  <a:pt x="43434" y="260350"/>
                </a:lnTo>
                <a:lnTo>
                  <a:pt x="26521" y="256938"/>
                </a:lnTo>
                <a:lnTo>
                  <a:pt x="12715" y="247634"/>
                </a:lnTo>
                <a:lnTo>
                  <a:pt x="3411" y="233828"/>
                </a:lnTo>
                <a:lnTo>
                  <a:pt x="0" y="216916"/>
                </a:lnTo>
                <a:lnTo>
                  <a:pt x="0" y="43434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152380" y="4687823"/>
            <a:ext cx="544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10</a:t>
            </a:r>
            <a:r>
              <a:rPr sz="1200" b="1" spc="-7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Hari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164907" y="1842135"/>
            <a:ext cx="8726170" cy="3549015"/>
            <a:chOff x="1164907" y="1842135"/>
            <a:chExt cx="8726170" cy="3549015"/>
          </a:xfrm>
        </p:grpSpPr>
        <p:sp>
          <p:nvSpPr>
            <p:cNvPr id="24" name="object 24"/>
            <p:cNvSpPr/>
            <p:nvPr/>
          </p:nvSpPr>
          <p:spPr>
            <a:xfrm>
              <a:off x="8879204" y="1842135"/>
              <a:ext cx="1011555" cy="76200"/>
            </a:xfrm>
            <a:custGeom>
              <a:avLst/>
              <a:gdLst/>
              <a:ahLst/>
              <a:cxnLst/>
              <a:rect l="l" t="t" r="r" b="b"/>
              <a:pathLst>
                <a:path w="1011554" h="76200">
                  <a:moveTo>
                    <a:pt x="935354" y="0"/>
                  </a:moveTo>
                  <a:lnTo>
                    <a:pt x="935354" y="76200"/>
                  </a:lnTo>
                  <a:lnTo>
                    <a:pt x="998854" y="44450"/>
                  </a:lnTo>
                  <a:lnTo>
                    <a:pt x="948054" y="44450"/>
                  </a:lnTo>
                  <a:lnTo>
                    <a:pt x="948054" y="31750"/>
                  </a:lnTo>
                  <a:lnTo>
                    <a:pt x="998854" y="31750"/>
                  </a:lnTo>
                  <a:lnTo>
                    <a:pt x="935354" y="0"/>
                  </a:lnTo>
                  <a:close/>
                </a:path>
                <a:path w="1011554" h="76200">
                  <a:moveTo>
                    <a:pt x="935354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935354" y="44450"/>
                  </a:lnTo>
                  <a:lnTo>
                    <a:pt x="935354" y="31750"/>
                  </a:lnTo>
                  <a:close/>
                </a:path>
                <a:path w="1011554" h="76200">
                  <a:moveTo>
                    <a:pt x="998854" y="31750"/>
                  </a:moveTo>
                  <a:lnTo>
                    <a:pt x="948054" y="31750"/>
                  </a:lnTo>
                  <a:lnTo>
                    <a:pt x="948054" y="44450"/>
                  </a:lnTo>
                  <a:lnTo>
                    <a:pt x="998854" y="44450"/>
                  </a:lnTo>
                  <a:lnTo>
                    <a:pt x="1011554" y="38100"/>
                  </a:lnTo>
                  <a:lnTo>
                    <a:pt x="998854" y="3175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69669" y="4116070"/>
              <a:ext cx="1818639" cy="1270000"/>
            </a:xfrm>
            <a:custGeom>
              <a:avLst/>
              <a:gdLst/>
              <a:ahLst/>
              <a:cxnLst/>
              <a:rect l="l" t="t" r="r" b="b"/>
              <a:pathLst>
                <a:path w="1818639" h="1270000">
                  <a:moveTo>
                    <a:pt x="0" y="211708"/>
                  </a:moveTo>
                  <a:lnTo>
                    <a:pt x="5590" y="163152"/>
                  </a:lnTo>
                  <a:lnTo>
                    <a:pt x="21515" y="118585"/>
                  </a:lnTo>
                  <a:lnTo>
                    <a:pt x="46504" y="79277"/>
                  </a:lnTo>
                  <a:lnTo>
                    <a:pt x="79288" y="46496"/>
                  </a:lnTo>
                  <a:lnTo>
                    <a:pt x="118596" y="21510"/>
                  </a:lnTo>
                  <a:lnTo>
                    <a:pt x="163160" y="5589"/>
                  </a:lnTo>
                  <a:lnTo>
                    <a:pt x="211709" y="0"/>
                  </a:lnTo>
                  <a:lnTo>
                    <a:pt x="1606931" y="0"/>
                  </a:lnTo>
                  <a:lnTo>
                    <a:pt x="1655487" y="5589"/>
                  </a:lnTo>
                  <a:lnTo>
                    <a:pt x="1700054" y="21510"/>
                  </a:lnTo>
                  <a:lnTo>
                    <a:pt x="1739362" y="46496"/>
                  </a:lnTo>
                  <a:lnTo>
                    <a:pt x="1772143" y="79277"/>
                  </a:lnTo>
                  <a:lnTo>
                    <a:pt x="1797129" y="118585"/>
                  </a:lnTo>
                  <a:lnTo>
                    <a:pt x="1813050" y="163152"/>
                  </a:lnTo>
                  <a:lnTo>
                    <a:pt x="1818640" y="211708"/>
                  </a:lnTo>
                  <a:lnTo>
                    <a:pt x="1818640" y="1058290"/>
                  </a:lnTo>
                  <a:lnTo>
                    <a:pt x="1813050" y="1106847"/>
                  </a:lnTo>
                  <a:lnTo>
                    <a:pt x="1797129" y="1151414"/>
                  </a:lnTo>
                  <a:lnTo>
                    <a:pt x="1772143" y="1190722"/>
                  </a:lnTo>
                  <a:lnTo>
                    <a:pt x="1739362" y="1223503"/>
                  </a:lnTo>
                  <a:lnTo>
                    <a:pt x="1700054" y="1248489"/>
                  </a:lnTo>
                  <a:lnTo>
                    <a:pt x="1655487" y="1264410"/>
                  </a:lnTo>
                  <a:lnTo>
                    <a:pt x="1606931" y="1269999"/>
                  </a:lnTo>
                  <a:lnTo>
                    <a:pt x="211709" y="1269999"/>
                  </a:lnTo>
                  <a:lnTo>
                    <a:pt x="163160" y="1264410"/>
                  </a:lnTo>
                  <a:lnTo>
                    <a:pt x="118596" y="1248489"/>
                  </a:lnTo>
                  <a:lnTo>
                    <a:pt x="79288" y="1223503"/>
                  </a:lnTo>
                  <a:lnTo>
                    <a:pt x="46504" y="1190722"/>
                  </a:lnTo>
                  <a:lnTo>
                    <a:pt x="21515" y="1151414"/>
                  </a:lnTo>
                  <a:lnTo>
                    <a:pt x="5590" y="1106847"/>
                  </a:lnTo>
                  <a:lnTo>
                    <a:pt x="0" y="1058290"/>
                  </a:lnTo>
                  <a:lnTo>
                    <a:pt x="0" y="211708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003550" y="4561840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5665" algn="l"/>
              </a:tabLst>
            </a:pPr>
            <a:r>
              <a:rPr sz="1200" u="dash" dirty="0">
                <a:uFill>
                  <a:solidFill>
                    <a:srgbClr val="4471C4"/>
                  </a:solidFill>
                </a:uFill>
                <a:latin typeface="Segoe UI"/>
                <a:cs typeface="Segoe UI"/>
              </a:rPr>
              <a:t> 	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88033" y="4196079"/>
            <a:ext cx="15005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marR="5080" indent="-1739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6690" algn="l"/>
              </a:tabLst>
            </a:pPr>
            <a:r>
              <a:rPr sz="1200" b="1" spc="-15" dirty="0">
                <a:latin typeface="Segoe UI"/>
                <a:cs typeface="Segoe UI"/>
              </a:rPr>
              <a:t>Wajib</a:t>
            </a:r>
            <a:r>
              <a:rPr sz="1200" b="1" spc="-4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dipenuhi</a:t>
            </a:r>
            <a:r>
              <a:rPr sz="1200" b="1" spc="-4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10 </a:t>
            </a:r>
            <a:r>
              <a:rPr sz="1200" b="1" spc="-3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hari </a:t>
            </a:r>
            <a:r>
              <a:rPr sz="1200" spc="-5" dirty="0">
                <a:latin typeface="Segoe UI"/>
                <a:cs typeface="Segoe UI"/>
              </a:rPr>
              <a:t>kerja sejak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diterima</a:t>
            </a:r>
            <a:endParaRPr sz="1200">
              <a:latin typeface="Segoe UI"/>
              <a:cs typeface="Segoe UI"/>
            </a:endParaRPr>
          </a:p>
          <a:p>
            <a:pPr marL="186690" marR="20320" indent="-173990" algn="just">
              <a:lnSpc>
                <a:spcPct val="100000"/>
              </a:lnSpc>
              <a:buFont typeface="Arial MT"/>
              <a:buChar char="•"/>
              <a:tabLst>
                <a:tab pos="186690" algn="l"/>
              </a:tabLst>
            </a:pPr>
            <a:r>
              <a:rPr sz="1200" spc="-10" dirty="0">
                <a:latin typeface="Segoe UI"/>
                <a:cs typeface="Segoe UI"/>
              </a:rPr>
              <a:t>Permohonan </a:t>
            </a:r>
            <a:r>
              <a:rPr sz="1200" b="1" spc="-5" dirty="0">
                <a:latin typeface="Segoe UI"/>
                <a:cs typeface="Segoe UI"/>
              </a:rPr>
              <a:t>tidak </a:t>
            </a:r>
            <a:r>
              <a:rPr sz="1200" b="1" spc="-3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dipertimbangkan, </a:t>
            </a:r>
            <a:r>
              <a:rPr sz="1200" b="1" spc="-3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jika</a:t>
            </a:r>
            <a:r>
              <a:rPr sz="1200" b="1" spc="-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lewat</a:t>
            </a:r>
            <a:r>
              <a:rPr sz="1200" b="1" spc="-3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waktu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549130" y="5564187"/>
            <a:ext cx="2049780" cy="586740"/>
            <a:chOff x="9549130" y="5564187"/>
            <a:chExt cx="2049780" cy="586740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49130" y="5577840"/>
              <a:ext cx="628650" cy="57277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201910" y="5568950"/>
              <a:ext cx="1391920" cy="556260"/>
            </a:xfrm>
            <a:custGeom>
              <a:avLst/>
              <a:gdLst/>
              <a:ahLst/>
              <a:cxnLst/>
              <a:rect l="l" t="t" r="r" b="b"/>
              <a:pathLst>
                <a:path w="1391920" h="556260">
                  <a:moveTo>
                    <a:pt x="0" y="92709"/>
                  </a:moveTo>
                  <a:lnTo>
                    <a:pt x="7288" y="56621"/>
                  </a:lnTo>
                  <a:lnTo>
                    <a:pt x="27162" y="27152"/>
                  </a:lnTo>
                  <a:lnTo>
                    <a:pt x="56632" y="7285"/>
                  </a:lnTo>
                  <a:lnTo>
                    <a:pt x="92710" y="0"/>
                  </a:lnTo>
                  <a:lnTo>
                    <a:pt x="1299210" y="0"/>
                  </a:lnTo>
                  <a:lnTo>
                    <a:pt x="1335287" y="7285"/>
                  </a:lnTo>
                  <a:lnTo>
                    <a:pt x="1364757" y="27152"/>
                  </a:lnTo>
                  <a:lnTo>
                    <a:pt x="1384631" y="56621"/>
                  </a:lnTo>
                  <a:lnTo>
                    <a:pt x="1391920" y="92709"/>
                  </a:lnTo>
                  <a:lnTo>
                    <a:pt x="1391920" y="463550"/>
                  </a:lnTo>
                  <a:lnTo>
                    <a:pt x="1384631" y="499638"/>
                  </a:lnTo>
                  <a:lnTo>
                    <a:pt x="1364757" y="529107"/>
                  </a:lnTo>
                  <a:lnTo>
                    <a:pt x="1335287" y="548974"/>
                  </a:lnTo>
                  <a:lnTo>
                    <a:pt x="1299210" y="556260"/>
                  </a:lnTo>
                  <a:lnTo>
                    <a:pt x="92710" y="556260"/>
                  </a:lnTo>
                  <a:lnTo>
                    <a:pt x="56632" y="548974"/>
                  </a:lnTo>
                  <a:lnTo>
                    <a:pt x="27162" y="529107"/>
                  </a:lnTo>
                  <a:lnTo>
                    <a:pt x="7288" y="499638"/>
                  </a:lnTo>
                  <a:lnTo>
                    <a:pt x="0" y="463550"/>
                  </a:lnTo>
                  <a:lnTo>
                    <a:pt x="0" y="92709"/>
                  </a:lnTo>
                  <a:close/>
                </a:path>
              </a:pathLst>
            </a:custGeom>
            <a:ln w="9524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0317226" y="5614352"/>
            <a:ext cx="1165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-8509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SK</a:t>
            </a:r>
            <a:r>
              <a:rPr sz="1200" b="1" spc="-7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Persetujuan/ </a:t>
            </a:r>
            <a:r>
              <a:rPr sz="1200" b="1" spc="-31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SK</a:t>
            </a:r>
            <a:r>
              <a:rPr sz="1200" b="1" spc="-30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10" dirty="0">
                <a:solidFill>
                  <a:srgbClr val="131F49"/>
                </a:solidFill>
                <a:latin typeface="Segoe UI"/>
                <a:cs typeface="Segoe UI"/>
              </a:rPr>
              <a:t>Penolakan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17161" y="5454129"/>
            <a:ext cx="332105" cy="469900"/>
          </a:xfrm>
          <a:custGeom>
            <a:avLst/>
            <a:gdLst/>
            <a:ahLst/>
            <a:cxnLst/>
            <a:rect l="l" t="t" r="r" b="b"/>
            <a:pathLst>
              <a:path w="332104" h="469900">
                <a:moveTo>
                  <a:pt x="133819" y="170141"/>
                </a:moveTo>
                <a:lnTo>
                  <a:pt x="64236" y="170141"/>
                </a:lnTo>
                <a:lnTo>
                  <a:pt x="64236" y="193611"/>
                </a:lnTo>
                <a:lnTo>
                  <a:pt x="133819" y="193611"/>
                </a:lnTo>
                <a:lnTo>
                  <a:pt x="133819" y="170141"/>
                </a:lnTo>
                <a:close/>
              </a:path>
              <a:path w="332104" h="469900">
                <a:moveTo>
                  <a:pt x="267652" y="357886"/>
                </a:moveTo>
                <a:lnTo>
                  <a:pt x="64236" y="357886"/>
                </a:lnTo>
                <a:lnTo>
                  <a:pt x="64236" y="381342"/>
                </a:lnTo>
                <a:lnTo>
                  <a:pt x="267652" y="381342"/>
                </a:lnTo>
                <a:lnTo>
                  <a:pt x="267652" y="357886"/>
                </a:lnTo>
                <a:close/>
              </a:path>
              <a:path w="332104" h="469900">
                <a:moveTo>
                  <a:pt x="267652" y="310946"/>
                </a:moveTo>
                <a:lnTo>
                  <a:pt x="64236" y="310946"/>
                </a:lnTo>
                <a:lnTo>
                  <a:pt x="64236" y="334416"/>
                </a:lnTo>
                <a:lnTo>
                  <a:pt x="267652" y="334416"/>
                </a:lnTo>
                <a:lnTo>
                  <a:pt x="267652" y="310946"/>
                </a:lnTo>
                <a:close/>
              </a:path>
              <a:path w="332104" h="469900">
                <a:moveTo>
                  <a:pt x="267652" y="264007"/>
                </a:moveTo>
                <a:lnTo>
                  <a:pt x="64236" y="264007"/>
                </a:lnTo>
                <a:lnTo>
                  <a:pt x="64236" y="287477"/>
                </a:lnTo>
                <a:lnTo>
                  <a:pt x="267652" y="287477"/>
                </a:lnTo>
                <a:lnTo>
                  <a:pt x="267652" y="264007"/>
                </a:lnTo>
                <a:close/>
              </a:path>
              <a:path w="332104" h="469900">
                <a:moveTo>
                  <a:pt x="267652" y="217081"/>
                </a:moveTo>
                <a:lnTo>
                  <a:pt x="64236" y="217081"/>
                </a:lnTo>
                <a:lnTo>
                  <a:pt x="64236" y="240538"/>
                </a:lnTo>
                <a:lnTo>
                  <a:pt x="267652" y="240538"/>
                </a:lnTo>
                <a:lnTo>
                  <a:pt x="267652" y="217081"/>
                </a:lnTo>
                <a:close/>
              </a:path>
              <a:path w="332104" h="469900">
                <a:moveTo>
                  <a:pt x="331889" y="129070"/>
                </a:moveTo>
                <a:lnTo>
                  <a:pt x="325805" y="123202"/>
                </a:lnTo>
                <a:lnTo>
                  <a:pt x="299770" y="98107"/>
                </a:lnTo>
                <a:lnTo>
                  <a:pt x="299770" y="158407"/>
                </a:lnTo>
                <a:lnTo>
                  <a:pt x="299770" y="434149"/>
                </a:lnTo>
                <a:lnTo>
                  <a:pt x="32118" y="434149"/>
                </a:lnTo>
                <a:lnTo>
                  <a:pt x="32118" y="35204"/>
                </a:lnTo>
                <a:lnTo>
                  <a:pt x="165938" y="35204"/>
                </a:lnTo>
                <a:lnTo>
                  <a:pt x="165938" y="158407"/>
                </a:lnTo>
                <a:lnTo>
                  <a:pt x="299770" y="158407"/>
                </a:lnTo>
                <a:lnTo>
                  <a:pt x="299770" y="98107"/>
                </a:lnTo>
                <a:lnTo>
                  <a:pt x="264972" y="64554"/>
                </a:lnTo>
                <a:lnTo>
                  <a:pt x="264972" y="123202"/>
                </a:lnTo>
                <a:lnTo>
                  <a:pt x="198056" y="123202"/>
                </a:lnTo>
                <a:lnTo>
                  <a:pt x="198056" y="49872"/>
                </a:lnTo>
                <a:lnTo>
                  <a:pt x="264972" y="123202"/>
                </a:lnTo>
                <a:lnTo>
                  <a:pt x="264972" y="64554"/>
                </a:lnTo>
                <a:lnTo>
                  <a:pt x="249758" y="49872"/>
                </a:lnTo>
                <a:lnTo>
                  <a:pt x="234556" y="35204"/>
                </a:lnTo>
                <a:lnTo>
                  <a:pt x="198056" y="0"/>
                </a:lnTo>
                <a:lnTo>
                  <a:pt x="0" y="0"/>
                </a:lnTo>
                <a:lnTo>
                  <a:pt x="0" y="469353"/>
                </a:lnTo>
                <a:lnTo>
                  <a:pt x="331889" y="469353"/>
                </a:lnTo>
                <a:lnTo>
                  <a:pt x="331889" y="434149"/>
                </a:lnTo>
                <a:lnTo>
                  <a:pt x="331889" y="12907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0709" y="5982970"/>
            <a:ext cx="1071880" cy="474980"/>
          </a:xfrm>
          <a:custGeom>
            <a:avLst/>
            <a:gdLst/>
            <a:ahLst/>
            <a:cxnLst/>
            <a:rect l="l" t="t" r="r" b="b"/>
            <a:pathLst>
              <a:path w="1071879" h="474979">
                <a:moveTo>
                  <a:pt x="0" y="79159"/>
                </a:moveTo>
                <a:lnTo>
                  <a:pt x="6219" y="48348"/>
                </a:lnTo>
                <a:lnTo>
                  <a:pt x="23177" y="23187"/>
                </a:lnTo>
                <a:lnTo>
                  <a:pt x="48327" y="6221"/>
                </a:lnTo>
                <a:lnTo>
                  <a:pt x="79120" y="0"/>
                </a:lnTo>
                <a:lnTo>
                  <a:pt x="992759" y="0"/>
                </a:lnTo>
                <a:lnTo>
                  <a:pt x="1023552" y="6221"/>
                </a:lnTo>
                <a:lnTo>
                  <a:pt x="1048702" y="23187"/>
                </a:lnTo>
                <a:lnTo>
                  <a:pt x="1065660" y="48348"/>
                </a:lnTo>
                <a:lnTo>
                  <a:pt x="1071879" y="79159"/>
                </a:lnTo>
                <a:lnTo>
                  <a:pt x="1071879" y="395820"/>
                </a:lnTo>
                <a:lnTo>
                  <a:pt x="1065660" y="426631"/>
                </a:lnTo>
                <a:lnTo>
                  <a:pt x="1048702" y="451792"/>
                </a:lnTo>
                <a:lnTo>
                  <a:pt x="1023552" y="468758"/>
                </a:lnTo>
                <a:lnTo>
                  <a:pt x="992759" y="474979"/>
                </a:lnTo>
                <a:lnTo>
                  <a:pt x="79120" y="474979"/>
                </a:lnTo>
                <a:lnTo>
                  <a:pt x="48327" y="468758"/>
                </a:lnTo>
                <a:lnTo>
                  <a:pt x="23177" y="451792"/>
                </a:lnTo>
                <a:lnTo>
                  <a:pt x="6219" y="426631"/>
                </a:lnTo>
                <a:lnTo>
                  <a:pt x="0" y="395820"/>
                </a:lnTo>
                <a:lnTo>
                  <a:pt x="0" y="79159"/>
                </a:lnTo>
                <a:close/>
              </a:path>
            </a:pathLst>
          </a:custGeom>
          <a:ln w="9525">
            <a:solidFill>
              <a:srgbClr val="92D05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1704339" y="1600200"/>
            <a:ext cx="6646545" cy="1573530"/>
            <a:chOff x="1704339" y="1600200"/>
            <a:chExt cx="6646545" cy="1573530"/>
          </a:xfrm>
        </p:grpSpPr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4339" y="1600200"/>
              <a:ext cx="618489" cy="61848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2470" y="2478871"/>
              <a:ext cx="439781" cy="41332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556125" y="2073275"/>
              <a:ext cx="2129790" cy="327660"/>
            </a:xfrm>
            <a:custGeom>
              <a:avLst/>
              <a:gdLst/>
              <a:ahLst/>
              <a:cxnLst/>
              <a:rect l="l" t="t" r="r" b="b"/>
              <a:pathLst>
                <a:path w="2129790" h="327660">
                  <a:moveTo>
                    <a:pt x="3810" y="325374"/>
                  </a:moveTo>
                  <a:lnTo>
                    <a:pt x="3810" y="167639"/>
                  </a:lnTo>
                </a:path>
                <a:path w="2129790" h="327660">
                  <a:moveTo>
                    <a:pt x="1066800" y="327660"/>
                  </a:moveTo>
                  <a:lnTo>
                    <a:pt x="1066800" y="0"/>
                  </a:lnTo>
                </a:path>
                <a:path w="2129790" h="327660">
                  <a:moveTo>
                    <a:pt x="2129790" y="325627"/>
                  </a:moveTo>
                  <a:lnTo>
                    <a:pt x="2129790" y="167639"/>
                  </a:lnTo>
                </a:path>
                <a:path w="2129790" h="327660">
                  <a:moveTo>
                    <a:pt x="2129281" y="170179"/>
                  </a:moveTo>
                  <a:lnTo>
                    <a:pt x="0" y="170179"/>
                  </a:lnTo>
                </a:path>
              </a:pathLst>
            </a:custGeom>
            <a:ln w="6350">
              <a:solidFill>
                <a:srgbClr val="130C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979" y="2513791"/>
              <a:ext cx="402801" cy="36945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250814" y="2930525"/>
              <a:ext cx="784860" cy="233679"/>
            </a:xfrm>
            <a:custGeom>
              <a:avLst/>
              <a:gdLst/>
              <a:ahLst/>
              <a:cxnLst/>
              <a:rect l="l" t="t" r="r" b="b"/>
              <a:pathLst>
                <a:path w="784860" h="233680">
                  <a:moveTo>
                    <a:pt x="0" y="38988"/>
                  </a:moveTo>
                  <a:lnTo>
                    <a:pt x="3055" y="23788"/>
                  </a:lnTo>
                  <a:lnTo>
                    <a:pt x="11398" y="11398"/>
                  </a:lnTo>
                  <a:lnTo>
                    <a:pt x="23788" y="3055"/>
                  </a:lnTo>
                  <a:lnTo>
                    <a:pt x="38988" y="0"/>
                  </a:lnTo>
                  <a:lnTo>
                    <a:pt x="745871" y="0"/>
                  </a:lnTo>
                  <a:lnTo>
                    <a:pt x="761071" y="3055"/>
                  </a:lnTo>
                  <a:lnTo>
                    <a:pt x="773461" y="11398"/>
                  </a:lnTo>
                  <a:lnTo>
                    <a:pt x="781804" y="23788"/>
                  </a:lnTo>
                  <a:lnTo>
                    <a:pt x="784860" y="38988"/>
                  </a:lnTo>
                  <a:lnTo>
                    <a:pt x="784860" y="194690"/>
                  </a:lnTo>
                  <a:lnTo>
                    <a:pt x="781804" y="209891"/>
                  </a:lnTo>
                  <a:lnTo>
                    <a:pt x="773461" y="222281"/>
                  </a:lnTo>
                  <a:lnTo>
                    <a:pt x="761071" y="230624"/>
                  </a:lnTo>
                  <a:lnTo>
                    <a:pt x="745871" y="233679"/>
                  </a:lnTo>
                  <a:lnTo>
                    <a:pt x="38988" y="233679"/>
                  </a:lnTo>
                  <a:lnTo>
                    <a:pt x="23788" y="230624"/>
                  </a:lnTo>
                  <a:lnTo>
                    <a:pt x="11398" y="222281"/>
                  </a:lnTo>
                  <a:lnTo>
                    <a:pt x="3055" y="209891"/>
                  </a:lnTo>
                  <a:lnTo>
                    <a:pt x="0" y="194690"/>
                  </a:lnTo>
                  <a:lnTo>
                    <a:pt x="0" y="38988"/>
                  </a:lnTo>
                  <a:close/>
                </a:path>
              </a:pathLst>
            </a:custGeom>
            <a:ln w="19049">
              <a:solidFill>
                <a:srgbClr val="FFFF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74684" y="2259837"/>
              <a:ext cx="76200" cy="565150"/>
            </a:xfrm>
            <a:custGeom>
              <a:avLst/>
              <a:gdLst/>
              <a:ahLst/>
              <a:cxnLst/>
              <a:rect l="l" t="t" r="r" b="b"/>
              <a:pathLst>
                <a:path w="76200" h="565150">
                  <a:moveTo>
                    <a:pt x="0" y="488314"/>
                  </a:moveTo>
                  <a:lnTo>
                    <a:pt x="36830" y="565150"/>
                  </a:lnTo>
                  <a:lnTo>
                    <a:pt x="69914" y="501650"/>
                  </a:lnTo>
                  <a:lnTo>
                    <a:pt x="44196" y="501650"/>
                  </a:lnTo>
                  <a:lnTo>
                    <a:pt x="31496" y="501523"/>
                  </a:lnTo>
                  <a:lnTo>
                    <a:pt x="31707" y="488843"/>
                  </a:lnTo>
                  <a:lnTo>
                    <a:pt x="0" y="488314"/>
                  </a:lnTo>
                  <a:close/>
                </a:path>
                <a:path w="76200" h="565150">
                  <a:moveTo>
                    <a:pt x="31707" y="488843"/>
                  </a:moveTo>
                  <a:lnTo>
                    <a:pt x="31496" y="501523"/>
                  </a:lnTo>
                  <a:lnTo>
                    <a:pt x="44196" y="501650"/>
                  </a:lnTo>
                  <a:lnTo>
                    <a:pt x="44406" y="489055"/>
                  </a:lnTo>
                  <a:lnTo>
                    <a:pt x="31707" y="488843"/>
                  </a:lnTo>
                  <a:close/>
                </a:path>
                <a:path w="76200" h="565150">
                  <a:moveTo>
                    <a:pt x="44406" y="489055"/>
                  </a:moveTo>
                  <a:lnTo>
                    <a:pt x="44196" y="501650"/>
                  </a:lnTo>
                  <a:lnTo>
                    <a:pt x="69914" y="501650"/>
                  </a:lnTo>
                  <a:lnTo>
                    <a:pt x="76200" y="489585"/>
                  </a:lnTo>
                  <a:lnTo>
                    <a:pt x="44406" y="489055"/>
                  </a:lnTo>
                  <a:close/>
                </a:path>
                <a:path w="76200" h="565150">
                  <a:moveTo>
                    <a:pt x="39878" y="0"/>
                  </a:moveTo>
                  <a:lnTo>
                    <a:pt x="31707" y="488843"/>
                  </a:lnTo>
                  <a:lnTo>
                    <a:pt x="44406" y="489055"/>
                  </a:lnTo>
                  <a:lnTo>
                    <a:pt x="52578" y="253"/>
                  </a:lnTo>
                  <a:lnTo>
                    <a:pt x="39878" y="0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556759" y="6024562"/>
            <a:ext cx="7797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131F49"/>
                </a:solidFill>
                <a:latin typeface="Segoe UI"/>
                <a:cs typeface="Segoe UI"/>
              </a:rPr>
              <a:t>SK</a:t>
            </a:r>
            <a:endParaRPr sz="105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050" b="1" spc="-5" dirty="0">
                <a:solidFill>
                  <a:srgbClr val="131F49"/>
                </a:solidFill>
                <a:latin typeface="Segoe UI"/>
                <a:cs typeface="Segoe UI"/>
              </a:rPr>
              <a:t>Pembetulan</a:t>
            </a:r>
            <a:endParaRPr sz="1050">
              <a:latin typeface="Segoe UI"/>
              <a:cs typeface="Segoe U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79176" y="2543630"/>
            <a:ext cx="427447" cy="286985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5344795" y="2947415"/>
            <a:ext cx="594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e</a:t>
            </a:r>
            <a:r>
              <a:rPr sz="1100" spc="-5" dirty="0">
                <a:solidFill>
                  <a:srgbClr val="131F49"/>
                </a:solidFill>
                <a:latin typeface="Segoe UI"/>
                <a:cs typeface="Segoe UI"/>
              </a:rPr>
              <a:t>k</a:t>
            </a:r>
            <a:r>
              <a:rPr sz="1100" spc="5" dirty="0">
                <a:solidFill>
                  <a:srgbClr val="131F49"/>
                </a:solidFill>
                <a:latin typeface="Segoe UI"/>
                <a:cs typeface="Segoe UI"/>
              </a:rPr>
              <a:t>s</a:t>
            </a: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p</a:t>
            </a:r>
            <a:r>
              <a:rPr sz="1100" spc="5" dirty="0">
                <a:solidFill>
                  <a:srgbClr val="131F49"/>
                </a:solidFill>
                <a:latin typeface="Segoe UI"/>
                <a:cs typeface="Segoe UI"/>
              </a:rPr>
              <a:t>e</a:t>
            </a: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disi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199254" y="2927985"/>
            <a:ext cx="784860" cy="233679"/>
          </a:xfrm>
          <a:custGeom>
            <a:avLst/>
            <a:gdLst/>
            <a:ahLst/>
            <a:cxnLst/>
            <a:rect l="l" t="t" r="r" b="b"/>
            <a:pathLst>
              <a:path w="784860" h="233680">
                <a:moveTo>
                  <a:pt x="0" y="38988"/>
                </a:moveTo>
                <a:lnTo>
                  <a:pt x="3055" y="23788"/>
                </a:lnTo>
                <a:lnTo>
                  <a:pt x="11398" y="11398"/>
                </a:lnTo>
                <a:lnTo>
                  <a:pt x="23788" y="3055"/>
                </a:lnTo>
                <a:lnTo>
                  <a:pt x="38989" y="0"/>
                </a:lnTo>
                <a:lnTo>
                  <a:pt x="745871" y="0"/>
                </a:lnTo>
                <a:lnTo>
                  <a:pt x="761071" y="3055"/>
                </a:lnTo>
                <a:lnTo>
                  <a:pt x="773461" y="11398"/>
                </a:lnTo>
                <a:lnTo>
                  <a:pt x="781804" y="23788"/>
                </a:lnTo>
                <a:lnTo>
                  <a:pt x="784860" y="38988"/>
                </a:lnTo>
                <a:lnTo>
                  <a:pt x="784860" y="194690"/>
                </a:lnTo>
                <a:lnTo>
                  <a:pt x="781804" y="209891"/>
                </a:lnTo>
                <a:lnTo>
                  <a:pt x="773461" y="222281"/>
                </a:lnTo>
                <a:lnTo>
                  <a:pt x="761071" y="230624"/>
                </a:lnTo>
                <a:lnTo>
                  <a:pt x="745871" y="233679"/>
                </a:lnTo>
                <a:lnTo>
                  <a:pt x="38989" y="233679"/>
                </a:lnTo>
                <a:lnTo>
                  <a:pt x="23788" y="230624"/>
                </a:lnTo>
                <a:lnTo>
                  <a:pt x="11398" y="222281"/>
                </a:lnTo>
                <a:lnTo>
                  <a:pt x="3055" y="209891"/>
                </a:lnTo>
                <a:lnTo>
                  <a:pt x="0" y="194690"/>
                </a:lnTo>
                <a:lnTo>
                  <a:pt x="0" y="38988"/>
                </a:lnTo>
                <a:close/>
              </a:path>
            </a:pathLst>
          </a:custGeom>
          <a:ln w="19049">
            <a:solidFill>
              <a:srgbClr val="FFFF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295140" y="2944748"/>
            <a:ext cx="5918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langsung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285865" y="2922904"/>
            <a:ext cx="802640" cy="502920"/>
          </a:xfrm>
          <a:custGeom>
            <a:avLst/>
            <a:gdLst/>
            <a:ahLst/>
            <a:cxnLst/>
            <a:rect l="l" t="t" r="r" b="b"/>
            <a:pathLst>
              <a:path w="802640" h="502920">
                <a:moveTo>
                  <a:pt x="0" y="83820"/>
                </a:moveTo>
                <a:lnTo>
                  <a:pt x="6578" y="51167"/>
                </a:lnTo>
                <a:lnTo>
                  <a:pt x="24526" y="24526"/>
                </a:lnTo>
                <a:lnTo>
                  <a:pt x="51167" y="6578"/>
                </a:lnTo>
                <a:lnTo>
                  <a:pt x="83820" y="0"/>
                </a:lnTo>
                <a:lnTo>
                  <a:pt x="718819" y="0"/>
                </a:lnTo>
                <a:lnTo>
                  <a:pt x="751472" y="6578"/>
                </a:lnTo>
                <a:lnTo>
                  <a:pt x="778113" y="24526"/>
                </a:lnTo>
                <a:lnTo>
                  <a:pt x="796061" y="51167"/>
                </a:lnTo>
                <a:lnTo>
                  <a:pt x="802639" y="83820"/>
                </a:lnTo>
                <a:lnTo>
                  <a:pt x="802639" y="419100"/>
                </a:lnTo>
                <a:lnTo>
                  <a:pt x="796061" y="451752"/>
                </a:lnTo>
                <a:lnTo>
                  <a:pt x="778113" y="478393"/>
                </a:lnTo>
                <a:lnTo>
                  <a:pt x="751472" y="496341"/>
                </a:lnTo>
                <a:lnTo>
                  <a:pt x="718819" y="502920"/>
                </a:lnTo>
                <a:lnTo>
                  <a:pt x="83820" y="502920"/>
                </a:lnTo>
                <a:lnTo>
                  <a:pt x="51167" y="496341"/>
                </a:lnTo>
                <a:lnTo>
                  <a:pt x="24526" y="478393"/>
                </a:lnTo>
                <a:lnTo>
                  <a:pt x="6578" y="451752"/>
                </a:lnTo>
                <a:lnTo>
                  <a:pt x="0" y="419100"/>
                </a:lnTo>
                <a:lnTo>
                  <a:pt x="0" y="83820"/>
                </a:lnTo>
                <a:close/>
              </a:path>
            </a:pathLst>
          </a:custGeom>
          <a:ln w="19050">
            <a:solidFill>
              <a:srgbClr val="FFFF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384925" y="2917825"/>
            <a:ext cx="60452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7620" algn="just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131F49"/>
                </a:solidFill>
                <a:latin typeface="Segoe UI"/>
                <a:cs typeface="Segoe UI"/>
              </a:rPr>
              <a:t>E</a:t>
            </a:r>
            <a:r>
              <a:rPr sz="1050" spc="-10" dirty="0">
                <a:solidFill>
                  <a:srgbClr val="131F49"/>
                </a:solidFill>
                <a:latin typeface="Segoe UI"/>
                <a:cs typeface="Segoe UI"/>
              </a:rPr>
              <a:t>l</a:t>
            </a:r>
            <a:r>
              <a:rPr sz="1050" dirty="0">
                <a:solidFill>
                  <a:srgbClr val="131F49"/>
                </a:solidFill>
                <a:latin typeface="Segoe UI"/>
                <a:cs typeface="Segoe UI"/>
              </a:rPr>
              <a:t>ekt</a:t>
            </a:r>
            <a:r>
              <a:rPr sz="1050" spc="5" dirty="0">
                <a:solidFill>
                  <a:srgbClr val="131F49"/>
                </a:solidFill>
                <a:latin typeface="Segoe UI"/>
                <a:cs typeface="Segoe UI"/>
              </a:rPr>
              <a:t>r</a:t>
            </a:r>
            <a:r>
              <a:rPr sz="1050" dirty="0">
                <a:solidFill>
                  <a:srgbClr val="131F49"/>
                </a:solidFill>
                <a:latin typeface="Segoe UI"/>
                <a:cs typeface="Segoe UI"/>
              </a:rPr>
              <a:t>o</a:t>
            </a:r>
            <a:r>
              <a:rPr sz="1050" spc="-5" dirty="0">
                <a:solidFill>
                  <a:srgbClr val="131F49"/>
                </a:solidFill>
                <a:latin typeface="Segoe UI"/>
                <a:cs typeface="Segoe UI"/>
              </a:rPr>
              <a:t>ni</a:t>
            </a:r>
            <a:r>
              <a:rPr sz="1050" dirty="0">
                <a:solidFill>
                  <a:srgbClr val="131F49"/>
                </a:solidFill>
                <a:latin typeface="Segoe UI"/>
                <a:cs typeface="Segoe UI"/>
              </a:rPr>
              <a:t>k  </a:t>
            </a:r>
            <a:r>
              <a:rPr sz="1050" spc="-5" dirty="0">
                <a:solidFill>
                  <a:srgbClr val="131F49"/>
                </a:solidFill>
                <a:latin typeface="Segoe UI"/>
                <a:cs typeface="Segoe UI"/>
              </a:rPr>
              <a:t>(jika telah </a:t>
            </a:r>
            <a:r>
              <a:rPr sz="1050" spc="-280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050" spc="-5" dirty="0">
                <a:solidFill>
                  <a:srgbClr val="131F49"/>
                </a:solidFill>
                <a:latin typeface="Segoe UI"/>
                <a:cs typeface="Segoe UI"/>
              </a:rPr>
              <a:t>tersedia)</a:t>
            </a:r>
            <a:endParaRPr sz="1050">
              <a:latin typeface="Segoe UI"/>
              <a:cs typeface="Segoe U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092950" y="1610360"/>
            <a:ext cx="1888489" cy="656590"/>
            <a:chOff x="7092950" y="1610360"/>
            <a:chExt cx="1888489" cy="656590"/>
          </a:xfrm>
        </p:grpSpPr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2950" y="1723390"/>
              <a:ext cx="435609" cy="43561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585709" y="1610360"/>
              <a:ext cx="1395730" cy="656590"/>
            </a:xfrm>
            <a:custGeom>
              <a:avLst/>
              <a:gdLst/>
              <a:ahLst/>
              <a:cxnLst/>
              <a:rect l="l" t="t" r="r" b="b"/>
              <a:pathLst>
                <a:path w="1395729" h="656589">
                  <a:moveTo>
                    <a:pt x="1286256" y="0"/>
                  </a:moveTo>
                  <a:lnTo>
                    <a:pt x="109474" y="0"/>
                  </a:lnTo>
                  <a:lnTo>
                    <a:pt x="66865" y="8604"/>
                  </a:lnTo>
                  <a:lnTo>
                    <a:pt x="32067" y="32067"/>
                  </a:lnTo>
                  <a:lnTo>
                    <a:pt x="8604" y="66865"/>
                  </a:lnTo>
                  <a:lnTo>
                    <a:pt x="0" y="109474"/>
                  </a:lnTo>
                  <a:lnTo>
                    <a:pt x="0" y="547115"/>
                  </a:lnTo>
                  <a:lnTo>
                    <a:pt x="8604" y="589724"/>
                  </a:lnTo>
                  <a:lnTo>
                    <a:pt x="32067" y="624522"/>
                  </a:lnTo>
                  <a:lnTo>
                    <a:pt x="66865" y="647985"/>
                  </a:lnTo>
                  <a:lnTo>
                    <a:pt x="109474" y="656589"/>
                  </a:lnTo>
                  <a:lnTo>
                    <a:pt x="1286256" y="656589"/>
                  </a:lnTo>
                  <a:lnTo>
                    <a:pt x="1328864" y="647985"/>
                  </a:lnTo>
                  <a:lnTo>
                    <a:pt x="1363662" y="624522"/>
                  </a:lnTo>
                  <a:lnTo>
                    <a:pt x="1387125" y="589724"/>
                  </a:lnTo>
                  <a:lnTo>
                    <a:pt x="1395730" y="547115"/>
                  </a:lnTo>
                  <a:lnTo>
                    <a:pt x="1395730" y="109474"/>
                  </a:lnTo>
                  <a:lnTo>
                    <a:pt x="1387125" y="66865"/>
                  </a:lnTo>
                  <a:lnTo>
                    <a:pt x="1363662" y="32067"/>
                  </a:lnTo>
                  <a:lnTo>
                    <a:pt x="1328864" y="8604"/>
                  </a:lnTo>
                  <a:lnTo>
                    <a:pt x="1286256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713726" y="1607819"/>
            <a:ext cx="1111250" cy="657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149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PENELITIAN 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 KELENGKA</a:t>
            </a:r>
            <a:r>
              <a:rPr sz="1200" b="1" spc="-70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N  (KPP)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9838690" y="1635760"/>
            <a:ext cx="1737360" cy="518159"/>
            <a:chOff x="9838690" y="1635760"/>
            <a:chExt cx="1737360" cy="518159"/>
          </a:xfrm>
        </p:grpSpPr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38690" y="1635760"/>
              <a:ext cx="519429" cy="51816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0385425" y="1762125"/>
              <a:ext cx="1181100" cy="308610"/>
            </a:xfrm>
            <a:custGeom>
              <a:avLst/>
              <a:gdLst/>
              <a:ahLst/>
              <a:cxnLst/>
              <a:rect l="l" t="t" r="r" b="b"/>
              <a:pathLst>
                <a:path w="1181100" h="308610">
                  <a:moveTo>
                    <a:pt x="0" y="51435"/>
                  </a:moveTo>
                  <a:lnTo>
                    <a:pt x="4036" y="31396"/>
                  </a:lnTo>
                  <a:lnTo>
                    <a:pt x="15049" y="15049"/>
                  </a:lnTo>
                  <a:lnTo>
                    <a:pt x="31396" y="4036"/>
                  </a:lnTo>
                  <a:lnTo>
                    <a:pt x="51434" y="0"/>
                  </a:lnTo>
                  <a:lnTo>
                    <a:pt x="1129665" y="0"/>
                  </a:lnTo>
                  <a:lnTo>
                    <a:pt x="1149703" y="4036"/>
                  </a:lnTo>
                  <a:lnTo>
                    <a:pt x="1166050" y="15049"/>
                  </a:lnTo>
                  <a:lnTo>
                    <a:pt x="1177063" y="31396"/>
                  </a:lnTo>
                  <a:lnTo>
                    <a:pt x="1181100" y="51435"/>
                  </a:lnTo>
                  <a:lnTo>
                    <a:pt x="1181100" y="257175"/>
                  </a:lnTo>
                  <a:lnTo>
                    <a:pt x="1177063" y="277213"/>
                  </a:lnTo>
                  <a:lnTo>
                    <a:pt x="1166050" y="293560"/>
                  </a:lnTo>
                  <a:lnTo>
                    <a:pt x="1149703" y="304573"/>
                  </a:lnTo>
                  <a:lnTo>
                    <a:pt x="1129665" y="308610"/>
                  </a:lnTo>
                  <a:lnTo>
                    <a:pt x="51434" y="308610"/>
                  </a:lnTo>
                  <a:lnTo>
                    <a:pt x="31396" y="304573"/>
                  </a:lnTo>
                  <a:lnTo>
                    <a:pt x="15049" y="293560"/>
                  </a:lnTo>
                  <a:lnTo>
                    <a:pt x="4036" y="277213"/>
                  </a:lnTo>
                  <a:lnTo>
                    <a:pt x="0" y="257175"/>
                  </a:lnTo>
                  <a:lnTo>
                    <a:pt x="0" y="51435"/>
                  </a:lnTo>
                  <a:close/>
                </a:path>
              </a:pathLst>
            </a:custGeom>
            <a:ln w="19050">
              <a:solidFill>
                <a:srgbClr val="A8D08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0561955" y="1791715"/>
            <a:ext cx="8293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31F49"/>
                </a:solidFill>
                <a:latin typeface="Segoe UI"/>
                <a:cs typeface="Segoe UI"/>
              </a:rPr>
              <a:t>LE</a:t>
            </a:r>
            <a:r>
              <a:rPr sz="1400" b="1" spc="-5" dirty="0">
                <a:solidFill>
                  <a:srgbClr val="131F49"/>
                </a:solidFill>
                <a:latin typeface="Segoe UI"/>
                <a:cs typeface="Segoe UI"/>
              </a:rPr>
              <a:t>N</a:t>
            </a:r>
            <a:r>
              <a:rPr sz="1400" b="1" spc="5" dirty="0">
                <a:solidFill>
                  <a:srgbClr val="131F49"/>
                </a:solidFill>
                <a:latin typeface="Segoe UI"/>
                <a:cs typeface="Segoe UI"/>
              </a:rPr>
              <a:t>G</a:t>
            </a:r>
            <a:r>
              <a:rPr sz="1400" b="1" dirty="0">
                <a:solidFill>
                  <a:srgbClr val="131F49"/>
                </a:solidFill>
                <a:latin typeface="Segoe UI"/>
                <a:cs typeface="Segoe UI"/>
              </a:rPr>
              <a:t>KAP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814309" y="3012439"/>
            <a:ext cx="1007110" cy="482600"/>
          </a:xfrm>
          <a:custGeom>
            <a:avLst/>
            <a:gdLst/>
            <a:ahLst/>
            <a:cxnLst/>
            <a:rect l="l" t="t" r="r" b="b"/>
            <a:pathLst>
              <a:path w="1007109" h="482600">
                <a:moveTo>
                  <a:pt x="0" y="80390"/>
                </a:moveTo>
                <a:lnTo>
                  <a:pt x="6328" y="49131"/>
                </a:lnTo>
                <a:lnTo>
                  <a:pt x="23574" y="23574"/>
                </a:lnTo>
                <a:lnTo>
                  <a:pt x="49131" y="6328"/>
                </a:lnTo>
                <a:lnTo>
                  <a:pt x="80391" y="0"/>
                </a:lnTo>
                <a:lnTo>
                  <a:pt x="926719" y="0"/>
                </a:lnTo>
                <a:lnTo>
                  <a:pt x="957978" y="6328"/>
                </a:lnTo>
                <a:lnTo>
                  <a:pt x="983535" y="23574"/>
                </a:lnTo>
                <a:lnTo>
                  <a:pt x="1000781" y="49131"/>
                </a:lnTo>
                <a:lnTo>
                  <a:pt x="1007110" y="80390"/>
                </a:lnTo>
                <a:lnTo>
                  <a:pt x="1007110" y="402209"/>
                </a:lnTo>
                <a:lnTo>
                  <a:pt x="1000781" y="433468"/>
                </a:lnTo>
                <a:lnTo>
                  <a:pt x="983535" y="459025"/>
                </a:lnTo>
                <a:lnTo>
                  <a:pt x="957978" y="476271"/>
                </a:lnTo>
                <a:lnTo>
                  <a:pt x="926719" y="482600"/>
                </a:lnTo>
                <a:lnTo>
                  <a:pt x="80391" y="482600"/>
                </a:lnTo>
                <a:lnTo>
                  <a:pt x="49131" y="476271"/>
                </a:lnTo>
                <a:lnTo>
                  <a:pt x="23574" y="459025"/>
                </a:lnTo>
                <a:lnTo>
                  <a:pt x="6328" y="433468"/>
                </a:lnTo>
                <a:lnTo>
                  <a:pt x="0" y="402209"/>
                </a:lnTo>
                <a:lnTo>
                  <a:pt x="0" y="80390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903844" y="3053715"/>
            <a:ext cx="830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843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31F49"/>
                </a:solidFill>
                <a:latin typeface="Segoe UI"/>
                <a:cs typeface="Segoe UI"/>
              </a:rPr>
              <a:t>TIDAK </a:t>
            </a:r>
            <a:r>
              <a:rPr sz="1400" b="1" spc="-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400" b="1" spc="5" dirty="0">
                <a:solidFill>
                  <a:srgbClr val="131F49"/>
                </a:solidFill>
                <a:latin typeface="Segoe UI"/>
                <a:cs typeface="Segoe UI"/>
              </a:rPr>
              <a:t>LENG</a:t>
            </a:r>
            <a:r>
              <a:rPr sz="1400" b="1" dirty="0">
                <a:solidFill>
                  <a:srgbClr val="131F49"/>
                </a:solidFill>
                <a:latin typeface="Segoe UI"/>
                <a:cs typeface="Segoe UI"/>
              </a:rPr>
              <a:t>KAP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907279" y="1686560"/>
            <a:ext cx="2842260" cy="1746250"/>
            <a:chOff x="4907279" y="1686560"/>
            <a:chExt cx="2842260" cy="1746250"/>
          </a:xfrm>
        </p:grpSpPr>
        <p:sp>
          <p:nvSpPr>
            <p:cNvPr id="59" name="object 59"/>
            <p:cNvSpPr/>
            <p:nvPr/>
          </p:nvSpPr>
          <p:spPr>
            <a:xfrm>
              <a:off x="7387589" y="3049270"/>
              <a:ext cx="361950" cy="383540"/>
            </a:xfrm>
            <a:custGeom>
              <a:avLst/>
              <a:gdLst/>
              <a:ahLst/>
              <a:cxnLst/>
              <a:rect l="l" t="t" r="r" b="b"/>
              <a:pathLst>
                <a:path w="361950" h="383539">
                  <a:moveTo>
                    <a:pt x="180975" y="0"/>
                  </a:moveTo>
                  <a:lnTo>
                    <a:pt x="132864" y="6849"/>
                  </a:lnTo>
                  <a:lnTo>
                    <a:pt x="89633" y="26180"/>
                  </a:lnTo>
                  <a:lnTo>
                    <a:pt x="53006" y="56165"/>
                  </a:lnTo>
                  <a:lnTo>
                    <a:pt x="24708" y="94977"/>
                  </a:lnTo>
                  <a:lnTo>
                    <a:pt x="6464" y="140787"/>
                  </a:lnTo>
                  <a:lnTo>
                    <a:pt x="0" y="191769"/>
                  </a:lnTo>
                  <a:lnTo>
                    <a:pt x="6464" y="242752"/>
                  </a:lnTo>
                  <a:lnTo>
                    <a:pt x="24708" y="288562"/>
                  </a:lnTo>
                  <a:lnTo>
                    <a:pt x="53006" y="327374"/>
                  </a:lnTo>
                  <a:lnTo>
                    <a:pt x="89633" y="357359"/>
                  </a:lnTo>
                  <a:lnTo>
                    <a:pt x="132864" y="376690"/>
                  </a:lnTo>
                  <a:lnTo>
                    <a:pt x="180975" y="383539"/>
                  </a:lnTo>
                  <a:lnTo>
                    <a:pt x="229085" y="376690"/>
                  </a:lnTo>
                  <a:lnTo>
                    <a:pt x="272316" y="357359"/>
                  </a:lnTo>
                  <a:lnTo>
                    <a:pt x="308943" y="327374"/>
                  </a:lnTo>
                  <a:lnTo>
                    <a:pt x="317462" y="315690"/>
                  </a:lnTo>
                  <a:lnTo>
                    <a:pt x="182070" y="315690"/>
                  </a:lnTo>
                  <a:lnTo>
                    <a:pt x="153949" y="312094"/>
                  </a:lnTo>
                  <a:lnTo>
                    <a:pt x="127126" y="300735"/>
                  </a:lnTo>
                  <a:lnTo>
                    <a:pt x="92624" y="269178"/>
                  </a:lnTo>
                  <a:lnTo>
                    <a:pt x="72564" y="227060"/>
                  </a:lnTo>
                  <a:lnTo>
                    <a:pt x="68387" y="179774"/>
                  </a:lnTo>
                  <a:lnTo>
                    <a:pt x="81533" y="132714"/>
                  </a:lnTo>
                  <a:lnTo>
                    <a:pt x="170575" y="132714"/>
                  </a:lnTo>
                  <a:lnTo>
                    <a:pt x="125221" y="83946"/>
                  </a:lnTo>
                  <a:lnTo>
                    <a:pt x="151830" y="72016"/>
                  </a:lnTo>
                  <a:lnTo>
                    <a:pt x="179879" y="67849"/>
                  </a:lnTo>
                  <a:lnTo>
                    <a:pt x="317462" y="67849"/>
                  </a:lnTo>
                  <a:lnTo>
                    <a:pt x="308943" y="56165"/>
                  </a:lnTo>
                  <a:lnTo>
                    <a:pt x="272316" y="26180"/>
                  </a:lnTo>
                  <a:lnTo>
                    <a:pt x="229085" y="6849"/>
                  </a:lnTo>
                  <a:lnTo>
                    <a:pt x="180975" y="0"/>
                  </a:lnTo>
                  <a:close/>
                </a:path>
                <a:path w="361950" h="383539">
                  <a:moveTo>
                    <a:pt x="170575" y="132714"/>
                  </a:moveTo>
                  <a:lnTo>
                    <a:pt x="81533" y="132714"/>
                  </a:lnTo>
                  <a:lnTo>
                    <a:pt x="236727" y="299592"/>
                  </a:lnTo>
                  <a:lnTo>
                    <a:pt x="210119" y="311523"/>
                  </a:lnTo>
                  <a:lnTo>
                    <a:pt x="182070" y="315690"/>
                  </a:lnTo>
                  <a:lnTo>
                    <a:pt x="317462" y="315690"/>
                  </a:lnTo>
                  <a:lnTo>
                    <a:pt x="337241" y="288562"/>
                  </a:lnTo>
                  <a:lnTo>
                    <a:pt x="352270" y="250825"/>
                  </a:lnTo>
                  <a:lnTo>
                    <a:pt x="280415" y="250825"/>
                  </a:lnTo>
                  <a:lnTo>
                    <a:pt x="170575" y="132714"/>
                  </a:lnTo>
                  <a:close/>
                </a:path>
                <a:path w="361950" h="383539">
                  <a:moveTo>
                    <a:pt x="317462" y="67849"/>
                  </a:moveTo>
                  <a:lnTo>
                    <a:pt x="179879" y="67849"/>
                  </a:lnTo>
                  <a:lnTo>
                    <a:pt x="208000" y="71445"/>
                  </a:lnTo>
                  <a:lnTo>
                    <a:pt x="234823" y="82803"/>
                  </a:lnTo>
                  <a:lnTo>
                    <a:pt x="269325" y="114361"/>
                  </a:lnTo>
                  <a:lnTo>
                    <a:pt x="289385" y="156479"/>
                  </a:lnTo>
                  <a:lnTo>
                    <a:pt x="293562" y="203765"/>
                  </a:lnTo>
                  <a:lnTo>
                    <a:pt x="280415" y="250825"/>
                  </a:lnTo>
                  <a:lnTo>
                    <a:pt x="352270" y="250825"/>
                  </a:lnTo>
                  <a:lnTo>
                    <a:pt x="355485" y="242752"/>
                  </a:lnTo>
                  <a:lnTo>
                    <a:pt x="361950" y="191769"/>
                  </a:lnTo>
                  <a:lnTo>
                    <a:pt x="355485" y="140787"/>
                  </a:lnTo>
                  <a:lnTo>
                    <a:pt x="337241" y="94977"/>
                  </a:lnTo>
                  <a:lnTo>
                    <a:pt x="317462" y="678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07279" y="1686560"/>
              <a:ext cx="1314450" cy="443230"/>
            </a:xfrm>
            <a:custGeom>
              <a:avLst/>
              <a:gdLst/>
              <a:ahLst/>
              <a:cxnLst/>
              <a:rect l="l" t="t" r="r" b="b"/>
              <a:pathLst>
                <a:path w="1314450" h="443230">
                  <a:moveTo>
                    <a:pt x="1240536" y="0"/>
                  </a:moveTo>
                  <a:lnTo>
                    <a:pt x="73914" y="0"/>
                  </a:lnTo>
                  <a:lnTo>
                    <a:pt x="45112" y="5798"/>
                  </a:lnTo>
                  <a:lnTo>
                    <a:pt x="21621" y="21621"/>
                  </a:lnTo>
                  <a:lnTo>
                    <a:pt x="5798" y="45112"/>
                  </a:lnTo>
                  <a:lnTo>
                    <a:pt x="0" y="73913"/>
                  </a:lnTo>
                  <a:lnTo>
                    <a:pt x="0" y="369315"/>
                  </a:lnTo>
                  <a:lnTo>
                    <a:pt x="5798" y="398117"/>
                  </a:lnTo>
                  <a:lnTo>
                    <a:pt x="21621" y="421608"/>
                  </a:lnTo>
                  <a:lnTo>
                    <a:pt x="45112" y="437431"/>
                  </a:lnTo>
                  <a:lnTo>
                    <a:pt x="73914" y="443229"/>
                  </a:lnTo>
                  <a:lnTo>
                    <a:pt x="1240536" y="443229"/>
                  </a:lnTo>
                  <a:lnTo>
                    <a:pt x="1269337" y="437431"/>
                  </a:lnTo>
                  <a:lnTo>
                    <a:pt x="1292828" y="421608"/>
                  </a:lnTo>
                  <a:lnTo>
                    <a:pt x="1308651" y="398117"/>
                  </a:lnTo>
                  <a:lnTo>
                    <a:pt x="1314450" y="369315"/>
                  </a:lnTo>
                  <a:lnTo>
                    <a:pt x="1314450" y="73913"/>
                  </a:lnTo>
                  <a:lnTo>
                    <a:pt x="1308651" y="45112"/>
                  </a:lnTo>
                  <a:lnTo>
                    <a:pt x="1292828" y="21621"/>
                  </a:lnTo>
                  <a:lnTo>
                    <a:pt x="1269337" y="5798"/>
                  </a:lnTo>
                  <a:lnTo>
                    <a:pt x="1240536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018659" y="1684527"/>
            <a:ext cx="1122680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6220">
              <a:lnSpc>
                <a:spcPct val="115199"/>
              </a:lnSpc>
              <a:spcBef>
                <a:spcPts val="100"/>
              </a:spcBef>
            </a:pP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SARANA 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EN</a:t>
            </a:r>
            <a:r>
              <a:rPr sz="1200" b="1" spc="-90" dirty="0">
                <a:solidFill>
                  <a:srgbClr val="EDB820"/>
                </a:solidFill>
                <a:latin typeface="Segoe UI"/>
                <a:cs typeface="Segoe UI"/>
              </a:rPr>
              <a:t>Y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M</a:t>
            </a:r>
            <a:r>
              <a:rPr sz="1200" b="1" spc="-65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I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N</a:t>
            </a:r>
            <a:endParaRPr sz="1200">
              <a:latin typeface="Segoe UI"/>
              <a:cs typeface="Segoe UI"/>
            </a:endParaRPr>
          </a:p>
        </p:txBody>
      </p:sp>
      <p:pic>
        <p:nvPicPr>
          <p:cNvPr id="62" name="object 6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31400" y="3515359"/>
            <a:ext cx="435609" cy="435609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10424159" y="2070607"/>
            <a:ext cx="1178560" cy="2057400"/>
            <a:chOff x="10424159" y="2070607"/>
            <a:chExt cx="1178560" cy="2057400"/>
          </a:xfrm>
        </p:grpSpPr>
        <p:sp>
          <p:nvSpPr>
            <p:cNvPr id="64" name="object 64"/>
            <p:cNvSpPr/>
            <p:nvPr/>
          </p:nvSpPr>
          <p:spPr>
            <a:xfrm>
              <a:off x="10918697" y="2070607"/>
              <a:ext cx="76200" cy="1369060"/>
            </a:xfrm>
            <a:custGeom>
              <a:avLst/>
              <a:gdLst/>
              <a:ahLst/>
              <a:cxnLst/>
              <a:rect l="l" t="t" r="r" b="b"/>
              <a:pathLst>
                <a:path w="76200" h="1369060">
                  <a:moveTo>
                    <a:pt x="0" y="1292097"/>
                  </a:moveTo>
                  <a:lnTo>
                    <a:pt x="36956" y="1368932"/>
                  </a:lnTo>
                  <a:lnTo>
                    <a:pt x="69878" y="1305432"/>
                  </a:lnTo>
                  <a:lnTo>
                    <a:pt x="44196" y="1305432"/>
                  </a:lnTo>
                  <a:lnTo>
                    <a:pt x="31496" y="1305305"/>
                  </a:lnTo>
                  <a:lnTo>
                    <a:pt x="31685" y="1292573"/>
                  </a:lnTo>
                  <a:lnTo>
                    <a:pt x="0" y="1292097"/>
                  </a:lnTo>
                  <a:close/>
                </a:path>
                <a:path w="76200" h="1369060">
                  <a:moveTo>
                    <a:pt x="50926" y="0"/>
                  </a:moveTo>
                  <a:lnTo>
                    <a:pt x="31496" y="1305305"/>
                  </a:lnTo>
                  <a:lnTo>
                    <a:pt x="44196" y="1305432"/>
                  </a:lnTo>
                  <a:lnTo>
                    <a:pt x="44384" y="1292763"/>
                  </a:lnTo>
                  <a:lnTo>
                    <a:pt x="31685" y="1292573"/>
                  </a:lnTo>
                  <a:lnTo>
                    <a:pt x="44387" y="1292573"/>
                  </a:lnTo>
                  <a:lnTo>
                    <a:pt x="63626" y="253"/>
                  </a:lnTo>
                  <a:lnTo>
                    <a:pt x="50926" y="0"/>
                  </a:lnTo>
                  <a:close/>
                </a:path>
                <a:path w="76200" h="1369060">
                  <a:moveTo>
                    <a:pt x="44384" y="1292763"/>
                  </a:moveTo>
                  <a:lnTo>
                    <a:pt x="44196" y="1305432"/>
                  </a:lnTo>
                  <a:lnTo>
                    <a:pt x="69878" y="1305432"/>
                  </a:lnTo>
                  <a:lnTo>
                    <a:pt x="76200" y="1293240"/>
                  </a:lnTo>
                  <a:lnTo>
                    <a:pt x="44384" y="1292763"/>
                  </a:lnTo>
                  <a:close/>
                </a:path>
                <a:path w="76200" h="1369060">
                  <a:moveTo>
                    <a:pt x="44387" y="1292573"/>
                  </a:moveTo>
                  <a:lnTo>
                    <a:pt x="31685" y="1292573"/>
                  </a:lnTo>
                  <a:lnTo>
                    <a:pt x="44384" y="1292763"/>
                  </a:lnTo>
                  <a:lnTo>
                    <a:pt x="44387" y="1292573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424159" y="3440429"/>
              <a:ext cx="1178560" cy="687070"/>
            </a:xfrm>
            <a:custGeom>
              <a:avLst/>
              <a:gdLst/>
              <a:ahLst/>
              <a:cxnLst/>
              <a:rect l="l" t="t" r="r" b="b"/>
              <a:pathLst>
                <a:path w="1178559" h="687070">
                  <a:moveTo>
                    <a:pt x="1064006" y="0"/>
                  </a:moveTo>
                  <a:lnTo>
                    <a:pt x="114554" y="0"/>
                  </a:lnTo>
                  <a:lnTo>
                    <a:pt x="69973" y="9005"/>
                  </a:lnTo>
                  <a:lnTo>
                    <a:pt x="33559" y="33559"/>
                  </a:lnTo>
                  <a:lnTo>
                    <a:pt x="9005" y="69973"/>
                  </a:lnTo>
                  <a:lnTo>
                    <a:pt x="0" y="114554"/>
                  </a:lnTo>
                  <a:lnTo>
                    <a:pt x="0" y="572516"/>
                  </a:lnTo>
                  <a:lnTo>
                    <a:pt x="9005" y="617096"/>
                  </a:lnTo>
                  <a:lnTo>
                    <a:pt x="33559" y="653510"/>
                  </a:lnTo>
                  <a:lnTo>
                    <a:pt x="69973" y="678064"/>
                  </a:lnTo>
                  <a:lnTo>
                    <a:pt x="114554" y="687070"/>
                  </a:lnTo>
                  <a:lnTo>
                    <a:pt x="1064006" y="687070"/>
                  </a:lnTo>
                  <a:lnTo>
                    <a:pt x="1108586" y="678064"/>
                  </a:lnTo>
                  <a:lnTo>
                    <a:pt x="1145000" y="653510"/>
                  </a:lnTo>
                  <a:lnTo>
                    <a:pt x="1169554" y="617096"/>
                  </a:lnTo>
                  <a:lnTo>
                    <a:pt x="1178560" y="572516"/>
                  </a:lnTo>
                  <a:lnTo>
                    <a:pt x="1178560" y="114554"/>
                  </a:lnTo>
                  <a:lnTo>
                    <a:pt x="1169554" y="69973"/>
                  </a:lnTo>
                  <a:lnTo>
                    <a:pt x="1145000" y="33559"/>
                  </a:lnTo>
                  <a:lnTo>
                    <a:pt x="1108586" y="9005"/>
                  </a:lnTo>
                  <a:lnTo>
                    <a:pt x="1064006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0555351" y="3438144"/>
            <a:ext cx="893444" cy="657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5"/>
              </a:spcBef>
            </a:pP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E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N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ELITIA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N  </a:t>
            </a:r>
            <a:r>
              <a:rPr sz="1200" b="1" spc="-15" dirty="0">
                <a:solidFill>
                  <a:srgbClr val="EDB820"/>
                </a:solidFill>
                <a:latin typeface="Segoe UI"/>
                <a:cs typeface="Segoe UI"/>
              </a:rPr>
              <a:t>SUBSTANSI </a:t>
            </a:r>
            <a:r>
              <a:rPr sz="1200" b="1" spc="-10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(KPP)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412229" y="4128134"/>
            <a:ext cx="4605655" cy="2138045"/>
            <a:chOff x="6412229" y="4128134"/>
            <a:chExt cx="4605655" cy="2138045"/>
          </a:xfrm>
        </p:grpSpPr>
        <p:sp>
          <p:nvSpPr>
            <p:cNvPr id="68" name="object 68"/>
            <p:cNvSpPr/>
            <p:nvPr/>
          </p:nvSpPr>
          <p:spPr>
            <a:xfrm>
              <a:off x="10941684" y="4128134"/>
              <a:ext cx="76200" cy="1441450"/>
            </a:xfrm>
            <a:custGeom>
              <a:avLst/>
              <a:gdLst/>
              <a:ahLst/>
              <a:cxnLst/>
              <a:rect l="l" t="t" r="r" b="b"/>
              <a:pathLst>
                <a:path w="76200" h="1441450">
                  <a:moveTo>
                    <a:pt x="31750" y="1364742"/>
                  </a:moveTo>
                  <a:lnTo>
                    <a:pt x="0" y="1364742"/>
                  </a:lnTo>
                  <a:lnTo>
                    <a:pt x="38100" y="1440942"/>
                  </a:lnTo>
                  <a:lnTo>
                    <a:pt x="69850" y="1377442"/>
                  </a:lnTo>
                  <a:lnTo>
                    <a:pt x="31750" y="1377442"/>
                  </a:lnTo>
                  <a:lnTo>
                    <a:pt x="31750" y="1364742"/>
                  </a:lnTo>
                  <a:close/>
                </a:path>
                <a:path w="76200" h="1441450">
                  <a:moveTo>
                    <a:pt x="44450" y="0"/>
                  </a:moveTo>
                  <a:lnTo>
                    <a:pt x="31750" y="0"/>
                  </a:lnTo>
                  <a:lnTo>
                    <a:pt x="31750" y="1377442"/>
                  </a:lnTo>
                  <a:lnTo>
                    <a:pt x="44450" y="1377442"/>
                  </a:lnTo>
                  <a:lnTo>
                    <a:pt x="44450" y="0"/>
                  </a:lnTo>
                  <a:close/>
                </a:path>
                <a:path w="76200" h="1441450">
                  <a:moveTo>
                    <a:pt x="76200" y="1364742"/>
                  </a:moveTo>
                  <a:lnTo>
                    <a:pt x="44450" y="1364742"/>
                  </a:lnTo>
                  <a:lnTo>
                    <a:pt x="44450" y="1377442"/>
                  </a:lnTo>
                  <a:lnTo>
                    <a:pt x="69850" y="1377442"/>
                  </a:lnTo>
                  <a:lnTo>
                    <a:pt x="76200" y="1364742"/>
                  </a:lnTo>
                  <a:close/>
                </a:path>
              </a:pathLst>
            </a:custGeom>
            <a:solidFill>
              <a:srgbClr val="130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80754" y="5803849"/>
              <a:ext cx="1021715" cy="111125"/>
            </a:xfrm>
            <a:custGeom>
              <a:avLst/>
              <a:gdLst/>
              <a:ahLst/>
              <a:cxnLst/>
              <a:rect l="l" t="t" r="r" b="b"/>
              <a:pathLst>
                <a:path w="1021715" h="111125">
                  <a:moveTo>
                    <a:pt x="964311" y="46151"/>
                  </a:moveTo>
                  <a:lnTo>
                    <a:pt x="964311" y="65201"/>
                  </a:lnTo>
                  <a:lnTo>
                    <a:pt x="1021461" y="65214"/>
                  </a:lnTo>
                  <a:lnTo>
                    <a:pt x="1021461" y="46164"/>
                  </a:lnTo>
                  <a:lnTo>
                    <a:pt x="964311" y="46151"/>
                  </a:lnTo>
                  <a:close/>
                </a:path>
                <a:path w="1021715" h="111125">
                  <a:moveTo>
                    <a:pt x="888111" y="46113"/>
                  </a:moveTo>
                  <a:lnTo>
                    <a:pt x="888111" y="65163"/>
                  </a:lnTo>
                  <a:lnTo>
                    <a:pt x="945261" y="65189"/>
                  </a:lnTo>
                  <a:lnTo>
                    <a:pt x="945261" y="46139"/>
                  </a:lnTo>
                  <a:lnTo>
                    <a:pt x="888111" y="46113"/>
                  </a:lnTo>
                  <a:close/>
                </a:path>
                <a:path w="1021715" h="111125">
                  <a:moveTo>
                    <a:pt x="811911" y="46088"/>
                  </a:moveTo>
                  <a:lnTo>
                    <a:pt x="811911" y="65138"/>
                  </a:lnTo>
                  <a:lnTo>
                    <a:pt x="869061" y="65163"/>
                  </a:lnTo>
                  <a:lnTo>
                    <a:pt x="869061" y="46113"/>
                  </a:lnTo>
                  <a:lnTo>
                    <a:pt x="811911" y="46088"/>
                  </a:lnTo>
                  <a:close/>
                </a:path>
                <a:path w="1021715" h="111125">
                  <a:moveTo>
                    <a:pt x="735711" y="46062"/>
                  </a:moveTo>
                  <a:lnTo>
                    <a:pt x="735711" y="65112"/>
                  </a:lnTo>
                  <a:lnTo>
                    <a:pt x="792861" y="65125"/>
                  </a:lnTo>
                  <a:lnTo>
                    <a:pt x="792861" y="46075"/>
                  </a:lnTo>
                  <a:lnTo>
                    <a:pt x="735711" y="46062"/>
                  </a:lnTo>
                  <a:close/>
                </a:path>
                <a:path w="1021715" h="111125">
                  <a:moveTo>
                    <a:pt x="659511" y="46024"/>
                  </a:moveTo>
                  <a:lnTo>
                    <a:pt x="659511" y="65074"/>
                  </a:lnTo>
                  <a:lnTo>
                    <a:pt x="716661" y="65100"/>
                  </a:lnTo>
                  <a:lnTo>
                    <a:pt x="716661" y="46050"/>
                  </a:lnTo>
                  <a:lnTo>
                    <a:pt x="659511" y="46024"/>
                  </a:lnTo>
                  <a:close/>
                </a:path>
                <a:path w="1021715" h="111125">
                  <a:moveTo>
                    <a:pt x="583311" y="45999"/>
                  </a:moveTo>
                  <a:lnTo>
                    <a:pt x="583311" y="65049"/>
                  </a:lnTo>
                  <a:lnTo>
                    <a:pt x="640461" y="65074"/>
                  </a:lnTo>
                  <a:lnTo>
                    <a:pt x="640461" y="46024"/>
                  </a:lnTo>
                  <a:lnTo>
                    <a:pt x="583311" y="45999"/>
                  </a:lnTo>
                  <a:close/>
                </a:path>
                <a:path w="1021715" h="111125">
                  <a:moveTo>
                    <a:pt x="507111" y="45974"/>
                  </a:moveTo>
                  <a:lnTo>
                    <a:pt x="507111" y="65024"/>
                  </a:lnTo>
                  <a:lnTo>
                    <a:pt x="564261" y="65036"/>
                  </a:lnTo>
                  <a:lnTo>
                    <a:pt x="564261" y="45986"/>
                  </a:lnTo>
                  <a:lnTo>
                    <a:pt x="507111" y="45974"/>
                  </a:lnTo>
                  <a:close/>
                </a:path>
                <a:path w="1021715" h="111125">
                  <a:moveTo>
                    <a:pt x="430911" y="45935"/>
                  </a:moveTo>
                  <a:lnTo>
                    <a:pt x="430911" y="64985"/>
                  </a:lnTo>
                  <a:lnTo>
                    <a:pt x="488061" y="65011"/>
                  </a:lnTo>
                  <a:lnTo>
                    <a:pt x="488061" y="45961"/>
                  </a:lnTo>
                  <a:lnTo>
                    <a:pt x="430911" y="45935"/>
                  </a:lnTo>
                  <a:close/>
                </a:path>
                <a:path w="1021715" h="111125">
                  <a:moveTo>
                    <a:pt x="354711" y="45910"/>
                  </a:moveTo>
                  <a:lnTo>
                    <a:pt x="354711" y="64960"/>
                  </a:lnTo>
                  <a:lnTo>
                    <a:pt x="411861" y="64985"/>
                  </a:lnTo>
                  <a:lnTo>
                    <a:pt x="411861" y="45935"/>
                  </a:lnTo>
                  <a:lnTo>
                    <a:pt x="354711" y="45910"/>
                  </a:lnTo>
                  <a:close/>
                </a:path>
                <a:path w="1021715" h="111125">
                  <a:moveTo>
                    <a:pt x="278511" y="45872"/>
                  </a:moveTo>
                  <a:lnTo>
                    <a:pt x="278511" y="64922"/>
                  </a:lnTo>
                  <a:lnTo>
                    <a:pt x="335661" y="64947"/>
                  </a:lnTo>
                  <a:lnTo>
                    <a:pt x="335661" y="45897"/>
                  </a:lnTo>
                  <a:lnTo>
                    <a:pt x="278511" y="45872"/>
                  </a:lnTo>
                  <a:close/>
                </a:path>
                <a:path w="1021715" h="111125">
                  <a:moveTo>
                    <a:pt x="202311" y="45847"/>
                  </a:moveTo>
                  <a:lnTo>
                    <a:pt x="202311" y="64897"/>
                  </a:lnTo>
                  <a:lnTo>
                    <a:pt x="259461" y="64922"/>
                  </a:lnTo>
                  <a:lnTo>
                    <a:pt x="259461" y="45872"/>
                  </a:lnTo>
                  <a:lnTo>
                    <a:pt x="202311" y="45847"/>
                  </a:lnTo>
                  <a:close/>
                </a:path>
                <a:path w="1021715" h="111125">
                  <a:moveTo>
                    <a:pt x="126111" y="45821"/>
                  </a:moveTo>
                  <a:lnTo>
                    <a:pt x="126111" y="64871"/>
                  </a:lnTo>
                  <a:lnTo>
                    <a:pt x="183261" y="64897"/>
                  </a:lnTo>
                  <a:lnTo>
                    <a:pt x="183261" y="45847"/>
                  </a:lnTo>
                  <a:lnTo>
                    <a:pt x="126111" y="45821"/>
                  </a:lnTo>
                  <a:close/>
                </a:path>
                <a:path w="1021715" h="111125">
                  <a:moveTo>
                    <a:pt x="94869" y="0"/>
                  </a:moveTo>
                  <a:lnTo>
                    <a:pt x="0" y="55295"/>
                  </a:lnTo>
                  <a:lnTo>
                    <a:pt x="90297" y="108013"/>
                  </a:lnTo>
                  <a:lnTo>
                    <a:pt x="94742" y="110655"/>
                  </a:lnTo>
                  <a:lnTo>
                    <a:pt x="100584" y="109131"/>
                  </a:lnTo>
                  <a:lnTo>
                    <a:pt x="105918" y="100037"/>
                  </a:lnTo>
                  <a:lnTo>
                    <a:pt x="104394" y="94208"/>
                  </a:lnTo>
                  <a:lnTo>
                    <a:pt x="54053" y="64835"/>
                  </a:lnTo>
                  <a:lnTo>
                    <a:pt x="18796" y="64833"/>
                  </a:lnTo>
                  <a:lnTo>
                    <a:pt x="18923" y="45783"/>
                  </a:lnTo>
                  <a:lnTo>
                    <a:pt x="54083" y="45783"/>
                  </a:lnTo>
                  <a:lnTo>
                    <a:pt x="104394" y="16459"/>
                  </a:lnTo>
                  <a:lnTo>
                    <a:pt x="105918" y="10629"/>
                  </a:lnTo>
                  <a:lnTo>
                    <a:pt x="103250" y="6083"/>
                  </a:lnTo>
                  <a:lnTo>
                    <a:pt x="100711" y="1536"/>
                  </a:lnTo>
                  <a:lnTo>
                    <a:pt x="94869" y="0"/>
                  </a:lnTo>
                  <a:close/>
                </a:path>
                <a:path w="1021715" h="111125">
                  <a:moveTo>
                    <a:pt x="54079" y="45785"/>
                  </a:moveTo>
                  <a:lnTo>
                    <a:pt x="49911" y="48215"/>
                  </a:lnTo>
                  <a:lnTo>
                    <a:pt x="49911" y="62418"/>
                  </a:lnTo>
                  <a:lnTo>
                    <a:pt x="54053" y="64835"/>
                  </a:lnTo>
                  <a:lnTo>
                    <a:pt x="107061" y="64858"/>
                  </a:lnTo>
                  <a:lnTo>
                    <a:pt x="107061" y="45808"/>
                  </a:lnTo>
                  <a:lnTo>
                    <a:pt x="54079" y="45785"/>
                  </a:lnTo>
                  <a:close/>
                </a:path>
                <a:path w="1021715" h="111125">
                  <a:moveTo>
                    <a:pt x="49911" y="62418"/>
                  </a:moveTo>
                  <a:lnTo>
                    <a:pt x="49911" y="64833"/>
                  </a:lnTo>
                  <a:lnTo>
                    <a:pt x="54053" y="64835"/>
                  </a:lnTo>
                  <a:lnTo>
                    <a:pt x="49911" y="62418"/>
                  </a:lnTo>
                  <a:close/>
                </a:path>
                <a:path w="1021715" h="111125">
                  <a:moveTo>
                    <a:pt x="30861" y="45783"/>
                  </a:moveTo>
                  <a:lnTo>
                    <a:pt x="18923" y="45783"/>
                  </a:lnTo>
                  <a:lnTo>
                    <a:pt x="18796" y="64833"/>
                  </a:lnTo>
                  <a:lnTo>
                    <a:pt x="30861" y="64833"/>
                  </a:lnTo>
                  <a:lnTo>
                    <a:pt x="30861" y="63538"/>
                  </a:lnTo>
                  <a:lnTo>
                    <a:pt x="23622" y="63538"/>
                  </a:lnTo>
                  <a:lnTo>
                    <a:pt x="23622" y="47078"/>
                  </a:lnTo>
                  <a:lnTo>
                    <a:pt x="30861" y="47078"/>
                  </a:lnTo>
                  <a:lnTo>
                    <a:pt x="30861" y="45783"/>
                  </a:lnTo>
                  <a:close/>
                </a:path>
                <a:path w="1021715" h="111125">
                  <a:moveTo>
                    <a:pt x="37733" y="55312"/>
                  </a:moveTo>
                  <a:lnTo>
                    <a:pt x="30861" y="59318"/>
                  </a:lnTo>
                  <a:lnTo>
                    <a:pt x="30861" y="64833"/>
                  </a:lnTo>
                  <a:lnTo>
                    <a:pt x="49911" y="64833"/>
                  </a:lnTo>
                  <a:lnTo>
                    <a:pt x="49911" y="62418"/>
                  </a:lnTo>
                  <a:lnTo>
                    <a:pt x="37733" y="55312"/>
                  </a:lnTo>
                  <a:close/>
                </a:path>
                <a:path w="1021715" h="111125">
                  <a:moveTo>
                    <a:pt x="23622" y="47078"/>
                  </a:moveTo>
                  <a:lnTo>
                    <a:pt x="23622" y="63538"/>
                  </a:lnTo>
                  <a:lnTo>
                    <a:pt x="30861" y="59318"/>
                  </a:lnTo>
                  <a:lnTo>
                    <a:pt x="30861" y="51302"/>
                  </a:lnTo>
                  <a:lnTo>
                    <a:pt x="23622" y="47078"/>
                  </a:lnTo>
                  <a:close/>
                </a:path>
                <a:path w="1021715" h="111125">
                  <a:moveTo>
                    <a:pt x="30861" y="59318"/>
                  </a:moveTo>
                  <a:lnTo>
                    <a:pt x="23622" y="63538"/>
                  </a:lnTo>
                  <a:lnTo>
                    <a:pt x="30861" y="63538"/>
                  </a:lnTo>
                  <a:lnTo>
                    <a:pt x="30861" y="59318"/>
                  </a:lnTo>
                  <a:close/>
                </a:path>
                <a:path w="1021715" h="111125">
                  <a:moveTo>
                    <a:pt x="30861" y="51302"/>
                  </a:moveTo>
                  <a:lnTo>
                    <a:pt x="30861" y="59318"/>
                  </a:lnTo>
                  <a:lnTo>
                    <a:pt x="37733" y="55312"/>
                  </a:lnTo>
                  <a:lnTo>
                    <a:pt x="30861" y="51302"/>
                  </a:lnTo>
                  <a:close/>
                </a:path>
                <a:path w="1021715" h="111125">
                  <a:moveTo>
                    <a:pt x="49911" y="45783"/>
                  </a:moveTo>
                  <a:lnTo>
                    <a:pt x="30861" y="45783"/>
                  </a:lnTo>
                  <a:lnTo>
                    <a:pt x="30861" y="51302"/>
                  </a:lnTo>
                  <a:lnTo>
                    <a:pt x="37733" y="55312"/>
                  </a:lnTo>
                  <a:lnTo>
                    <a:pt x="49911" y="48215"/>
                  </a:lnTo>
                  <a:lnTo>
                    <a:pt x="49911" y="45783"/>
                  </a:lnTo>
                  <a:close/>
                </a:path>
                <a:path w="1021715" h="111125">
                  <a:moveTo>
                    <a:pt x="30861" y="47078"/>
                  </a:moveTo>
                  <a:lnTo>
                    <a:pt x="23622" y="47078"/>
                  </a:lnTo>
                  <a:lnTo>
                    <a:pt x="30861" y="51302"/>
                  </a:lnTo>
                  <a:lnTo>
                    <a:pt x="30861" y="47078"/>
                  </a:lnTo>
                  <a:close/>
                </a:path>
                <a:path w="1021715" h="111125">
                  <a:moveTo>
                    <a:pt x="49911" y="45783"/>
                  </a:moveTo>
                  <a:lnTo>
                    <a:pt x="49911" y="48215"/>
                  </a:lnTo>
                  <a:lnTo>
                    <a:pt x="54079" y="45785"/>
                  </a:lnTo>
                  <a:lnTo>
                    <a:pt x="49911" y="457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412229" y="5433059"/>
              <a:ext cx="2195830" cy="833119"/>
            </a:xfrm>
            <a:custGeom>
              <a:avLst/>
              <a:gdLst/>
              <a:ahLst/>
              <a:cxnLst/>
              <a:rect l="l" t="t" r="r" b="b"/>
              <a:pathLst>
                <a:path w="2195829" h="833120">
                  <a:moveTo>
                    <a:pt x="2057019" y="0"/>
                  </a:moveTo>
                  <a:lnTo>
                    <a:pt x="138811" y="0"/>
                  </a:lnTo>
                  <a:lnTo>
                    <a:pt x="94967" y="7084"/>
                  </a:lnTo>
                  <a:lnTo>
                    <a:pt x="56866" y="26806"/>
                  </a:lnTo>
                  <a:lnTo>
                    <a:pt x="26806" y="56866"/>
                  </a:lnTo>
                  <a:lnTo>
                    <a:pt x="7084" y="94967"/>
                  </a:lnTo>
                  <a:lnTo>
                    <a:pt x="0" y="138810"/>
                  </a:lnTo>
                  <a:lnTo>
                    <a:pt x="0" y="694258"/>
                  </a:lnTo>
                  <a:lnTo>
                    <a:pt x="7084" y="738150"/>
                  </a:lnTo>
                  <a:lnTo>
                    <a:pt x="26806" y="776269"/>
                  </a:lnTo>
                  <a:lnTo>
                    <a:pt x="56866" y="806328"/>
                  </a:lnTo>
                  <a:lnTo>
                    <a:pt x="94967" y="826041"/>
                  </a:lnTo>
                  <a:lnTo>
                    <a:pt x="138811" y="833119"/>
                  </a:lnTo>
                  <a:lnTo>
                    <a:pt x="2057019" y="833119"/>
                  </a:lnTo>
                  <a:lnTo>
                    <a:pt x="2100862" y="826041"/>
                  </a:lnTo>
                  <a:lnTo>
                    <a:pt x="2138963" y="806328"/>
                  </a:lnTo>
                  <a:lnTo>
                    <a:pt x="2169023" y="776269"/>
                  </a:lnTo>
                  <a:lnTo>
                    <a:pt x="2188745" y="738150"/>
                  </a:lnTo>
                  <a:lnTo>
                    <a:pt x="2195829" y="694258"/>
                  </a:lnTo>
                  <a:lnTo>
                    <a:pt x="2195829" y="138810"/>
                  </a:lnTo>
                  <a:lnTo>
                    <a:pt x="2188745" y="94967"/>
                  </a:lnTo>
                  <a:lnTo>
                    <a:pt x="2169023" y="56866"/>
                  </a:lnTo>
                  <a:lnTo>
                    <a:pt x="2138963" y="26806"/>
                  </a:lnTo>
                  <a:lnTo>
                    <a:pt x="2100862" y="7084"/>
                  </a:lnTo>
                  <a:lnTo>
                    <a:pt x="2057019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6456679" y="5482272"/>
            <a:ext cx="20935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Apabila terdapat </a:t>
            </a:r>
            <a:r>
              <a:rPr sz="1100" b="1" spc="-5" dirty="0">
                <a:solidFill>
                  <a:srgbClr val="FFFFFF"/>
                </a:solidFill>
                <a:latin typeface="Segoe UI"/>
                <a:cs typeface="Segoe UI"/>
              </a:rPr>
              <a:t>data dan/atau </a:t>
            </a:r>
            <a:r>
              <a:rPr sz="11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Segoe UI"/>
                <a:cs typeface="Segoe UI"/>
              </a:rPr>
              <a:t>informasi yang berbeda 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dengan </a:t>
            </a:r>
            <a:r>
              <a:rPr sz="1100" spc="-2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Segoe UI"/>
                <a:cs typeface="Segoe UI"/>
              </a:rPr>
              <a:t>kenyataan</a:t>
            </a:r>
            <a:r>
              <a:rPr sz="11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di</a:t>
            </a:r>
            <a:r>
              <a:rPr sz="11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lapangan</a:t>
            </a:r>
            <a:r>
              <a:rPr sz="11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Segoe UI"/>
                <a:cs typeface="Segoe UI"/>
              </a:rPr>
              <a:t>terhadap 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Segoe UI"/>
                <a:cs typeface="Segoe UI"/>
              </a:rPr>
              <a:t>keputusan</a:t>
            </a:r>
            <a:r>
              <a:rPr sz="1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Segoe UI"/>
                <a:cs typeface="Segoe UI"/>
              </a:rPr>
              <a:t>persetujuan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813435" y="2498725"/>
            <a:ext cx="7515225" cy="3418840"/>
            <a:chOff x="813435" y="2498725"/>
            <a:chExt cx="7515225" cy="3418840"/>
          </a:xfrm>
        </p:grpSpPr>
        <p:sp>
          <p:nvSpPr>
            <p:cNvPr id="73" name="object 73"/>
            <p:cNvSpPr/>
            <p:nvPr/>
          </p:nvSpPr>
          <p:spPr>
            <a:xfrm>
              <a:off x="5497194" y="5806401"/>
              <a:ext cx="929005" cy="111125"/>
            </a:xfrm>
            <a:custGeom>
              <a:avLst/>
              <a:gdLst/>
              <a:ahLst/>
              <a:cxnLst/>
              <a:rect l="l" t="t" r="r" b="b"/>
              <a:pathLst>
                <a:path w="929004" h="111125">
                  <a:moveTo>
                    <a:pt x="871474" y="46126"/>
                  </a:moveTo>
                  <a:lnTo>
                    <a:pt x="871474" y="65176"/>
                  </a:lnTo>
                  <a:lnTo>
                    <a:pt x="928624" y="65201"/>
                  </a:lnTo>
                  <a:lnTo>
                    <a:pt x="928624" y="46151"/>
                  </a:lnTo>
                  <a:lnTo>
                    <a:pt x="871474" y="46126"/>
                  </a:lnTo>
                  <a:close/>
                </a:path>
                <a:path w="929004" h="111125">
                  <a:moveTo>
                    <a:pt x="795274" y="46100"/>
                  </a:moveTo>
                  <a:lnTo>
                    <a:pt x="795274" y="65150"/>
                  </a:lnTo>
                  <a:lnTo>
                    <a:pt x="852424" y="65176"/>
                  </a:lnTo>
                  <a:lnTo>
                    <a:pt x="852424" y="46126"/>
                  </a:lnTo>
                  <a:lnTo>
                    <a:pt x="795274" y="46100"/>
                  </a:lnTo>
                  <a:close/>
                </a:path>
                <a:path w="929004" h="111125">
                  <a:moveTo>
                    <a:pt x="719074" y="46062"/>
                  </a:moveTo>
                  <a:lnTo>
                    <a:pt x="719074" y="65112"/>
                  </a:lnTo>
                  <a:lnTo>
                    <a:pt x="776224" y="65138"/>
                  </a:lnTo>
                  <a:lnTo>
                    <a:pt x="776224" y="46088"/>
                  </a:lnTo>
                  <a:lnTo>
                    <a:pt x="719074" y="46062"/>
                  </a:lnTo>
                  <a:close/>
                </a:path>
                <a:path w="929004" h="111125">
                  <a:moveTo>
                    <a:pt x="642874" y="46037"/>
                  </a:moveTo>
                  <a:lnTo>
                    <a:pt x="642874" y="65087"/>
                  </a:lnTo>
                  <a:lnTo>
                    <a:pt x="700024" y="65112"/>
                  </a:lnTo>
                  <a:lnTo>
                    <a:pt x="700024" y="46062"/>
                  </a:lnTo>
                  <a:lnTo>
                    <a:pt x="642874" y="46037"/>
                  </a:lnTo>
                  <a:close/>
                </a:path>
                <a:path w="929004" h="111125">
                  <a:moveTo>
                    <a:pt x="566674" y="45999"/>
                  </a:moveTo>
                  <a:lnTo>
                    <a:pt x="566674" y="65049"/>
                  </a:lnTo>
                  <a:lnTo>
                    <a:pt x="623824" y="65074"/>
                  </a:lnTo>
                  <a:lnTo>
                    <a:pt x="623824" y="46024"/>
                  </a:lnTo>
                  <a:lnTo>
                    <a:pt x="566674" y="45999"/>
                  </a:lnTo>
                  <a:close/>
                </a:path>
                <a:path w="929004" h="111125">
                  <a:moveTo>
                    <a:pt x="490474" y="45961"/>
                  </a:moveTo>
                  <a:lnTo>
                    <a:pt x="490474" y="65011"/>
                  </a:lnTo>
                  <a:lnTo>
                    <a:pt x="547624" y="65036"/>
                  </a:lnTo>
                  <a:lnTo>
                    <a:pt x="547624" y="45986"/>
                  </a:lnTo>
                  <a:lnTo>
                    <a:pt x="490474" y="45961"/>
                  </a:lnTo>
                  <a:close/>
                </a:path>
                <a:path w="929004" h="111125">
                  <a:moveTo>
                    <a:pt x="414274" y="45935"/>
                  </a:moveTo>
                  <a:lnTo>
                    <a:pt x="414274" y="64985"/>
                  </a:lnTo>
                  <a:lnTo>
                    <a:pt x="471424" y="65011"/>
                  </a:lnTo>
                  <a:lnTo>
                    <a:pt x="471424" y="45961"/>
                  </a:lnTo>
                  <a:lnTo>
                    <a:pt x="414274" y="45935"/>
                  </a:lnTo>
                  <a:close/>
                </a:path>
                <a:path w="929004" h="111125">
                  <a:moveTo>
                    <a:pt x="338074" y="45897"/>
                  </a:moveTo>
                  <a:lnTo>
                    <a:pt x="338074" y="64947"/>
                  </a:lnTo>
                  <a:lnTo>
                    <a:pt x="395224" y="64973"/>
                  </a:lnTo>
                  <a:lnTo>
                    <a:pt x="395224" y="45923"/>
                  </a:lnTo>
                  <a:lnTo>
                    <a:pt x="338074" y="45897"/>
                  </a:lnTo>
                  <a:close/>
                </a:path>
                <a:path w="929004" h="111125">
                  <a:moveTo>
                    <a:pt x="261874" y="45872"/>
                  </a:moveTo>
                  <a:lnTo>
                    <a:pt x="261874" y="64922"/>
                  </a:lnTo>
                  <a:lnTo>
                    <a:pt x="319024" y="64947"/>
                  </a:lnTo>
                  <a:lnTo>
                    <a:pt x="319024" y="45897"/>
                  </a:lnTo>
                  <a:lnTo>
                    <a:pt x="261874" y="45872"/>
                  </a:lnTo>
                  <a:close/>
                </a:path>
                <a:path w="929004" h="111125">
                  <a:moveTo>
                    <a:pt x="185674" y="45834"/>
                  </a:moveTo>
                  <a:lnTo>
                    <a:pt x="185674" y="64884"/>
                  </a:lnTo>
                  <a:lnTo>
                    <a:pt x="242824" y="64909"/>
                  </a:lnTo>
                  <a:lnTo>
                    <a:pt x="242824" y="45859"/>
                  </a:lnTo>
                  <a:lnTo>
                    <a:pt x="185674" y="45834"/>
                  </a:lnTo>
                  <a:close/>
                </a:path>
                <a:path w="929004" h="111125">
                  <a:moveTo>
                    <a:pt x="109474" y="45808"/>
                  </a:moveTo>
                  <a:lnTo>
                    <a:pt x="109474" y="64858"/>
                  </a:lnTo>
                  <a:lnTo>
                    <a:pt x="166624" y="64884"/>
                  </a:lnTo>
                  <a:lnTo>
                    <a:pt x="166624" y="45834"/>
                  </a:lnTo>
                  <a:lnTo>
                    <a:pt x="109474" y="45808"/>
                  </a:lnTo>
                  <a:close/>
                </a:path>
                <a:path w="929004" h="111125">
                  <a:moveTo>
                    <a:pt x="94868" y="0"/>
                  </a:moveTo>
                  <a:lnTo>
                    <a:pt x="0" y="55283"/>
                  </a:lnTo>
                  <a:lnTo>
                    <a:pt x="90296" y="108000"/>
                  </a:lnTo>
                  <a:lnTo>
                    <a:pt x="94741" y="110655"/>
                  </a:lnTo>
                  <a:lnTo>
                    <a:pt x="100583" y="109118"/>
                  </a:lnTo>
                  <a:lnTo>
                    <a:pt x="105917" y="100037"/>
                  </a:lnTo>
                  <a:lnTo>
                    <a:pt x="104393" y="94195"/>
                  </a:lnTo>
                  <a:lnTo>
                    <a:pt x="54066" y="64830"/>
                  </a:lnTo>
                  <a:lnTo>
                    <a:pt x="33274" y="64820"/>
                  </a:lnTo>
                  <a:lnTo>
                    <a:pt x="33274" y="63525"/>
                  </a:lnTo>
                  <a:lnTo>
                    <a:pt x="23621" y="63525"/>
                  </a:lnTo>
                  <a:lnTo>
                    <a:pt x="23621" y="47066"/>
                  </a:lnTo>
                  <a:lnTo>
                    <a:pt x="33274" y="47066"/>
                  </a:lnTo>
                  <a:lnTo>
                    <a:pt x="33274" y="45770"/>
                  </a:lnTo>
                  <a:lnTo>
                    <a:pt x="54075" y="45770"/>
                  </a:lnTo>
                  <a:lnTo>
                    <a:pt x="104393" y="16459"/>
                  </a:lnTo>
                  <a:lnTo>
                    <a:pt x="105917" y="10617"/>
                  </a:lnTo>
                  <a:lnTo>
                    <a:pt x="103250" y="6083"/>
                  </a:lnTo>
                  <a:lnTo>
                    <a:pt x="100710" y="1536"/>
                  </a:lnTo>
                  <a:lnTo>
                    <a:pt x="94868" y="0"/>
                  </a:lnTo>
                  <a:close/>
                </a:path>
                <a:path w="929004" h="111125">
                  <a:moveTo>
                    <a:pt x="54060" y="45780"/>
                  </a:moveTo>
                  <a:lnTo>
                    <a:pt x="37732" y="55299"/>
                  </a:lnTo>
                  <a:lnTo>
                    <a:pt x="54066" y="64830"/>
                  </a:lnTo>
                  <a:lnTo>
                    <a:pt x="90424" y="64846"/>
                  </a:lnTo>
                  <a:lnTo>
                    <a:pt x="90424" y="45796"/>
                  </a:lnTo>
                  <a:lnTo>
                    <a:pt x="54060" y="45780"/>
                  </a:lnTo>
                  <a:close/>
                </a:path>
                <a:path w="929004" h="111125">
                  <a:moveTo>
                    <a:pt x="37732" y="55299"/>
                  </a:moveTo>
                  <a:lnTo>
                    <a:pt x="33274" y="57898"/>
                  </a:lnTo>
                  <a:lnTo>
                    <a:pt x="33274" y="64820"/>
                  </a:lnTo>
                  <a:lnTo>
                    <a:pt x="54066" y="64830"/>
                  </a:lnTo>
                  <a:lnTo>
                    <a:pt x="37732" y="55299"/>
                  </a:lnTo>
                  <a:close/>
                </a:path>
                <a:path w="929004" h="111125">
                  <a:moveTo>
                    <a:pt x="23621" y="47066"/>
                  </a:moveTo>
                  <a:lnTo>
                    <a:pt x="23621" y="63525"/>
                  </a:lnTo>
                  <a:lnTo>
                    <a:pt x="33274" y="57898"/>
                  </a:lnTo>
                  <a:lnTo>
                    <a:pt x="33274" y="52698"/>
                  </a:lnTo>
                  <a:lnTo>
                    <a:pt x="23621" y="47066"/>
                  </a:lnTo>
                  <a:close/>
                </a:path>
                <a:path w="929004" h="111125">
                  <a:moveTo>
                    <a:pt x="33274" y="57898"/>
                  </a:moveTo>
                  <a:lnTo>
                    <a:pt x="23621" y="63525"/>
                  </a:lnTo>
                  <a:lnTo>
                    <a:pt x="33274" y="63525"/>
                  </a:lnTo>
                  <a:lnTo>
                    <a:pt x="33274" y="57898"/>
                  </a:lnTo>
                  <a:close/>
                </a:path>
                <a:path w="929004" h="111125">
                  <a:moveTo>
                    <a:pt x="33274" y="52698"/>
                  </a:moveTo>
                  <a:lnTo>
                    <a:pt x="33274" y="57898"/>
                  </a:lnTo>
                  <a:lnTo>
                    <a:pt x="37732" y="55299"/>
                  </a:lnTo>
                  <a:lnTo>
                    <a:pt x="33274" y="52698"/>
                  </a:lnTo>
                  <a:close/>
                </a:path>
                <a:path w="929004" h="111125">
                  <a:moveTo>
                    <a:pt x="33274" y="45770"/>
                  </a:moveTo>
                  <a:lnTo>
                    <a:pt x="33274" y="52698"/>
                  </a:lnTo>
                  <a:lnTo>
                    <a:pt x="37732" y="55299"/>
                  </a:lnTo>
                  <a:lnTo>
                    <a:pt x="54060" y="45780"/>
                  </a:lnTo>
                  <a:lnTo>
                    <a:pt x="33274" y="45770"/>
                  </a:lnTo>
                  <a:close/>
                </a:path>
                <a:path w="929004" h="111125">
                  <a:moveTo>
                    <a:pt x="33274" y="47066"/>
                  </a:moveTo>
                  <a:lnTo>
                    <a:pt x="23621" y="47066"/>
                  </a:lnTo>
                  <a:lnTo>
                    <a:pt x="33274" y="52698"/>
                  </a:lnTo>
                  <a:lnTo>
                    <a:pt x="33274" y="4706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00494" y="3495675"/>
              <a:ext cx="1828164" cy="1308735"/>
            </a:xfrm>
            <a:custGeom>
              <a:avLst/>
              <a:gdLst/>
              <a:ahLst/>
              <a:cxnLst/>
              <a:rect l="l" t="t" r="r" b="b"/>
              <a:pathLst>
                <a:path w="1828165" h="1308735">
                  <a:moveTo>
                    <a:pt x="76200" y="1232027"/>
                  </a:moveTo>
                  <a:lnTo>
                    <a:pt x="0" y="1270127"/>
                  </a:lnTo>
                  <a:lnTo>
                    <a:pt x="76200" y="1308227"/>
                  </a:lnTo>
                  <a:lnTo>
                    <a:pt x="76200" y="1279652"/>
                  </a:lnTo>
                  <a:lnTo>
                    <a:pt x="63500" y="1279652"/>
                  </a:lnTo>
                  <a:lnTo>
                    <a:pt x="63500" y="1260602"/>
                  </a:lnTo>
                  <a:lnTo>
                    <a:pt x="76200" y="1260602"/>
                  </a:lnTo>
                  <a:lnTo>
                    <a:pt x="76200" y="1232027"/>
                  </a:lnTo>
                  <a:close/>
                </a:path>
                <a:path w="1828165" h="1308735">
                  <a:moveTo>
                    <a:pt x="76200" y="1260602"/>
                  </a:moveTo>
                  <a:lnTo>
                    <a:pt x="63500" y="1260602"/>
                  </a:lnTo>
                  <a:lnTo>
                    <a:pt x="63500" y="1279652"/>
                  </a:lnTo>
                  <a:lnTo>
                    <a:pt x="76200" y="1279652"/>
                  </a:lnTo>
                  <a:lnTo>
                    <a:pt x="76200" y="1260602"/>
                  </a:lnTo>
                  <a:close/>
                </a:path>
                <a:path w="1828165" h="1308735">
                  <a:moveTo>
                    <a:pt x="1808987" y="1260602"/>
                  </a:moveTo>
                  <a:lnTo>
                    <a:pt x="76200" y="1260602"/>
                  </a:lnTo>
                  <a:lnTo>
                    <a:pt x="76200" y="1279652"/>
                  </a:lnTo>
                  <a:lnTo>
                    <a:pt x="1828037" y="1279652"/>
                  </a:lnTo>
                  <a:lnTo>
                    <a:pt x="1828037" y="1270127"/>
                  </a:lnTo>
                  <a:lnTo>
                    <a:pt x="1808987" y="1270127"/>
                  </a:lnTo>
                  <a:lnTo>
                    <a:pt x="1808987" y="1260602"/>
                  </a:lnTo>
                  <a:close/>
                </a:path>
                <a:path w="1828165" h="1308735">
                  <a:moveTo>
                    <a:pt x="1828037" y="0"/>
                  </a:moveTo>
                  <a:lnTo>
                    <a:pt x="1808987" y="0"/>
                  </a:lnTo>
                  <a:lnTo>
                    <a:pt x="1808987" y="1270127"/>
                  </a:lnTo>
                  <a:lnTo>
                    <a:pt x="1818512" y="1260602"/>
                  </a:lnTo>
                  <a:lnTo>
                    <a:pt x="1828037" y="1260602"/>
                  </a:lnTo>
                  <a:lnTo>
                    <a:pt x="1828037" y="0"/>
                  </a:lnTo>
                  <a:close/>
                </a:path>
                <a:path w="1828165" h="1308735">
                  <a:moveTo>
                    <a:pt x="1828037" y="1260602"/>
                  </a:moveTo>
                  <a:lnTo>
                    <a:pt x="1818512" y="1260602"/>
                  </a:lnTo>
                  <a:lnTo>
                    <a:pt x="1808987" y="1270127"/>
                  </a:lnTo>
                  <a:lnTo>
                    <a:pt x="1828037" y="1270127"/>
                  </a:lnTo>
                  <a:lnTo>
                    <a:pt x="1828037" y="1260602"/>
                  </a:lnTo>
                  <a:close/>
                </a:path>
              </a:pathLst>
            </a:custGeom>
            <a:solidFill>
              <a:srgbClr val="1B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13435" y="2498725"/>
              <a:ext cx="358140" cy="2262505"/>
            </a:xfrm>
            <a:custGeom>
              <a:avLst/>
              <a:gdLst/>
              <a:ahLst/>
              <a:cxnLst/>
              <a:rect l="l" t="t" r="r" b="b"/>
              <a:pathLst>
                <a:path w="358140" h="2262504">
                  <a:moveTo>
                    <a:pt x="47625" y="63500"/>
                  </a:moveTo>
                  <a:lnTo>
                    <a:pt x="28575" y="63500"/>
                  </a:lnTo>
                  <a:lnTo>
                    <a:pt x="28575" y="2262378"/>
                  </a:lnTo>
                  <a:lnTo>
                    <a:pt x="357670" y="2262378"/>
                  </a:lnTo>
                  <a:lnTo>
                    <a:pt x="357670" y="2252853"/>
                  </a:lnTo>
                  <a:lnTo>
                    <a:pt x="47625" y="2252853"/>
                  </a:lnTo>
                  <a:lnTo>
                    <a:pt x="38100" y="2243328"/>
                  </a:lnTo>
                  <a:lnTo>
                    <a:pt x="47625" y="2243328"/>
                  </a:lnTo>
                  <a:lnTo>
                    <a:pt x="47625" y="63500"/>
                  </a:lnTo>
                  <a:close/>
                </a:path>
                <a:path w="358140" h="2262504">
                  <a:moveTo>
                    <a:pt x="47625" y="2243328"/>
                  </a:moveTo>
                  <a:lnTo>
                    <a:pt x="38100" y="2243328"/>
                  </a:lnTo>
                  <a:lnTo>
                    <a:pt x="47625" y="2252853"/>
                  </a:lnTo>
                  <a:lnTo>
                    <a:pt x="47625" y="2243328"/>
                  </a:lnTo>
                  <a:close/>
                </a:path>
                <a:path w="358140" h="2262504">
                  <a:moveTo>
                    <a:pt x="357670" y="2243328"/>
                  </a:moveTo>
                  <a:lnTo>
                    <a:pt x="47625" y="2243328"/>
                  </a:lnTo>
                  <a:lnTo>
                    <a:pt x="47625" y="2252853"/>
                  </a:lnTo>
                  <a:lnTo>
                    <a:pt x="357670" y="2252853"/>
                  </a:lnTo>
                  <a:lnTo>
                    <a:pt x="357670" y="2243328"/>
                  </a:lnTo>
                  <a:close/>
                </a:path>
                <a:path w="358140" h="2262504">
                  <a:moveTo>
                    <a:pt x="38100" y="0"/>
                  </a:moveTo>
                  <a:lnTo>
                    <a:pt x="0" y="76200"/>
                  </a:lnTo>
                  <a:lnTo>
                    <a:pt x="28575" y="76200"/>
                  </a:lnTo>
                  <a:lnTo>
                    <a:pt x="28575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358140" h="2262504">
                  <a:moveTo>
                    <a:pt x="69850" y="63500"/>
                  </a:moveTo>
                  <a:lnTo>
                    <a:pt x="47625" y="63500"/>
                  </a:lnTo>
                  <a:lnTo>
                    <a:pt x="4762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0908030" y="6480809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1B2852"/>
                </a:solidFill>
                <a:latin typeface="Calibri"/>
                <a:cs typeface="Calibri"/>
                <a:hlinkClick r:id="rId11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1950" y="609917"/>
            <a:ext cx="289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24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6689"/>
            <a:ext cx="497840" cy="546100"/>
          </a:xfrm>
          <a:custGeom>
            <a:avLst/>
            <a:gdLst/>
            <a:ahLst/>
            <a:cxnLst/>
            <a:rect l="l" t="t" r="r" b="b"/>
            <a:pathLst>
              <a:path w="497840" h="546100">
                <a:moveTo>
                  <a:pt x="497840" y="0"/>
                </a:moveTo>
                <a:lnTo>
                  <a:pt x="0" y="0"/>
                </a:lnTo>
                <a:lnTo>
                  <a:pt x="0" y="546099"/>
                </a:lnTo>
                <a:lnTo>
                  <a:pt x="497840" y="546099"/>
                </a:lnTo>
                <a:lnTo>
                  <a:pt x="4978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9109" y="186689"/>
            <a:ext cx="9678670" cy="5537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28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10"/>
              </a:spcBef>
            </a:pPr>
            <a:r>
              <a:rPr sz="2000" spc="-45" dirty="0">
                <a:solidFill>
                  <a:srgbClr val="FFFFFF"/>
                </a:solidFill>
              </a:rPr>
              <a:t>Tata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Cara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Pemberitahuan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Penyusutan/Amortisasi</a:t>
            </a:r>
            <a:r>
              <a:rPr sz="2000" spc="-5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&gt;20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spc="-40" dirty="0">
                <a:solidFill>
                  <a:srgbClr val="FFFFFF"/>
                </a:solidFill>
              </a:rPr>
              <a:t>Tahun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Segoe UI"/>
                <a:cs typeface="Segoe UI"/>
              </a:rPr>
              <a:t>(khusus</a:t>
            </a:r>
            <a:r>
              <a:rPr sz="2000" b="0" spc="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Segoe UI"/>
                <a:cs typeface="Segoe UI"/>
              </a:rPr>
              <a:t>peralihan)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88484" y="2929508"/>
            <a:ext cx="2045970" cy="76200"/>
          </a:xfrm>
          <a:custGeom>
            <a:avLst/>
            <a:gdLst/>
            <a:ahLst/>
            <a:cxnLst/>
            <a:rect l="l" t="t" r="r" b="b"/>
            <a:pathLst>
              <a:path w="2045970" h="76200">
                <a:moveTo>
                  <a:pt x="2033165" y="31623"/>
                </a:moveTo>
                <a:lnTo>
                  <a:pt x="1982215" y="31623"/>
                </a:lnTo>
                <a:lnTo>
                  <a:pt x="1982215" y="44323"/>
                </a:lnTo>
                <a:lnTo>
                  <a:pt x="1969536" y="44361"/>
                </a:lnTo>
                <a:lnTo>
                  <a:pt x="1969642" y="76200"/>
                </a:lnTo>
                <a:lnTo>
                  <a:pt x="2045715" y="37845"/>
                </a:lnTo>
                <a:lnTo>
                  <a:pt x="2033165" y="31623"/>
                </a:lnTo>
                <a:close/>
              </a:path>
              <a:path w="2045970" h="76200">
                <a:moveTo>
                  <a:pt x="1969494" y="31661"/>
                </a:moveTo>
                <a:lnTo>
                  <a:pt x="0" y="37591"/>
                </a:lnTo>
                <a:lnTo>
                  <a:pt x="0" y="50291"/>
                </a:lnTo>
                <a:lnTo>
                  <a:pt x="1969536" y="44361"/>
                </a:lnTo>
                <a:lnTo>
                  <a:pt x="1969494" y="31661"/>
                </a:lnTo>
                <a:close/>
              </a:path>
              <a:path w="2045970" h="76200">
                <a:moveTo>
                  <a:pt x="1982215" y="31623"/>
                </a:moveTo>
                <a:lnTo>
                  <a:pt x="1969494" y="31661"/>
                </a:lnTo>
                <a:lnTo>
                  <a:pt x="1969536" y="44361"/>
                </a:lnTo>
                <a:lnTo>
                  <a:pt x="1982215" y="44323"/>
                </a:lnTo>
                <a:lnTo>
                  <a:pt x="1982215" y="31623"/>
                </a:lnTo>
                <a:close/>
              </a:path>
              <a:path w="2045970" h="76200">
                <a:moveTo>
                  <a:pt x="1969389" y="0"/>
                </a:moveTo>
                <a:lnTo>
                  <a:pt x="1969494" y="31661"/>
                </a:lnTo>
                <a:lnTo>
                  <a:pt x="2033165" y="31623"/>
                </a:lnTo>
                <a:lnTo>
                  <a:pt x="1969389" y="0"/>
                </a:lnTo>
                <a:close/>
              </a:path>
            </a:pathLst>
          </a:custGeom>
          <a:solidFill>
            <a:srgbClr val="130C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61605" y="2929254"/>
            <a:ext cx="2007235" cy="76200"/>
          </a:xfrm>
          <a:custGeom>
            <a:avLst/>
            <a:gdLst/>
            <a:ahLst/>
            <a:cxnLst/>
            <a:rect l="l" t="t" r="r" b="b"/>
            <a:pathLst>
              <a:path w="2007234" h="76200">
                <a:moveTo>
                  <a:pt x="1930527" y="0"/>
                </a:moveTo>
                <a:lnTo>
                  <a:pt x="1930527" y="76200"/>
                </a:lnTo>
                <a:lnTo>
                  <a:pt x="1994027" y="44450"/>
                </a:lnTo>
                <a:lnTo>
                  <a:pt x="1943227" y="44450"/>
                </a:lnTo>
                <a:lnTo>
                  <a:pt x="1943227" y="31750"/>
                </a:lnTo>
                <a:lnTo>
                  <a:pt x="1994027" y="31750"/>
                </a:lnTo>
                <a:lnTo>
                  <a:pt x="1930527" y="0"/>
                </a:lnTo>
                <a:close/>
              </a:path>
              <a:path w="2007234" h="76200">
                <a:moveTo>
                  <a:pt x="193052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930527" y="44450"/>
                </a:lnTo>
                <a:lnTo>
                  <a:pt x="1930527" y="31750"/>
                </a:lnTo>
                <a:close/>
              </a:path>
              <a:path w="2007234" h="76200">
                <a:moveTo>
                  <a:pt x="1994027" y="31750"/>
                </a:moveTo>
                <a:lnTo>
                  <a:pt x="1943227" y="31750"/>
                </a:lnTo>
                <a:lnTo>
                  <a:pt x="1943227" y="44450"/>
                </a:lnTo>
                <a:lnTo>
                  <a:pt x="1994027" y="44450"/>
                </a:lnTo>
                <a:lnTo>
                  <a:pt x="2006727" y="38100"/>
                </a:lnTo>
                <a:lnTo>
                  <a:pt x="1994027" y="31750"/>
                </a:lnTo>
                <a:close/>
              </a:path>
            </a:pathLst>
          </a:custGeom>
          <a:solidFill>
            <a:srgbClr val="130C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6950" y="3429000"/>
            <a:ext cx="1316990" cy="307340"/>
          </a:xfrm>
          <a:custGeom>
            <a:avLst/>
            <a:gdLst/>
            <a:ahLst/>
            <a:cxnLst/>
            <a:rect l="l" t="t" r="r" b="b"/>
            <a:pathLst>
              <a:path w="1316989" h="307339">
                <a:moveTo>
                  <a:pt x="1265808" y="0"/>
                </a:moveTo>
                <a:lnTo>
                  <a:pt x="51219" y="0"/>
                </a:lnTo>
                <a:lnTo>
                  <a:pt x="31284" y="4032"/>
                </a:lnTo>
                <a:lnTo>
                  <a:pt x="15003" y="15017"/>
                </a:lnTo>
                <a:lnTo>
                  <a:pt x="4025" y="31289"/>
                </a:lnTo>
                <a:lnTo>
                  <a:pt x="0" y="51180"/>
                </a:lnTo>
                <a:lnTo>
                  <a:pt x="0" y="256158"/>
                </a:lnTo>
                <a:lnTo>
                  <a:pt x="4025" y="276050"/>
                </a:lnTo>
                <a:lnTo>
                  <a:pt x="15003" y="292322"/>
                </a:lnTo>
                <a:lnTo>
                  <a:pt x="31284" y="303307"/>
                </a:lnTo>
                <a:lnTo>
                  <a:pt x="51219" y="307339"/>
                </a:lnTo>
                <a:lnTo>
                  <a:pt x="1265808" y="307339"/>
                </a:lnTo>
                <a:lnTo>
                  <a:pt x="1285700" y="303307"/>
                </a:lnTo>
                <a:lnTo>
                  <a:pt x="1301972" y="292322"/>
                </a:lnTo>
                <a:lnTo>
                  <a:pt x="1312957" y="276050"/>
                </a:lnTo>
                <a:lnTo>
                  <a:pt x="1316989" y="256158"/>
                </a:lnTo>
                <a:lnTo>
                  <a:pt x="1316989" y="51180"/>
                </a:lnTo>
                <a:lnTo>
                  <a:pt x="1312957" y="31289"/>
                </a:lnTo>
                <a:lnTo>
                  <a:pt x="1301972" y="15017"/>
                </a:lnTo>
                <a:lnTo>
                  <a:pt x="1285700" y="4032"/>
                </a:lnTo>
                <a:lnTo>
                  <a:pt x="126580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1255" y="3474084"/>
            <a:ext cx="1008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egoe UI"/>
                <a:cs typeface="Segoe UI"/>
              </a:rPr>
              <a:t>WAJIB</a:t>
            </a:r>
            <a:r>
              <a:rPr sz="1200" b="1" spc="-75" dirty="0">
                <a:latin typeface="Segoe UI"/>
                <a:cs typeface="Segoe UI"/>
              </a:rPr>
              <a:t> </a:t>
            </a:r>
            <a:r>
              <a:rPr sz="1200" b="1" spc="-15" dirty="0">
                <a:latin typeface="Segoe UI"/>
                <a:cs typeface="Segoe UI"/>
              </a:rPr>
              <a:t>PAJAK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86814" y="2437764"/>
            <a:ext cx="916940" cy="854710"/>
          </a:xfrm>
          <a:custGeom>
            <a:avLst/>
            <a:gdLst/>
            <a:ahLst/>
            <a:cxnLst/>
            <a:rect l="l" t="t" r="r" b="b"/>
            <a:pathLst>
              <a:path w="916939" h="854710">
                <a:moveTo>
                  <a:pt x="160400" y="488442"/>
                </a:moveTo>
                <a:lnTo>
                  <a:pt x="120679" y="488442"/>
                </a:lnTo>
                <a:lnTo>
                  <a:pt x="100282" y="488442"/>
                </a:lnTo>
                <a:lnTo>
                  <a:pt x="92767" y="488442"/>
                </a:lnTo>
                <a:lnTo>
                  <a:pt x="91693" y="488442"/>
                </a:lnTo>
                <a:lnTo>
                  <a:pt x="58025" y="484016"/>
                </a:lnTo>
                <a:lnTo>
                  <a:pt x="28654" y="470281"/>
                </a:lnTo>
                <a:lnTo>
                  <a:pt x="7879" y="446543"/>
                </a:lnTo>
                <a:lnTo>
                  <a:pt x="0" y="412114"/>
                </a:lnTo>
                <a:lnTo>
                  <a:pt x="489" y="379974"/>
                </a:lnTo>
                <a:lnTo>
                  <a:pt x="3912" y="336502"/>
                </a:lnTo>
                <a:lnTo>
                  <a:pt x="13203" y="292310"/>
                </a:lnTo>
                <a:lnTo>
                  <a:pt x="31296" y="258012"/>
                </a:lnTo>
                <a:lnTo>
                  <a:pt x="61125" y="244221"/>
                </a:lnTo>
                <a:lnTo>
                  <a:pt x="74863" y="250174"/>
                </a:lnTo>
                <a:lnTo>
                  <a:pt x="102215" y="263271"/>
                </a:lnTo>
                <a:lnTo>
                  <a:pt x="139588" y="276367"/>
                </a:lnTo>
                <a:lnTo>
                  <a:pt x="183387" y="282321"/>
                </a:lnTo>
                <a:lnTo>
                  <a:pt x="200552" y="281130"/>
                </a:lnTo>
                <a:lnTo>
                  <a:pt x="217741" y="278511"/>
                </a:lnTo>
                <a:lnTo>
                  <a:pt x="234930" y="275891"/>
                </a:lnTo>
                <a:lnTo>
                  <a:pt x="252094" y="274700"/>
                </a:lnTo>
                <a:lnTo>
                  <a:pt x="247689" y="280552"/>
                </a:lnTo>
                <a:lnTo>
                  <a:pt x="245427" y="287131"/>
                </a:lnTo>
                <a:lnTo>
                  <a:pt x="244594" y="295114"/>
                </a:lnTo>
                <a:lnTo>
                  <a:pt x="244475" y="305181"/>
                </a:lnTo>
                <a:lnTo>
                  <a:pt x="247233" y="335039"/>
                </a:lnTo>
                <a:lnTo>
                  <a:pt x="255015" y="366315"/>
                </a:lnTo>
                <a:lnTo>
                  <a:pt x="267084" y="397567"/>
                </a:lnTo>
                <a:lnTo>
                  <a:pt x="282701" y="427355"/>
                </a:lnTo>
                <a:lnTo>
                  <a:pt x="248554" y="431524"/>
                </a:lnTo>
                <a:lnTo>
                  <a:pt x="215836" y="443563"/>
                </a:lnTo>
                <a:lnTo>
                  <a:pt x="185975" y="462770"/>
                </a:lnTo>
                <a:lnTo>
                  <a:pt x="160400" y="488442"/>
                </a:lnTo>
                <a:close/>
              </a:path>
              <a:path w="916939" h="854710">
                <a:moveTo>
                  <a:pt x="183387" y="244221"/>
                </a:moveTo>
                <a:lnTo>
                  <a:pt x="135245" y="233723"/>
                </a:lnTo>
                <a:lnTo>
                  <a:pt x="96443" y="206057"/>
                </a:lnTo>
                <a:lnTo>
                  <a:pt x="70548" y="166961"/>
                </a:lnTo>
                <a:lnTo>
                  <a:pt x="61125" y="122174"/>
                </a:lnTo>
                <a:lnTo>
                  <a:pt x="70548" y="74098"/>
                </a:lnTo>
                <a:lnTo>
                  <a:pt x="96443" y="35321"/>
                </a:lnTo>
                <a:lnTo>
                  <a:pt x="135245" y="9427"/>
                </a:lnTo>
                <a:lnTo>
                  <a:pt x="183387" y="0"/>
                </a:lnTo>
                <a:lnTo>
                  <a:pt x="231483" y="9427"/>
                </a:lnTo>
                <a:lnTo>
                  <a:pt x="270303" y="35321"/>
                </a:lnTo>
                <a:lnTo>
                  <a:pt x="296241" y="74098"/>
                </a:lnTo>
                <a:lnTo>
                  <a:pt x="305688" y="122174"/>
                </a:lnTo>
                <a:lnTo>
                  <a:pt x="296241" y="166961"/>
                </a:lnTo>
                <a:lnTo>
                  <a:pt x="270303" y="206057"/>
                </a:lnTo>
                <a:lnTo>
                  <a:pt x="231483" y="233723"/>
                </a:lnTo>
                <a:lnTo>
                  <a:pt x="183387" y="244221"/>
                </a:lnTo>
                <a:close/>
              </a:path>
              <a:path w="916939" h="854710">
                <a:moveTo>
                  <a:pt x="664845" y="854710"/>
                </a:moveTo>
                <a:lnTo>
                  <a:pt x="426223" y="854710"/>
                </a:lnTo>
                <a:lnTo>
                  <a:pt x="303688" y="854710"/>
                </a:lnTo>
                <a:lnTo>
                  <a:pt x="258544" y="854710"/>
                </a:lnTo>
                <a:lnTo>
                  <a:pt x="252094" y="854710"/>
                </a:lnTo>
                <a:lnTo>
                  <a:pt x="209286" y="849282"/>
                </a:lnTo>
                <a:lnTo>
                  <a:pt x="173434" y="833235"/>
                </a:lnTo>
                <a:lnTo>
                  <a:pt x="146006" y="806923"/>
                </a:lnTo>
                <a:lnTo>
                  <a:pt x="128472" y="770698"/>
                </a:lnTo>
                <a:lnTo>
                  <a:pt x="122300" y="724915"/>
                </a:lnTo>
                <a:lnTo>
                  <a:pt x="123879" y="682774"/>
                </a:lnTo>
                <a:lnTo>
                  <a:pt x="129212" y="638125"/>
                </a:lnTo>
                <a:lnTo>
                  <a:pt x="139198" y="593473"/>
                </a:lnTo>
                <a:lnTo>
                  <a:pt x="154733" y="551322"/>
                </a:lnTo>
                <a:lnTo>
                  <a:pt x="176716" y="514179"/>
                </a:lnTo>
                <a:lnTo>
                  <a:pt x="206043" y="484546"/>
                </a:lnTo>
                <a:lnTo>
                  <a:pt x="243613" y="464930"/>
                </a:lnTo>
                <a:lnTo>
                  <a:pt x="290322" y="457835"/>
                </a:lnTo>
                <a:lnTo>
                  <a:pt x="310183" y="467379"/>
                </a:lnTo>
                <a:lnTo>
                  <a:pt x="345773" y="488378"/>
                </a:lnTo>
                <a:lnTo>
                  <a:pt x="395674" y="509377"/>
                </a:lnTo>
                <a:lnTo>
                  <a:pt x="458470" y="518922"/>
                </a:lnTo>
                <a:lnTo>
                  <a:pt x="524599" y="509377"/>
                </a:lnTo>
                <a:lnTo>
                  <a:pt x="574976" y="488378"/>
                </a:lnTo>
                <a:lnTo>
                  <a:pt x="611042" y="467379"/>
                </a:lnTo>
                <a:lnTo>
                  <a:pt x="634237" y="457835"/>
                </a:lnTo>
                <a:lnTo>
                  <a:pt x="680619" y="464930"/>
                </a:lnTo>
                <a:lnTo>
                  <a:pt x="717325" y="484546"/>
                </a:lnTo>
                <a:lnTo>
                  <a:pt x="745432" y="514179"/>
                </a:lnTo>
                <a:lnTo>
                  <a:pt x="766016" y="551322"/>
                </a:lnTo>
                <a:lnTo>
                  <a:pt x="780152" y="593473"/>
                </a:lnTo>
                <a:lnTo>
                  <a:pt x="788918" y="638125"/>
                </a:lnTo>
                <a:lnTo>
                  <a:pt x="793388" y="682774"/>
                </a:lnTo>
                <a:lnTo>
                  <a:pt x="794639" y="724915"/>
                </a:lnTo>
                <a:lnTo>
                  <a:pt x="788467" y="770698"/>
                </a:lnTo>
                <a:lnTo>
                  <a:pt x="770933" y="806923"/>
                </a:lnTo>
                <a:lnTo>
                  <a:pt x="743505" y="833235"/>
                </a:lnTo>
                <a:lnTo>
                  <a:pt x="707653" y="849282"/>
                </a:lnTo>
                <a:lnTo>
                  <a:pt x="664845" y="854710"/>
                </a:lnTo>
                <a:close/>
              </a:path>
              <a:path w="916939" h="854710">
                <a:moveTo>
                  <a:pt x="458470" y="488442"/>
                </a:moveTo>
                <a:lnTo>
                  <a:pt x="410401" y="481763"/>
                </a:lnTo>
                <a:lnTo>
                  <a:pt x="366785" y="462999"/>
                </a:lnTo>
                <a:lnTo>
                  <a:pt x="329533" y="434054"/>
                </a:lnTo>
                <a:lnTo>
                  <a:pt x="300557" y="396832"/>
                </a:lnTo>
                <a:lnTo>
                  <a:pt x="281769" y="353239"/>
                </a:lnTo>
                <a:lnTo>
                  <a:pt x="275081" y="305181"/>
                </a:lnTo>
                <a:lnTo>
                  <a:pt x="281769" y="254539"/>
                </a:lnTo>
                <a:lnTo>
                  <a:pt x="300557" y="210264"/>
                </a:lnTo>
                <a:lnTo>
                  <a:pt x="329533" y="173624"/>
                </a:lnTo>
                <a:lnTo>
                  <a:pt x="366785" y="145885"/>
                </a:lnTo>
                <a:lnTo>
                  <a:pt x="410401" y="128312"/>
                </a:lnTo>
                <a:lnTo>
                  <a:pt x="458470" y="122174"/>
                </a:lnTo>
                <a:lnTo>
                  <a:pt x="506538" y="128312"/>
                </a:lnTo>
                <a:lnTo>
                  <a:pt x="550154" y="145885"/>
                </a:lnTo>
                <a:lnTo>
                  <a:pt x="587406" y="173624"/>
                </a:lnTo>
                <a:lnTo>
                  <a:pt x="616382" y="210264"/>
                </a:lnTo>
                <a:lnTo>
                  <a:pt x="635170" y="254539"/>
                </a:lnTo>
                <a:lnTo>
                  <a:pt x="641858" y="305181"/>
                </a:lnTo>
                <a:lnTo>
                  <a:pt x="635170" y="353239"/>
                </a:lnTo>
                <a:lnTo>
                  <a:pt x="616382" y="396832"/>
                </a:lnTo>
                <a:lnTo>
                  <a:pt x="587406" y="434054"/>
                </a:lnTo>
                <a:lnTo>
                  <a:pt x="550154" y="462999"/>
                </a:lnTo>
                <a:lnTo>
                  <a:pt x="506538" y="481763"/>
                </a:lnTo>
                <a:lnTo>
                  <a:pt x="458470" y="488442"/>
                </a:lnTo>
                <a:close/>
              </a:path>
              <a:path w="916939" h="854710">
                <a:moveTo>
                  <a:pt x="733552" y="244221"/>
                </a:moveTo>
                <a:lnTo>
                  <a:pt x="685456" y="233723"/>
                </a:lnTo>
                <a:lnTo>
                  <a:pt x="646636" y="206057"/>
                </a:lnTo>
                <a:lnTo>
                  <a:pt x="620698" y="166961"/>
                </a:lnTo>
                <a:lnTo>
                  <a:pt x="611251" y="122174"/>
                </a:lnTo>
                <a:lnTo>
                  <a:pt x="620698" y="74098"/>
                </a:lnTo>
                <a:lnTo>
                  <a:pt x="646636" y="35321"/>
                </a:lnTo>
                <a:lnTo>
                  <a:pt x="685456" y="9427"/>
                </a:lnTo>
                <a:lnTo>
                  <a:pt x="733552" y="0"/>
                </a:lnTo>
                <a:lnTo>
                  <a:pt x="781700" y="9427"/>
                </a:lnTo>
                <a:lnTo>
                  <a:pt x="820515" y="35321"/>
                </a:lnTo>
                <a:lnTo>
                  <a:pt x="846423" y="74098"/>
                </a:lnTo>
                <a:lnTo>
                  <a:pt x="855853" y="122174"/>
                </a:lnTo>
                <a:lnTo>
                  <a:pt x="846423" y="166961"/>
                </a:lnTo>
                <a:lnTo>
                  <a:pt x="820515" y="206057"/>
                </a:lnTo>
                <a:lnTo>
                  <a:pt x="781700" y="233723"/>
                </a:lnTo>
                <a:lnTo>
                  <a:pt x="733552" y="244221"/>
                </a:lnTo>
                <a:close/>
              </a:path>
              <a:path w="916939" h="854710">
                <a:moveTo>
                  <a:pt x="825246" y="488442"/>
                </a:moveTo>
                <a:lnTo>
                  <a:pt x="789930" y="488442"/>
                </a:lnTo>
                <a:lnTo>
                  <a:pt x="771794" y="488442"/>
                </a:lnTo>
                <a:lnTo>
                  <a:pt x="765113" y="488442"/>
                </a:lnTo>
                <a:lnTo>
                  <a:pt x="764159" y="488442"/>
                </a:lnTo>
                <a:lnTo>
                  <a:pt x="735250" y="462770"/>
                </a:lnTo>
                <a:lnTo>
                  <a:pt x="704913" y="443563"/>
                </a:lnTo>
                <a:lnTo>
                  <a:pt x="671718" y="431524"/>
                </a:lnTo>
                <a:lnTo>
                  <a:pt x="634237" y="427355"/>
                </a:lnTo>
                <a:lnTo>
                  <a:pt x="649855" y="397567"/>
                </a:lnTo>
                <a:lnTo>
                  <a:pt x="661923" y="366315"/>
                </a:lnTo>
                <a:lnTo>
                  <a:pt x="669706" y="335039"/>
                </a:lnTo>
                <a:lnTo>
                  <a:pt x="672465" y="305181"/>
                </a:lnTo>
                <a:lnTo>
                  <a:pt x="672465" y="295114"/>
                </a:lnTo>
                <a:lnTo>
                  <a:pt x="672465" y="287131"/>
                </a:lnTo>
                <a:lnTo>
                  <a:pt x="672465" y="280552"/>
                </a:lnTo>
                <a:lnTo>
                  <a:pt x="672465" y="274700"/>
                </a:lnTo>
                <a:lnTo>
                  <a:pt x="688439" y="275891"/>
                </a:lnTo>
                <a:lnTo>
                  <a:pt x="703008" y="278511"/>
                </a:lnTo>
                <a:lnTo>
                  <a:pt x="717577" y="281130"/>
                </a:lnTo>
                <a:lnTo>
                  <a:pt x="733552" y="282321"/>
                </a:lnTo>
                <a:lnTo>
                  <a:pt x="780611" y="276367"/>
                </a:lnTo>
                <a:lnTo>
                  <a:pt x="817610" y="263271"/>
                </a:lnTo>
                <a:lnTo>
                  <a:pt x="843154" y="250174"/>
                </a:lnTo>
                <a:lnTo>
                  <a:pt x="855853" y="244221"/>
                </a:lnTo>
                <a:lnTo>
                  <a:pt x="903745" y="292310"/>
                </a:lnTo>
                <a:lnTo>
                  <a:pt x="913030" y="336502"/>
                </a:lnTo>
                <a:lnTo>
                  <a:pt x="916451" y="379974"/>
                </a:lnTo>
                <a:lnTo>
                  <a:pt x="916940" y="412114"/>
                </a:lnTo>
                <a:lnTo>
                  <a:pt x="909060" y="446543"/>
                </a:lnTo>
                <a:lnTo>
                  <a:pt x="888285" y="470281"/>
                </a:lnTo>
                <a:lnTo>
                  <a:pt x="858914" y="484016"/>
                </a:lnTo>
                <a:lnTo>
                  <a:pt x="825246" y="488442"/>
                </a:lnTo>
                <a:close/>
              </a:path>
            </a:pathLst>
          </a:custGeom>
          <a:ln w="41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0920" y="2966720"/>
            <a:ext cx="998219" cy="0"/>
          </a:xfrm>
          <a:custGeom>
            <a:avLst/>
            <a:gdLst/>
            <a:ahLst/>
            <a:cxnLst/>
            <a:rect l="l" t="t" r="r" b="b"/>
            <a:pathLst>
              <a:path w="998220">
                <a:moveTo>
                  <a:pt x="0" y="0"/>
                </a:moveTo>
                <a:lnTo>
                  <a:pt x="998219" y="0"/>
                </a:lnTo>
              </a:path>
            </a:pathLst>
          </a:custGeom>
          <a:ln w="9525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2760" y="3429000"/>
            <a:ext cx="1583690" cy="491490"/>
          </a:xfrm>
          <a:custGeom>
            <a:avLst/>
            <a:gdLst/>
            <a:ahLst/>
            <a:cxnLst/>
            <a:rect l="l" t="t" r="r" b="b"/>
            <a:pathLst>
              <a:path w="1583689" h="491489">
                <a:moveTo>
                  <a:pt x="1501775" y="0"/>
                </a:moveTo>
                <a:lnTo>
                  <a:pt x="81914" y="0"/>
                </a:lnTo>
                <a:lnTo>
                  <a:pt x="50041" y="6441"/>
                </a:lnTo>
                <a:lnTo>
                  <a:pt x="24002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5"/>
                </a:lnTo>
                <a:lnTo>
                  <a:pt x="6441" y="441448"/>
                </a:lnTo>
                <a:lnTo>
                  <a:pt x="24002" y="467487"/>
                </a:lnTo>
                <a:lnTo>
                  <a:pt x="50041" y="485048"/>
                </a:lnTo>
                <a:lnTo>
                  <a:pt x="81914" y="491489"/>
                </a:lnTo>
                <a:lnTo>
                  <a:pt x="1501775" y="491489"/>
                </a:lnTo>
                <a:lnTo>
                  <a:pt x="1533648" y="485048"/>
                </a:lnTo>
                <a:lnTo>
                  <a:pt x="1559687" y="467487"/>
                </a:lnTo>
                <a:lnTo>
                  <a:pt x="1577248" y="441448"/>
                </a:lnTo>
                <a:lnTo>
                  <a:pt x="1583689" y="409575"/>
                </a:lnTo>
                <a:lnTo>
                  <a:pt x="1583689" y="81914"/>
                </a:lnTo>
                <a:lnTo>
                  <a:pt x="1577248" y="50041"/>
                </a:lnTo>
                <a:lnTo>
                  <a:pt x="1559687" y="24002"/>
                </a:lnTo>
                <a:lnTo>
                  <a:pt x="1533648" y="6441"/>
                </a:lnTo>
                <a:lnTo>
                  <a:pt x="1501775" y="0"/>
                </a:lnTo>
                <a:close/>
              </a:path>
            </a:pathLst>
          </a:custGeom>
          <a:solidFill>
            <a:srgbClr val="1B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14116" y="3471545"/>
            <a:ext cx="13100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C000"/>
                </a:solidFill>
                <a:latin typeface="Segoe UI"/>
                <a:cs typeface="Segoe UI"/>
              </a:rPr>
              <a:t>JANGKA</a:t>
            </a:r>
            <a:r>
              <a:rPr sz="1200" b="1" spc="-30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200" b="1" spc="-10" dirty="0">
                <a:solidFill>
                  <a:srgbClr val="FFC000"/>
                </a:solidFill>
                <a:latin typeface="Segoe UI"/>
                <a:cs typeface="Segoe UI"/>
              </a:rPr>
              <a:t>WAKTU</a:t>
            </a:r>
            <a:endParaRPr sz="12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C000"/>
                </a:solidFill>
                <a:latin typeface="Segoe UI"/>
                <a:cs typeface="Segoe UI"/>
              </a:rPr>
              <a:t>PEMBERITAHUAN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15260" y="3962400"/>
            <a:ext cx="2217420" cy="327660"/>
          </a:xfrm>
          <a:custGeom>
            <a:avLst/>
            <a:gdLst/>
            <a:ahLst/>
            <a:cxnLst/>
            <a:rect l="l" t="t" r="r" b="b"/>
            <a:pathLst>
              <a:path w="2217420" h="327660">
                <a:moveTo>
                  <a:pt x="0" y="54610"/>
                </a:moveTo>
                <a:lnTo>
                  <a:pt x="4300" y="33379"/>
                </a:lnTo>
                <a:lnTo>
                  <a:pt x="16017" y="16017"/>
                </a:lnTo>
                <a:lnTo>
                  <a:pt x="33379" y="4300"/>
                </a:lnTo>
                <a:lnTo>
                  <a:pt x="54609" y="0"/>
                </a:lnTo>
                <a:lnTo>
                  <a:pt x="2162810" y="0"/>
                </a:lnTo>
                <a:lnTo>
                  <a:pt x="2184040" y="4300"/>
                </a:lnTo>
                <a:lnTo>
                  <a:pt x="2201402" y="16017"/>
                </a:lnTo>
                <a:lnTo>
                  <a:pt x="2213119" y="33379"/>
                </a:lnTo>
                <a:lnTo>
                  <a:pt x="2217419" y="54610"/>
                </a:lnTo>
                <a:lnTo>
                  <a:pt x="2217419" y="273050"/>
                </a:lnTo>
                <a:lnTo>
                  <a:pt x="2213119" y="294280"/>
                </a:lnTo>
                <a:lnTo>
                  <a:pt x="2201402" y="311642"/>
                </a:lnTo>
                <a:lnTo>
                  <a:pt x="2184040" y="323359"/>
                </a:lnTo>
                <a:lnTo>
                  <a:pt x="2162810" y="327660"/>
                </a:lnTo>
                <a:lnTo>
                  <a:pt x="54609" y="327660"/>
                </a:lnTo>
                <a:lnTo>
                  <a:pt x="33379" y="323359"/>
                </a:lnTo>
                <a:lnTo>
                  <a:pt x="16017" y="311642"/>
                </a:lnTo>
                <a:lnTo>
                  <a:pt x="4300" y="294280"/>
                </a:lnTo>
                <a:lnTo>
                  <a:pt x="0" y="273050"/>
                </a:lnTo>
                <a:lnTo>
                  <a:pt x="0" y="54610"/>
                </a:lnTo>
                <a:close/>
              </a:path>
            </a:pathLst>
          </a:custGeom>
          <a:ln w="9525">
            <a:solidFill>
              <a:srgbClr val="92D05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28031" y="3996690"/>
            <a:ext cx="2192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paling</a:t>
            </a:r>
            <a:r>
              <a:rPr sz="1200" b="1" spc="-2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lambat</a:t>
            </a:r>
            <a:r>
              <a:rPr sz="1200" b="1" spc="-2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30</a:t>
            </a:r>
            <a:r>
              <a:rPr sz="1200" b="1" spc="-2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April</a:t>
            </a:r>
            <a:r>
              <a:rPr sz="1200" b="1" spc="-1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B2852"/>
                </a:solidFill>
                <a:latin typeface="Segoe UI"/>
                <a:cs typeface="Segoe UI"/>
              </a:rPr>
              <a:t>2024</a:t>
            </a:r>
            <a:endParaRPr sz="1200">
              <a:latin typeface="Segoe UI"/>
              <a:cs typeface="Segoe U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0820" y="2437129"/>
            <a:ext cx="692338" cy="89408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8080" y="2581910"/>
            <a:ext cx="760729" cy="760729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9643109" y="3417570"/>
            <a:ext cx="1583690" cy="529590"/>
          </a:xfrm>
          <a:custGeom>
            <a:avLst/>
            <a:gdLst/>
            <a:ahLst/>
            <a:cxnLst/>
            <a:rect l="l" t="t" r="r" b="b"/>
            <a:pathLst>
              <a:path w="1583690" h="529589">
                <a:moveTo>
                  <a:pt x="1495425" y="0"/>
                </a:moveTo>
                <a:lnTo>
                  <a:pt x="88265" y="0"/>
                </a:lnTo>
                <a:lnTo>
                  <a:pt x="53899" y="6933"/>
                </a:lnTo>
                <a:lnTo>
                  <a:pt x="25844" y="25844"/>
                </a:lnTo>
                <a:lnTo>
                  <a:pt x="6933" y="53899"/>
                </a:lnTo>
                <a:lnTo>
                  <a:pt x="0" y="88264"/>
                </a:lnTo>
                <a:lnTo>
                  <a:pt x="0" y="441324"/>
                </a:lnTo>
                <a:lnTo>
                  <a:pt x="6933" y="475690"/>
                </a:lnTo>
                <a:lnTo>
                  <a:pt x="25844" y="503745"/>
                </a:lnTo>
                <a:lnTo>
                  <a:pt x="53899" y="522656"/>
                </a:lnTo>
                <a:lnTo>
                  <a:pt x="88265" y="529589"/>
                </a:lnTo>
                <a:lnTo>
                  <a:pt x="1495425" y="529589"/>
                </a:lnTo>
                <a:lnTo>
                  <a:pt x="1529790" y="522656"/>
                </a:lnTo>
                <a:lnTo>
                  <a:pt x="1557845" y="503745"/>
                </a:lnTo>
                <a:lnTo>
                  <a:pt x="1576756" y="475690"/>
                </a:lnTo>
                <a:lnTo>
                  <a:pt x="1583690" y="441324"/>
                </a:lnTo>
                <a:lnTo>
                  <a:pt x="1583690" y="88264"/>
                </a:lnTo>
                <a:lnTo>
                  <a:pt x="1576756" y="53899"/>
                </a:lnTo>
                <a:lnTo>
                  <a:pt x="1557845" y="25844"/>
                </a:lnTo>
                <a:lnTo>
                  <a:pt x="1529790" y="6933"/>
                </a:lnTo>
                <a:lnTo>
                  <a:pt x="1495425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799955" y="3462020"/>
            <a:ext cx="1282065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6370">
              <a:lnSpc>
                <a:spcPct val="1153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Segoe UI"/>
                <a:cs typeface="Segoe UI"/>
              </a:rPr>
              <a:t>DIREKTORAT </a:t>
            </a:r>
            <a:r>
              <a:rPr sz="12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JENDERAL</a:t>
            </a:r>
            <a:r>
              <a:rPr sz="1200" b="1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Segoe UI"/>
                <a:cs typeface="Segoe UI"/>
              </a:rPr>
              <a:t>PAJAK</a:t>
            </a:r>
            <a:endParaRPr sz="1200">
              <a:latin typeface="Segoe UI"/>
              <a:cs typeface="Segoe U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0076" y="4374931"/>
            <a:ext cx="580860" cy="54558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74969" y="4441334"/>
            <a:ext cx="719419" cy="483111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6101079" y="3427729"/>
            <a:ext cx="2138680" cy="753110"/>
            <a:chOff x="6101079" y="3427729"/>
            <a:chExt cx="2138680" cy="753110"/>
          </a:xfrm>
        </p:grpSpPr>
        <p:sp>
          <p:nvSpPr>
            <p:cNvPr id="22" name="object 22"/>
            <p:cNvSpPr/>
            <p:nvPr/>
          </p:nvSpPr>
          <p:spPr>
            <a:xfrm>
              <a:off x="6104254" y="3895724"/>
              <a:ext cx="2132330" cy="285115"/>
            </a:xfrm>
            <a:custGeom>
              <a:avLst/>
              <a:gdLst/>
              <a:ahLst/>
              <a:cxnLst/>
              <a:rect l="l" t="t" r="r" b="b"/>
              <a:pathLst>
                <a:path w="2132329" h="285114">
                  <a:moveTo>
                    <a:pt x="1069340" y="138937"/>
                  </a:moveTo>
                  <a:lnTo>
                    <a:pt x="1069340" y="0"/>
                  </a:lnTo>
                </a:path>
                <a:path w="2132329" h="285114">
                  <a:moveTo>
                    <a:pt x="0" y="284733"/>
                  </a:moveTo>
                  <a:lnTo>
                    <a:pt x="0" y="127000"/>
                  </a:lnTo>
                </a:path>
                <a:path w="2132329" h="285114">
                  <a:moveTo>
                    <a:pt x="2132329" y="284988"/>
                  </a:moveTo>
                  <a:lnTo>
                    <a:pt x="2132329" y="127000"/>
                  </a:lnTo>
                </a:path>
                <a:path w="2132329" h="285114">
                  <a:moveTo>
                    <a:pt x="2131822" y="130810"/>
                  </a:moveTo>
                  <a:lnTo>
                    <a:pt x="2540" y="130810"/>
                  </a:lnTo>
                </a:path>
              </a:pathLst>
            </a:custGeom>
            <a:ln w="6350">
              <a:solidFill>
                <a:srgbClr val="130C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03669" y="3427729"/>
              <a:ext cx="1314450" cy="477520"/>
            </a:xfrm>
            <a:custGeom>
              <a:avLst/>
              <a:gdLst/>
              <a:ahLst/>
              <a:cxnLst/>
              <a:rect l="l" t="t" r="r" b="b"/>
              <a:pathLst>
                <a:path w="1314450" h="477520">
                  <a:moveTo>
                    <a:pt x="1234821" y="0"/>
                  </a:moveTo>
                  <a:lnTo>
                    <a:pt x="79628" y="0"/>
                  </a:lnTo>
                  <a:lnTo>
                    <a:pt x="48648" y="6262"/>
                  </a:lnTo>
                  <a:lnTo>
                    <a:pt x="23336" y="23336"/>
                  </a:lnTo>
                  <a:lnTo>
                    <a:pt x="6262" y="48648"/>
                  </a:lnTo>
                  <a:lnTo>
                    <a:pt x="0" y="79629"/>
                  </a:lnTo>
                  <a:lnTo>
                    <a:pt x="0" y="397891"/>
                  </a:lnTo>
                  <a:lnTo>
                    <a:pt x="6262" y="428871"/>
                  </a:lnTo>
                  <a:lnTo>
                    <a:pt x="23336" y="454183"/>
                  </a:lnTo>
                  <a:lnTo>
                    <a:pt x="48648" y="471257"/>
                  </a:lnTo>
                  <a:lnTo>
                    <a:pt x="79628" y="477520"/>
                  </a:lnTo>
                  <a:lnTo>
                    <a:pt x="1234821" y="477520"/>
                  </a:lnTo>
                  <a:lnTo>
                    <a:pt x="1265801" y="471257"/>
                  </a:lnTo>
                  <a:lnTo>
                    <a:pt x="1291113" y="454183"/>
                  </a:lnTo>
                  <a:lnTo>
                    <a:pt x="1308187" y="428871"/>
                  </a:lnTo>
                  <a:lnTo>
                    <a:pt x="1314450" y="397891"/>
                  </a:lnTo>
                  <a:lnTo>
                    <a:pt x="1314450" y="79629"/>
                  </a:lnTo>
                  <a:lnTo>
                    <a:pt x="1308187" y="48648"/>
                  </a:lnTo>
                  <a:lnTo>
                    <a:pt x="1291113" y="23336"/>
                  </a:lnTo>
                  <a:lnTo>
                    <a:pt x="1265801" y="6262"/>
                  </a:lnTo>
                  <a:lnTo>
                    <a:pt x="1234821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5638165" y="5047615"/>
            <a:ext cx="1026160" cy="793750"/>
          </a:xfrm>
          <a:custGeom>
            <a:avLst/>
            <a:gdLst/>
            <a:ahLst/>
            <a:cxnLst/>
            <a:rect l="l" t="t" r="r" b="b"/>
            <a:pathLst>
              <a:path w="1026159" h="793750">
                <a:moveTo>
                  <a:pt x="0" y="132334"/>
                </a:moveTo>
                <a:lnTo>
                  <a:pt x="6740" y="90480"/>
                </a:lnTo>
                <a:lnTo>
                  <a:pt x="25513" y="54150"/>
                </a:lnTo>
                <a:lnTo>
                  <a:pt x="54150" y="25513"/>
                </a:lnTo>
                <a:lnTo>
                  <a:pt x="90480" y="6740"/>
                </a:lnTo>
                <a:lnTo>
                  <a:pt x="132334" y="0"/>
                </a:lnTo>
                <a:lnTo>
                  <a:pt x="893826" y="0"/>
                </a:lnTo>
                <a:lnTo>
                  <a:pt x="935679" y="6740"/>
                </a:lnTo>
                <a:lnTo>
                  <a:pt x="972009" y="25513"/>
                </a:lnTo>
                <a:lnTo>
                  <a:pt x="1000646" y="54150"/>
                </a:lnTo>
                <a:lnTo>
                  <a:pt x="1019419" y="90480"/>
                </a:lnTo>
                <a:lnTo>
                  <a:pt x="1026160" y="132334"/>
                </a:lnTo>
                <a:lnTo>
                  <a:pt x="1026160" y="661454"/>
                </a:lnTo>
                <a:lnTo>
                  <a:pt x="1019419" y="703269"/>
                </a:lnTo>
                <a:lnTo>
                  <a:pt x="1000646" y="739585"/>
                </a:lnTo>
                <a:lnTo>
                  <a:pt x="972009" y="768224"/>
                </a:lnTo>
                <a:lnTo>
                  <a:pt x="935679" y="787005"/>
                </a:lnTo>
                <a:lnTo>
                  <a:pt x="893826" y="793750"/>
                </a:lnTo>
                <a:lnTo>
                  <a:pt x="132334" y="793750"/>
                </a:lnTo>
                <a:lnTo>
                  <a:pt x="90480" y="787005"/>
                </a:lnTo>
                <a:lnTo>
                  <a:pt x="54150" y="768224"/>
                </a:lnTo>
                <a:lnTo>
                  <a:pt x="25513" y="739585"/>
                </a:lnTo>
                <a:lnTo>
                  <a:pt x="6740" y="703269"/>
                </a:lnTo>
                <a:lnTo>
                  <a:pt x="0" y="661454"/>
                </a:lnTo>
                <a:lnTo>
                  <a:pt x="0" y="132334"/>
                </a:lnTo>
                <a:close/>
              </a:path>
            </a:pathLst>
          </a:custGeom>
          <a:ln w="19050">
            <a:solidFill>
              <a:srgbClr val="FFFF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765419" y="5092953"/>
            <a:ext cx="7715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131F49"/>
                </a:solidFill>
                <a:latin typeface="Segoe UI"/>
                <a:cs typeface="Segoe UI"/>
              </a:rPr>
              <a:t>Langsung </a:t>
            </a:r>
            <a:r>
              <a:rPr sz="1100" b="1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131F49"/>
                </a:solidFill>
                <a:latin typeface="Segoe UI"/>
                <a:cs typeface="Segoe UI"/>
              </a:rPr>
              <a:t>(jika</a:t>
            </a:r>
            <a:r>
              <a:rPr sz="1100" spc="-4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131F49"/>
                </a:solidFill>
                <a:latin typeface="Segoe UI"/>
                <a:cs typeface="Segoe UI"/>
              </a:rPr>
              <a:t>aplikasi </a:t>
            </a:r>
            <a:r>
              <a:rPr sz="1100" spc="-28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tidak dapat </a:t>
            </a:r>
            <a:r>
              <a:rPr sz="1100" spc="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131F49"/>
                </a:solidFill>
                <a:latin typeface="Segoe UI"/>
                <a:cs typeface="Segoe UI"/>
              </a:rPr>
              <a:t>diakses)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34275" y="5033645"/>
            <a:ext cx="1483360" cy="814069"/>
          </a:xfrm>
          <a:custGeom>
            <a:avLst/>
            <a:gdLst/>
            <a:ahLst/>
            <a:cxnLst/>
            <a:rect l="l" t="t" r="r" b="b"/>
            <a:pathLst>
              <a:path w="1483359" h="814070">
                <a:moveTo>
                  <a:pt x="0" y="135635"/>
                </a:moveTo>
                <a:lnTo>
                  <a:pt x="6912" y="92756"/>
                </a:lnTo>
                <a:lnTo>
                  <a:pt x="26164" y="55522"/>
                </a:lnTo>
                <a:lnTo>
                  <a:pt x="55522" y="26164"/>
                </a:lnTo>
                <a:lnTo>
                  <a:pt x="92756" y="6912"/>
                </a:lnTo>
                <a:lnTo>
                  <a:pt x="135635" y="0"/>
                </a:lnTo>
                <a:lnTo>
                  <a:pt x="1347724" y="0"/>
                </a:lnTo>
                <a:lnTo>
                  <a:pt x="1390603" y="6912"/>
                </a:lnTo>
                <a:lnTo>
                  <a:pt x="1427837" y="26164"/>
                </a:lnTo>
                <a:lnTo>
                  <a:pt x="1457195" y="55522"/>
                </a:lnTo>
                <a:lnTo>
                  <a:pt x="1476447" y="92756"/>
                </a:lnTo>
                <a:lnTo>
                  <a:pt x="1483359" y="135635"/>
                </a:lnTo>
                <a:lnTo>
                  <a:pt x="1483359" y="678383"/>
                </a:lnTo>
                <a:lnTo>
                  <a:pt x="1476447" y="721272"/>
                </a:lnTo>
                <a:lnTo>
                  <a:pt x="1457195" y="758520"/>
                </a:lnTo>
                <a:lnTo>
                  <a:pt x="1427837" y="787891"/>
                </a:lnTo>
                <a:lnTo>
                  <a:pt x="1390603" y="807153"/>
                </a:lnTo>
                <a:lnTo>
                  <a:pt x="1347724" y="814069"/>
                </a:lnTo>
                <a:lnTo>
                  <a:pt x="135635" y="814069"/>
                </a:lnTo>
                <a:lnTo>
                  <a:pt x="92756" y="807153"/>
                </a:lnTo>
                <a:lnTo>
                  <a:pt x="55522" y="787891"/>
                </a:lnTo>
                <a:lnTo>
                  <a:pt x="26164" y="758520"/>
                </a:lnTo>
                <a:lnTo>
                  <a:pt x="6912" y="721272"/>
                </a:lnTo>
                <a:lnTo>
                  <a:pt x="0" y="678383"/>
                </a:lnTo>
                <a:lnTo>
                  <a:pt x="0" y="135635"/>
                </a:lnTo>
                <a:close/>
              </a:path>
            </a:pathLst>
          </a:custGeom>
          <a:ln w="19050">
            <a:solidFill>
              <a:srgbClr val="FFFF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668514" y="5089271"/>
            <a:ext cx="1214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131F49"/>
                </a:solidFill>
                <a:latin typeface="Segoe UI"/>
                <a:cs typeface="Segoe UI"/>
              </a:rPr>
              <a:t>Elektronik </a:t>
            </a:r>
            <a:r>
              <a:rPr sz="1100" b="1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131F49"/>
                </a:solidFill>
                <a:latin typeface="Segoe UI"/>
                <a:cs typeface="Segoe UI"/>
              </a:rPr>
              <a:t>DJPOnline</a:t>
            </a:r>
            <a:r>
              <a:rPr sz="1100" spc="-5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100" dirty="0">
                <a:latin typeface="Wingdings"/>
                <a:cs typeface="Wingdings"/>
              </a:rPr>
              <a:t>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Segoe UI"/>
                <a:cs typeface="Segoe UI"/>
              </a:rPr>
              <a:t>menu </a:t>
            </a:r>
            <a:r>
              <a:rPr sz="1100" spc="-28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Penyusutan </a:t>
            </a:r>
            <a:r>
              <a:rPr sz="110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Amortisasi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14794" y="3425825"/>
            <a:ext cx="1122680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6220">
              <a:lnSpc>
                <a:spcPct val="1153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SARANA 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EN</a:t>
            </a:r>
            <a:r>
              <a:rPr sz="1200" b="1" spc="-90" dirty="0">
                <a:solidFill>
                  <a:srgbClr val="EDB820"/>
                </a:solidFill>
                <a:latin typeface="Segoe UI"/>
                <a:cs typeface="Segoe UI"/>
              </a:rPr>
              <a:t>Y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M</a:t>
            </a:r>
            <a:r>
              <a:rPr sz="1200" b="1" spc="-65" dirty="0">
                <a:solidFill>
                  <a:srgbClr val="EDB820"/>
                </a:solidFill>
                <a:latin typeface="Segoe UI"/>
                <a:cs typeface="Segoe UI"/>
              </a:rPr>
              <a:t>P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I</a:t>
            </a:r>
            <a:r>
              <a:rPr sz="1200" b="1" spc="-5" dirty="0">
                <a:solidFill>
                  <a:srgbClr val="EDB820"/>
                </a:solidFill>
                <a:latin typeface="Segoe UI"/>
                <a:cs typeface="Segoe UI"/>
              </a:rPr>
              <a:t>A</a:t>
            </a:r>
            <a:r>
              <a:rPr sz="1200" b="1" dirty="0">
                <a:solidFill>
                  <a:srgbClr val="EDB820"/>
                </a:solidFill>
                <a:latin typeface="Segoe UI"/>
                <a:cs typeface="Segoe UI"/>
              </a:rPr>
              <a:t>N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672102" y="2471686"/>
            <a:ext cx="969010" cy="825500"/>
            <a:chOff x="6672102" y="2471686"/>
            <a:chExt cx="969010" cy="825500"/>
          </a:xfrm>
        </p:grpSpPr>
        <p:sp>
          <p:nvSpPr>
            <p:cNvPr id="30" name="object 30"/>
            <p:cNvSpPr/>
            <p:nvPr/>
          </p:nvSpPr>
          <p:spPr>
            <a:xfrm>
              <a:off x="6695722" y="2495306"/>
              <a:ext cx="922019" cy="777875"/>
            </a:xfrm>
            <a:custGeom>
              <a:avLst/>
              <a:gdLst/>
              <a:ahLst/>
              <a:cxnLst/>
              <a:rect l="l" t="t" r="r" b="b"/>
              <a:pathLst>
                <a:path w="922020" h="777875">
                  <a:moveTo>
                    <a:pt x="921721" y="0"/>
                  </a:moveTo>
                  <a:lnTo>
                    <a:pt x="870983" y="16716"/>
                  </a:lnTo>
                  <a:lnTo>
                    <a:pt x="820198" y="33309"/>
                  </a:lnTo>
                  <a:lnTo>
                    <a:pt x="769409" y="49889"/>
                  </a:lnTo>
                  <a:lnTo>
                    <a:pt x="718659" y="66569"/>
                  </a:lnTo>
                  <a:lnTo>
                    <a:pt x="667988" y="83459"/>
                  </a:lnTo>
                  <a:lnTo>
                    <a:pt x="617438" y="100670"/>
                  </a:lnTo>
                  <a:lnTo>
                    <a:pt x="567053" y="118314"/>
                  </a:lnTo>
                  <a:lnTo>
                    <a:pt x="520836" y="134817"/>
                  </a:lnTo>
                  <a:lnTo>
                    <a:pt x="474610" y="151447"/>
                  </a:lnTo>
                  <a:lnTo>
                    <a:pt x="428322" y="168207"/>
                  </a:lnTo>
                  <a:lnTo>
                    <a:pt x="381916" y="185102"/>
                  </a:lnTo>
                  <a:lnTo>
                    <a:pt x="335340" y="202133"/>
                  </a:lnTo>
                  <a:lnTo>
                    <a:pt x="288540" y="219303"/>
                  </a:lnTo>
                  <a:lnTo>
                    <a:pt x="241460" y="236617"/>
                  </a:lnTo>
                  <a:lnTo>
                    <a:pt x="194049" y="254076"/>
                  </a:lnTo>
                  <a:lnTo>
                    <a:pt x="146251" y="271683"/>
                  </a:lnTo>
                  <a:lnTo>
                    <a:pt x="98013" y="289442"/>
                  </a:lnTo>
                  <a:lnTo>
                    <a:pt x="49280" y="307356"/>
                  </a:lnTo>
                  <a:lnTo>
                    <a:pt x="0" y="325428"/>
                  </a:lnTo>
                  <a:lnTo>
                    <a:pt x="42985" y="355107"/>
                  </a:lnTo>
                  <a:lnTo>
                    <a:pt x="84153" y="384069"/>
                  </a:lnTo>
                  <a:lnTo>
                    <a:pt x="124322" y="411823"/>
                  </a:lnTo>
                  <a:lnTo>
                    <a:pt x="164307" y="437878"/>
                  </a:lnTo>
                  <a:lnTo>
                    <a:pt x="204923" y="461744"/>
                  </a:lnTo>
                  <a:lnTo>
                    <a:pt x="231723" y="480183"/>
                  </a:lnTo>
                  <a:lnTo>
                    <a:pt x="249994" y="501523"/>
                  </a:lnTo>
                  <a:lnTo>
                    <a:pt x="261691" y="526912"/>
                  </a:lnTo>
                  <a:lnTo>
                    <a:pt x="268767" y="557497"/>
                  </a:lnTo>
                  <a:lnTo>
                    <a:pt x="277578" y="597234"/>
                  </a:lnTo>
                  <a:lnTo>
                    <a:pt x="289552" y="636467"/>
                  </a:lnTo>
                  <a:lnTo>
                    <a:pt x="302248" y="675633"/>
                  </a:lnTo>
                  <a:lnTo>
                    <a:pt x="313229" y="715171"/>
                  </a:lnTo>
                  <a:lnTo>
                    <a:pt x="314428" y="730154"/>
                  </a:lnTo>
                  <a:lnTo>
                    <a:pt x="312520" y="745845"/>
                  </a:lnTo>
                  <a:lnTo>
                    <a:pt x="309278" y="761829"/>
                  </a:lnTo>
                  <a:lnTo>
                    <a:pt x="306475" y="777689"/>
                  </a:lnTo>
                </a:path>
              </a:pathLst>
            </a:custGeom>
            <a:ln w="47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96887" y="2534540"/>
              <a:ext cx="497205" cy="739140"/>
            </a:xfrm>
            <a:custGeom>
              <a:avLst/>
              <a:gdLst/>
              <a:ahLst/>
              <a:cxnLst/>
              <a:rect l="l" t="t" r="r" b="b"/>
              <a:pathLst>
                <a:path w="497204" h="739139">
                  <a:moveTo>
                    <a:pt x="496822" y="0"/>
                  </a:moveTo>
                  <a:lnTo>
                    <a:pt x="0" y="518502"/>
                  </a:lnTo>
                  <a:lnTo>
                    <a:pt x="294789" y="738695"/>
                  </a:lnTo>
                  <a:lnTo>
                    <a:pt x="371742" y="475571"/>
                  </a:lnTo>
                  <a:lnTo>
                    <a:pt x="496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96887" y="2534540"/>
              <a:ext cx="497205" cy="739140"/>
            </a:xfrm>
            <a:custGeom>
              <a:avLst/>
              <a:gdLst/>
              <a:ahLst/>
              <a:cxnLst/>
              <a:rect l="l" t="t" r="r" b="b"/>
              <a:pathLst>
                <a:path w="497204" h="739139">
                  <a:moveTo>
                    <a:pt x="496822" y="0"/>
                  </a:moveTo>
                  <a:lnTo>
                    <a:pt x="484605" y="47130"/>
                  </a:lnTo>
                  <a:lnTo>
                    <a:pt x="472430" y="94278"/>
                  </a:lnTo>
                  <a:lnTo>
                    <a:pt x="460270" y="141435"/>
                  </a:lnTo>
                  <a:lnTo>
                    <a:pt x="448096" y="188591"/>
                  </a:lnTo>
                  <a:lnTo>
                    <a:pt x="435878" y="235739"/>
                  </a:lnTo>
                  <a:lnTo>
                    <a:pt x="423588" y="282870"/>
                  </a:lnTo>
                  <a:lnTo>
                    <a:pt x="411196" y="329973"/>
                  </a:lnTo>
                  <a:lnTo>
                    <a:pt x="398675" y="377042"/>
                  </a:lnTo>
                  <a:lnTo>
                    <a:pt x="385994" y="424065"/>
                  </a:lnTo>
                  <a:lnTo>
                    <a:pt x="371742" y="475571"/>
                  </a:lnTo>
                  <a:lnTo>
                    <a:pt x="356995" y="527157"/>
                  </a:lnTo>
                  <a:lnTo>
                    <a:pt x="341838" y="579043"/>
                  </a:lnTo>
                  <a:lnTo>
                    <a:pt x="326360" y="631448"/>
                  </a:lnTo>
                  <a:lnTo>
                    <a:pt x="310648" y="684592"/>
                  </a:lnTo>
                  <a:lnTo>
                    <a:pt x="294789" y="738695"/>
                  </a:lnTo>
                  <a:lnTo>
                    <a:pt x="251353" y="706240"/>
                  </a:lnTo>
                  <a:lnTo>
                    <a:pt x="208534" y="674239"/>
                  </a:lnTo>
                  <a:lnTo>
                    <a:pt x="166226" y="642621"/>
                  </a:lnTo>
                  <a:lnTo>
                    <a:pt x="124325" y="611311"/>
                  </a:lnTo>
                  <a:lnTo>
                    <a:pt x="82723" y="580237"/>
                  </a:lnTo>
                  <a:lnTo>
                    <a:pt x="41317" y="549325"/>
                  </a:lnTo>
                  <a:lnTo>
                    <a:pt x="0" y="518502"/>
                  </a:lnTo>
                </a:path>
              </a:pathLst>
            </a:custGeom>
            <a:ln w="47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47029" y="2628857"/>
              <a:ext cx="504825" cy="353695"/>
            </a:xfrm>
            <a:custGeom>
              <a:avLst/>
              <a:gdLst/>
              <a:ahLst/>
              <a:cxnLst/>
              <a:rect l="l" t="t" r="r" b="b"/>
              <a:pathLst>
                <a:path w="504825" h="353694">
                  <a:moveTo>
                    <a:pt x="504765" y="0"/>
                  </a:moveTo>
                  <a:lnTo>
                    <a:pt x="474104" y="4472"/>
                  </a:lnTo>
                  <a:lnTo>
                    <a:pt x="465736" y="8402"/>
                  </a:lnTo>
                  <a:lnTo>
                    <a:pt x="0" y="353507"/>
                  </a:lnTo>
                  <a:lnTo>
                    <a:pt x="5047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47029" y="2628857"/>
              <a:ext cx="504825" cy="353695"/>
            </a:xfrm>
            <a:custGeom>
              <a:avLst/>
              <a:gdLst/>
              <a:ahLst/>
              <a:cxnLst/>
              <a:rect l="l" t="t" r="r" b="b"/>
              <a:pathLst>
                <a:path w="504825" h="353694">
                  <a:moveTo>
                    <a:pt x="504765" y="0"/>
                  </a:moveTo>
                  <a:lnTo>
                    <a:pt x="494498" y="1432"/>
                  </a:lnTo>
                  <a:lnTo>
                    <a:pt x="483984" y="2535"/>
                  </a:lnTo>
                  <a:lnTo>
                    <a:pt x="474104" y="4472"/>
                  </a:lnTo>
                  <a:lnTo>
                    <a:pt x="423303" y="39618"/>
                  </a:lnTo>
                  <a:lnTo>
                    <a:pt x="380902" y="70887"/>
                  </a:lnTo>
                  <a:lnTo>
                    <a:pt x="338527" y="102201"/>
                  </a:lnTo>
                  <a:lnTo>
                    <a:pt x="296176" y="133554"/>
                  </a:lnTo>
                  <a:lnTo>
                    <a:pt x="253844" y="164939"/>
                  </a:lnTo>
                  <a:lnTo>
                    <a:pt x="211525" y="196347"/>
                  </a:lnTo>
                  <a:lnTo>
                    <a:pt x="169217" y="227773"/>
                  </a:lnTo>
                  <a:lnTo>
                    <a:pt x="126915" y="259210"/>
                  </a:lnTo>
                  <a:lnTo>
                    <a:pt x="84614" y="290649"/>
                  </a:lnTo>
                  <a:lnTo>
                    <a:pt x="42310" y="322084"/>
                  </a:lnTo>
                  <a:lnTo>
                    <a:pt x="0" y="353507"/>
                  </a:lnTo>
                </a:path>
              </a:pathLst>
            </a:custGeom>
            <a:ln w="472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49542" y="2526748"/>
              <a:ext cx="504825" cy="660400"/>
            </a:xfrm>
            <a:custGeom>
              <a:avLst/>
              <a:gdLst/>
              <a:ahLst/>
              <a:cxnLst/>
              <a:rect l="l" t="t" r="r" b="b"/>
              <a:pathLst>
                <a:path w="504825" h="660400">
                  <a:moveTo>
                    <a:pt x="504777" y="0"/>
                  </a:moveTo>
                  <a:lnTo>
                    <a:pt x="187421" y="353010"/>
                  </a:lnTo>
                  <a:lnTo>
                    <a:pt x="120669" y="430761"/>
                  </a:lnTo>
                  <a:lnTo>
                    <a:pt x="56369" y="510390"/>
                  </a:lnTo>
                  <a:lnTo>
                    <a:pt x="25667" y="551249"/>
                  </a:lnTo>
                  <a:lnTo>
                    <a:pt x="8223" y="602177"/>
                  </a:lnTo>
                  <a:lnTo>
                    <a:pt x="0" y="659850"/>
                  </a:lnTo>
                  <a:lnTo>
                    <a:pt x="504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49542" y="2526748"/>
              <a:ext cx="504825" cy="660400"/>
            </a:xfrm>
            <a:custGeom>
              <a:avLst/>
              <a:gdLst/>
              <a:ahLst/>
              <a:cxnLst/>
              <a:rect l="l" t="t" r="r" b="b"/>
              <a:pathLst>
                <a:path w="504825" h="660400">
                  <a:moveTo>
                    <a:pt x="504777" y="0"/>
                  </a:moveTo>
                  <a:lnTo>
                    <a:pt x="469230" y="39243"/>
                  </a:lnTo>
                  <a:lnTo>
                    <a:pt x="433632" y="78434"/>
                  </a:lnTo>
                  <a:lnTo>
                    <a:pt x="398023" y="117608"/>
                  </a:lnTo>
                  <a:lnTo>
                    <a:pt x="362442" y="156801"/>
                  </a:lnTo>
                  <a:lnTo>
                    <a:pt x="326928" y="196050"/>
                  </a:lnTo>
                  <a:lnTo>
                    <a:pt x="291522" y="235392"/>
                  </a:lnTo>
                  <a:lnTo>
                    <a:pt x="256262" y="274863"/>
                  </a:lnTo>
                  <a:lnTo>
                    <a:pt x="221187" y="314500"/>
                  </a:lnTo>
                  <a:lnTo>
                    <a:pt x="187421" y="353010"/>
                  </a:lnTo>
                  <a:lnTo>
                    <a:pt x="153845" y="391719"/>
                  </a:lnTo>
                  <a:lnTo>
                    <a:pt x="120669" y="430761"/>
                  </a:lnTo>
                  <a:lnTo>
                    <a:pt x="88107" y="470272"/>
                  </a:lnTo>
                  <a:lnTo>
                    <a:pt x="56369" y="510390"/>
                  </a:lnTo>
                  <a:lnTo>
                    <a:pt x="25667" y="551249"/>
                  </a:lnTo>
                  <a:lnTo>
                    <a:pt x="8223" y="602177"/>
                  </a:lnTo>
                  <a:lnTo>
                    <a:pt x="4519" y="631290"/>
                  </a:lnTo>
                  <a:lnTo>
                    <a:pt x="0" y="659850"/>
                  </a:lnTo>
                </a:path>
              </a:pathLst>
            </a:custGeom>
            <a:ln w="472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2299" y="3076570"/>
              <a:ext cx="157621" cy="165098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0908030" y="6480809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1B2852"/>
                </a:solidFill>
                <a:latin typeface="Calibri"/>
                <a:cs typeface="Calibri"/>
                <a:hlinkClick r:id="rId7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76380" y="513080"/>
            <a:ext cx="515620" cy="529590"/>
          </a:xfrm>
          <a:custGeom>
            <a:avLst/>
            <a:gdLst/>
            <a:ahLst/>
            <a:cxnLst/>
            <a:rect l="l" t="t" r="r" b="b"/>
            <a:pathLst>
              <a:path w="515620" h="529590">
                <a:moveTo>
                  <a:pt x="515620" y="0"/>
                </a:moveTo>
                <a:lnTo>
                  <a:pt x="88265" y="0"/>
                </a:lnTo>
                <a:lnTo>
                  <a:pt x="53899" y="6933"/>
                </a:lnTo>
                <a:lnTo>
                  <a:pt x="25844" y="25844"/>
                </a:lnTo>
                <a:lnTo>
                  <a:pt x="6933" y="53899"/>
                </a:lnTo>
                <a:lnTo>
                  <a:pt x="0" y="88265"/>
                </a:lnTo>
                <a:lnTo>
                  <a:pt x="0" y="441325"/>
                </a:lnTo>
                <a:lnTo>
                  <a:pt x="6933" y="475690"/>
                </a:lnTo>
                <a:lnTo>
                  <a:pt x="25844" y="503745"/>
                </a:lnTo>
                <a:lnTo>
                  <a:pt x="53899" y="522656"/>
                </a:lnTo>
                <a:lnTo>
                  <a:pt x="88265" y="529590"/>
                </a:lnTo>
                <a:lnTo>
                  <a:pt x="515620" y="529590"/>
                </a:lnTo>
                <a:lnTo>
                  <a:pt x="5156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91950" y="609917"/>
            <a:ext cx="289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25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86689"/>
            <a:ext cx="3112770" cy="546100"/>
            <a:chOff x="0" y="186689"/>
            <a:chExt cx="3112770" cy="546100"/>
          </a:xfrm>
        </p:grpSpPr>
        <p:sp>
          <p:nvSpPr>
            <p:cNvPr id="5" name="object 5"/>
            <p:cNvSpPr/>
            <p:nvPr/>
          </p:nvSpPr>
          <p:spPr>
            <a:xfrm>
              <a:off x="0" y="186689"/>
              <a:ext cx="359410" cy="546100"/>
            </a:xfrm>
            <a:custGeom>
              <a:avLst/>
              <a:gdLst/>
              <a:ahLst/>
              <a:cxnLst/>
              <a:rect l="l" t="t" r="r" b="b"/>
              <a:pathLst>
                <a:path w="359410" h="546100">
                  <a:moveTo>
                    <a:pt x="35941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359410" y="546099"/>
                  </a:lnTo>
                  <a:lnTo>
                    <a:pt x="35941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1950" y="186689"/>
              <a:ext cx="2750820" cy="546100"/>
            </a:xfrm>
            <a:custGeom>
              <a:avLst/>
              <a:gdLst/>
              <a:ahLst/>
              <a:cxnLst/>
              <a:rect l="l" t="t" r="r" b="b"/>
              <a:pathLst>
                <a:path w="2750820" h="546100">
                  <a:moveTo>
                    <a:pt x="275082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2750820" y="546099"/>
                  </a:lnTo>
                  <a:lnTo>
                    <a:pt x="275082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0055" y="237807"/>
            <a:ext cx="24231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FFFFF"/>
                </a:solidFill>
              </a:rPr>
              <a:t>Aturan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Peralihan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827519" y="6620509"/>
            <a:ext cx="3962400" cy="46990"/>
            <a:chOff x="6827519" y="6620509"/>
            <a:chExt cx="3962400" cy="46990"/>
          </a:xfrm>
        </p:grpSpPr>
        <p:sp>
          <p:nvSpPr>
            <p:cNvPr id="9" name="object 9"/>
            <p:cNvSpPr/>
            <p:nvPr/>
          </p:nvSpPr>
          <p:spPr>
            <a:xfrm>
              <a:off x="6827519" y="6620509"/>
              <a:ext cx="1323340" cy="46990"/>
            </a:xfrm>
            <a:custGeom>
              <a:avLst/>
              <a:gdLst/>
              <a:ahLst/>
              <a:cxnLst/>
              <a:rect l="l" t="t" r="r" b="b"/>
              <a:pathLst>
                <a:path w="1323340" h="46990">
                  <a:moveTo>
                    <a:pt x="13233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1323340" y="46990"/>
                  </a:lnTo>
                  <a:lnTo>
                    <a:pt x="1323340" y="0"/>
                  </a:lnTo>
                  <a:close/>
                </a:path>
              </a:pathLst>
            </a:custGeom>
            <a:solidFill>
              <a:srgbClr val="1B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0859" y="6620509"/>
              <a:ext cx="2639059" cy="4698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908030" y="6523355"/>
            <a:ext cx="102679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1B2852"/>
                </a:solidFill>
                <a:latin typeface="Segoe UI"/>
                <a:cs typeface="Segoe UI"/>
                <a:hlinkClick r:id="rId3"/>
              </a:rPr>
              <a:t>www.pajak.go.id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1659" y="1107439"/>
            <a:ext cx="11026140" cy="576580"/>
          </a:xfrm>
          <a:custGeom>
            <a:avLst/>
            <a:gdLst/>
            <a:ahLst/>
            <a:cxnLst/>
            <a:rect l="l" t="t" r="r" b="b"/>
            <a:pathLst>
              <a:path w="11026140" h="576580">
                <a:moveTo>
                  <a:pt x="10930001" y="0"/>
                </a:moveTo>
                <a:lnTo>
                  <a:pt x="96088" y="0"/>
                </a:lnTo>
                <a:lnTo>
                  <a:pt x="58689" y="7556"/>
                </a:lnTo>
                <a:lnTo>
                  <a:pt x="28146" y="28162"/>
                </a:lnTo>
                <a:lnTo>
                  <a:pt x="7552" y="58721"/>
                </a:lnTo>
                <a:lnTo>
                  <a:pt x="0" y="96138"/>
                </a:lnTo>
                <a:lnTo>
                  <a:pt x="0" y="480440"/>
                </a:lnTo>
                <a:lnTo>
                  <a:pt x="7552" y="517858"/>
                </a:lnTo>
                <a:lnTo>
                  <a:pt x="28146" y="548417"/>
                </a:lnTo>
                <a:lnTo>
                  <a:pt x="58689" y="569023"/>
                </a:lnTo>
                <a:lnTo>
                  <a:pt x="96088" y="576580"/>
                </a:lnTo>
                <a:lnTo>
                  <a:pt x="10930001" y="576580"/>
                </a:lnTo>
                <a:lnTo>
                  <a:pt x="10967418" y="569023"/>
                </a:lnTo>
                <a:lnTo>
                  <a:pt x="10997977" y="548417"/>
                </a:lnTo>
                <a:lnTo>
                  <a:pt x="11018583" y="517858"/>
                </a:lnTo>
                <a:lnTo>
                  <a:pt x="11026140" y="480440"/>
                </a:lnTo>
                <a:lnTo>
                  <a:pt x="11026140" y="96138"/>
                </a:lnTo>
                <a:lnTo>
                  <a:pt x="11018583" y="58721"/>
                </a:lnTo>
                <a:lnTo>
                  <a:pt x="10997977" y="28162"/>
                </a:lnTo>
                <a:lnTo>
                  <a:pt x="10967418" y="7556"/>
                </a:lnTo>
                <a:lnTo>
                  <a:pt x="10930001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04557" y="1166431"/>
            <a:ext cx="106502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Permohonan</a:t>
            </a:r>
            <a:r>
              <a:rPr sz="1400" spc="4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yang</a:t>
            </a:r>
            <a:r>
              <a:rPr sz="1400" spc="4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diterima</a:t>
            </a:r>
            <a:r>
              <a:rPr sz="1400" spc="4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secara</a:t>
            </a:r>
            <a:r>
              <a:rPr sz="1400" spc="4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lengkap</a:t>
            </a:r>
            <a:r>
              <a:rPr sz="1400" spc="484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sebelum</a:t>
            </a:r>
            <a:r>
              <a:rPr sz="1400" spc="4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PMK</a:t>
            </a:r>
            <a:r>
              <a:rPr sz="1400" spc="4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diterbitkan,</a:t>
            </a:r>
            <a:r>
              <a:rPr sz="1400" spc="4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ditindaklanjuti</a:t>
            </a:r>
            <a:r>
              <a:rPr sz="1400" spc="4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sesuai</a:t>
            </a:r>
            <a:r>
              <a:rPr sz="1400" spc="4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ketentuan</a:t>
            </a:r>
            <a:r>
              <a:rPr sz="1400" spc="4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yang</a:t>
            </a:r>
            <a:r>
              <a:rPr sz="1400" spc="4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berlaku</a:t>
            </a:r>
            <a:r>
              <a:rPr sz="1400" spc="4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pada</a:t>
            </a:r>
            <a:r>
              <a:rPr sz="1400" spc="484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saat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permohonan diterima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secara</a:t>
            </a:r>
            <a:r>
              <a:rPr sz="1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lengkap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(Perdirjen).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7347" y="923607"/>
            <a:ext cx="475615" cy="474345"/>
            <a:chOff x="367347" y="923607"/>
            <a:chExt cx="475615" cy="474345"/>
          </a:xfrm>
        </p:grpSpPr>
        <p:sp>
          <p:nvSpPr>
            <p:cNvPr id="15" name="object 15"/>
            <p:cNvSpPr/>
            <p:nvPr/>
          </p:nvSpPr>
          <p:spPr>
            <a:xfrm>
              <a:off x="381634" y="937894"/>
              <a:ext cx="447040" cy="445770"/>
            </a:xfrm>
            <a:custGeom>
              <a:avLst/>
              <a:gdLst/>
              <a:ahLst/>
              <a:cxnLst/>
              <a:rect l="l" t="t" r="r" b="b"/>
              <a:pathLst>
                <a:path w="447040" h="445769">
                  <a:moveTo>
                    <a:pt x="223519" y="0"/>
                  </a:moveTo>
                  <a:lnTo>
                    <a:pt x="178473" y="4529"/>
                  </a:lnTo>
                  <a:lnTo>
                    <a:pt x="136517" y="17520"/>
                  </a:lnTo>
                  <a:lnTo>
                    <a:pt x="98549" y="38073"/>
                  </a:lnTo>
                  <a:lnTo>
                    <a:pt x="65468" y="65293"/>
                  </a:lnTo>
                  <a:lnTo>
                    <a:pt x="38174" y="98282"/>
                  </a:lnTo>
                  <a:lnTo>
                    <a:pt x="17565" y="136142"/>
                  </a:lnTo>
                  <a:lnTo>
                    <a:pt x="4541" y="177975"/>
                  </a:lnTo>
                  <a:lnTo>
                    <a:pt x="0" y="222884"/>
                  </a:lnTo>
                  <a:lnTo>
                    <a:pt x="4541" y="267794"/>
                  </a:lnTo>
                  <a:lnTo>
                    <a:pt x="17565" y="309627"/>
                  </a:lnTo>
                  <a:lnTo>
                    <a:pt x="38174" y="347487"/>
                  </a:lnTo>
                  <a:lnTo>
                    <a:pt x="65468" y="380476"/>
                  </a:lnTo>
                  <a:lnTo>
                    <a:pt x="98549" y="407696"/>
                  </a:lnTo>
                  <a:lnTo>
                    <a:pt x="136517" y="428249"/>
                  </a:lnTo>
                  <a:lnTo>
                    <a:pt x="178473" y="441240"/>
                  </a:lnTo>
                  <a:lnTo>
                    <a:pt x="223519" y="445769"/>
                  </a:lnTo>
                  <a:lnTo>
                    <a:pt x="268566" y="441240"/>
                  </a:lnTo>
                  <a:lnTo>
                    <a:pt x="310522" y="428249"/>
                  </a:lnTo>
                  <a:lnTo>
                    <a:pt x="348490" y="407696"/>
                  </a:lnTo>
                  <a:lnTo>
                    <a:pt x="381571" y="380476"/>
                  </a:lnTo>
                  <a:lnTo>
                    <a:pt x="408865" y="347487"/>
                  </a:lnTo>
                  <a:lnTo>
                    <a:pt x="429474" y="309627"/>
                  </a:lnTo>
                  <a:lnTo>
                    <a:pt x="442498" y="267794"/>
                  </a:lnTo>
                  <a:lnTo>
                    <a:pt x="447040" y="222884"/>
                  </a:lnTo>
                  <a:lnTo>
                    <a:pt x="442498" y="177975"/>
                  </a:lnTo>
                  <a:lnTo>
                    <a:pt x="429474" y="136142"/>
                  </a:lnTo>
                  <a:lnTo>
                    <a:pt x="408865" y="98282"/>
                  </a:lnTo>
                  <a:lnTo>
                    <a:pt x="381571" y="65293"/>
                  </a:lnTo>
                  <a:lnTo>
                    <a:pt x="348490" y="38073"/>
                  </a:lnTo>
                  <a:lnTo>
                    <a:pt x="310522" y="17520"/>
                  </a:lnTo>
                  <a:lnTo>
                    <a:pt x="268566" y="4529"/>
                  </a:lnTo>
                  <a:lnTo>
                    <a:pt x="223519" y="0"/>
                  </a:lnTo>
                  <a:close/>
                </a:path>
              </a:pathLst>
            </a:custGeom>
            <a:solidFill>
              <a:srgbClr val="ED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634" y="937894"/>
              <a:ext cx="447040" cy="445770"/>
            </a:xfrm>
            <a:custGeom>
              <a:avLst/>
              <a:gdLst/>
              <a:ahLst/>
              <a:cxnLst/>
              <a:rect l="l" t="t" r="r" b="b"/>
              <a:pathLst>
                <a:path w="447040" h="445769">
                  <a:moveTo>
                    <a:pt x="0" y="222884"/>
                  </a:moveTo>
                  <a:lnTo>
                    <a:pt x="4541" y="177975"/>
                  </a:lnTo>
                  <a:lnTo>
                    <a:pt x="17565" y="136142"/>
                  </a:lnTo>
                  <a:lnTo>
                    <a:pt x="38174" y="98282"/>
                  </a:lnTo>
                  <a:lnTo>
                    <a:pt x="65468" y="65293"/>
                  </a:lnTo>
                  <a:lnTo>
                    <a:pt x="98549" y="38073"/>
                  </a:lnTo>
                  <a:lnTo>
                    <a:pt x="136517" y="17520"/>
                  </a:lnTo>
                  <a:lnTo>
                    <a:pt x="178473" y="4529"/>
                  </a:lnTo>
                  <a:lnTo>
                    <a:pt x="223519" y="0"/>
                  </a:lnTo>
                  <a:lnTo>
                    <a:pt x="268566" y="4529"/>
                  </a:lnTo>
                  <a:lnTo>
                    <a:pt x="310522" y="17520"/>
                  </a:lnTo>
                  <a:lnTo>
                    <a:pt x="348490" y="38073"/>
                  </a:lnTo>
                  <a:lnTo>
                    <a:pt x="381571" y="65293"/>
                  </a:lnTo>
                  <a:lnTo>
                    <a:pt x="408865" y="98282"/>
                  </a:lnTo>
                  <a:lnTo>
                    <a:pt x="429474" y="136142"/>
                  </a:lnTo>
                  <a:lnTo>
                    <a:pt x="442498" y="177975"/>
                  </a:lnTo>
                  <a:lnTo>
                    <a:pt x="447040" y="222884"/>
                  </a:lnTo>
                  <a:lnTo>
                    <a:pt x="442498" y="267794"/>
                  </a:lnTo>
                  <a:lnTo>
                    <a:pt x="429474" y="309627"/>
                  </a:lnTo>
                  <a:lnTo>
                    <a:pt x="408865" y="347487"/>
                  </a:lnTo>
                  <a:lnTo>
                    <a:pt x="381571" y="380476"/>
                  </a:lnTo>
                  <a:lnTo>
                    <a:pt x="348490" y="407696"/>
                  </a:lnTo>
                  <a:lnTo>
                    <a:pt x="310522" y="428249"/>
                  </a:lnTo>
                  <a:lnTo>
                    <a:pt x="268566" y="441240"/>
                  </a:lnTo>
                  <a:lnTo>
                    <a:pt x="223519" y="445769"/>
                  </a:lnTo>
                  <a:lnTo>
                    <a:pt x="178473" y="441240"/>
                  </a:lnTo>
                  <a:lnTo>
                    <a:pt x="136517" y="428249"/>
                  </a:lnTo>
                  <a:lnTo>
                    <a:pt x="98549" y="407696"/>
                  </a:lnTo>
                  <a:lnTo>
                    <a:pt x="65468" y="380476"/>
                  </a:lnTo>
                  <a:lnTo>
                    <a:pt x="38174" y="347487"/>
                  </a:lnTo>
                  <a:lnTo>
                    <a:pt x="17565" y="309627"/>
                  </a:lnTo>
                  <a:lnTo>
                    <a:pt x="4541" y="267794"/>
                  </a:lnTo>
                  <a:lnTo>
                    <a:pt x="0" y="222884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3400" y="1021079"/>
            <a:ext cx="142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1600">
              <a:latin typeface="Segoe UI"/>
              <a:cs typeface="Segoe U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8617" y="1636077"/>
            <a:ext cx="11261090" cy="699770"/>
            <a:chOff x="368617" y="1636077"/>
            <a:chExt cx="11261090" cy="699770"/>
          </a:xfrm>
        </p:grpSpPr>
        <p:sp>
          <p:nvSpPr>
            <p:cNvPr id="19" name="object 19"/>
            <p:cNvSpPr/>
            <p:nvPr/>
          </p:nvSpPr>
          <p:spPr>
            <a:xfrm>
              <a:off x="557529" y="1790699"/>
              <a:ext cx="11071860" cy="544830"/>
            </a:xfrm>
            <a:custGeom>
              <a:avLst/>
              <a:gdLst/>
              <a:ahLst/>
              <a:cxnLst/>
              <a:rect l="l" t="t" r="r" b="b"/>
              <a:pathLst>
                <a:path w="11071860" h="544830">
                  <a:moveTo>
                    <a:pt x="10981055" y="0"/>
                  </a:moveTo>
                  <a:lnTo>
                    <a:pt x="90804" y="0"/>
                  </a:lnTo>
                  <a:lnTo>
                    <a:pt x="55458" y="7133"/>
                  </a:lnTo>
                  <a:lnTo>
                    <a:pt x="26595" y="26590"/>
                  </a:lnTo>
                  <a:lnTo>
                    <a:pt x="7135" y="55453"/>
                  </a:lnTo>
                  <a:lnTo>
                    <a:pt x="0" y="90804"/>
                  </a:lnTo>
                  <a:lnTo>
                    <a:pt x="0" y="454025"/>
                  </a:lnTo>
                  <a:lnTo>
                    <a:pt x="7135" y="489376"/>
                  </a:lnTo>
                  <a:lnTo>
                    <a:pt x="26595" y="518239"/>
                  </a:lnTo>
                  <a:lnTo>
                    <a:pt x="55458" y="537696"/>
                  </a:lnTo>
                  <a:lnTo>
                    <a:pt x="90804" y="544829"/>
                  </a:lnTo>
                  <a:lnTo>
                    <a:pt x="10981055" y="544829"/>
                  </a:lnTo>
                  <a:lnTo>
                    <a:pt x="11016406" y="537696"/>
                  </a:lnTo>
                  <a:lnTo>
                    <a:pt x="11045269" y="518239"/>
                  </a:lnTo>
                  <a:lnTo>
                    <a:pt x="11064726" y="489376"/>
                  </a:lnTo>
                  <a:lnTo>
                    <a:pt x="11071860" y="454025"/>
                  </a:lnTo>
                  <a:lnTo>
                    <a:pt x="11071860" y="90804"/>
                  </a:lnTo>
                  <a:lnTo>
                    <a:pt x="11064726" y="55453"/>
                  </a:lnTo>
                  <a:lnTo>
                    <a:pt x="11045269" y="26590"/>
                  </a:lnTo>
                  <a:lnTo>
                    <a:pt x="11016406" y="7133"/>
                  </a:lnTo>
                  <a:lnTo>
                    <a:pt x="10981055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2904" y="1650364"/>
              <a:ext cx="427990" cy="436880"/>
            </a:xfrm>
            <a:custGeom>
              <a:avLst/>
              <a:gdLst/>
              <a:ahLst/>
              <a:cxnLst/>
              <a:rect l="l" t="t" r="r" b="b"/>
              <a:pathLst>
                <a:path w="427990" h="436880">
                  <a:moveTo>
                    <a:pt x="213995" y="0"/>
                  </a:moveTo>
                  <a:lnTo>
                    <a:pt x="164927" y="5768"/>
                  </a:lnTo>
                  <a:lnTo>
                    <a:pt x="119885" y="22200"/>
                  </a:lnTo>
                  <a:lnTo>
                    <a:pt x="80152" y="47986"/>
                  </a:lnTo>
                  <a:lnTo>
                    <a:pt x="47012" y="81813"/>
                  </a:lnTo>
                  <a:lnTo>
                    <a:pt x="21750" y="122371"/>
                  </a:lnTo>
                  <a:lnTo>
                    <a:pt x="5651" y="168350"/>
                  </a:lnTo>
                  <a:lnTo>
                    <a:pt x="0" y="218439"/>
                  </a:lnTo>
                  <a:lnTo>
                    <a:pt x="5651" y="268529"/>
                  </a:lnTo>
                  <a:lnTo>
                    <a:pt x="21750" y="314508"/>
                  </a:lnTo>
                  <a:lnTo>
                    <a:pt x="47012" y="355066"/>
                  </a:lnTo>
                  <a:lnTo>
                    <a:pt x="80152" y="388893"/>
                  </a:lnTo>
                  <a:lnTo>
                    <a:pt x="119885" y="414679"/>
                  </a:lnTo>
                  <a:lnTo>
                    <a:pt x="164927" y="431111"/>
                  </a:lnTo>
                  <a:lnTo>
                    <a:pt x="213995" y="436880"/>
                  </a:lnTo>
                  <a:lnTo>
                    <a:pt x="263062" y="431111"/>
                  </a:lnTo>
                  <a:lnTo>
                    <a:pt x="308104" y="414679"/>
                  </a:lnTo>
                  <a:lnTo>
                    <a:pt x="347837" y="388893"/>
                  </a:lnTo>
                  <a:lnTo>
                    <a:pt x="380977" y="355066"/>
                  </a:lnTo>
                  <a:lnTo>
                    <a:pt x="406239" y="314508"/>
                  </a:lnTo>
                  <a:lnTo>
                    <a:pt x="422338" y="268529"/>
                  </a:lnTo>
                  <a:lnTo>
                    <a:pt x="427990" y="218439"/>
                  </a:lnTo>
                  <a:lnTo>
                    <a:pt x="422338" y="168350"/>
                  </a:lnTo>
                  <a:lnTo>
                    <a:pt x="406239" y="122371"/>
                  </a:lnTo>
                  <a:lnTo>
                    <a:pt x="380977" y="81813"/>
                  </a:lnTo>
                  <a:lnTo>
                    <a:pt x="347837" y="47986"/>
                  </a:lnTo>
                  <a:lnTo>
                    <a:pt x="308104" y="22200"/>
                  </a:lnTo>
                  <a:lnTo>
                    <a:pt x="263062" y="5768"/>
                  </a:lnTo>
                  <a:lnTo>
                    <a:pt x="213995" y="0"/>
                  </a:lnTo>
                  <a:close/>
                </a:path>
              </a:pathLst>
            </a:custGeom>
            <a:solidFill>
              <a:srgbClr val="ED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2904" y="1650364"/>
              <a:ext cx="427990" cy="436880"/>
            </a:xfrm>
            <a:custGeom>
              <a:avLst/>
              <a:gdLst/>
              <a:ahLst/>
              <a:cxnLst/>
              <a:rect l="l" t="t" r="r" b="b"/>
              <a:pathLst>
                <a:path w="427990" h="436880">
                  <a:moveTo>
                    <a:pt x="0" y="218439"/>
                  </a:moveTo>
                  <a:lnTo>
                    <a:pt x="5651" y="168350"/>
                  </a:lnTo>
                  <a:lnTo>
                    <a:pt x="21750" y="122371"/>
                  </a:lnTo>
                  <a:lnTo>
                    <a:pt x="47012" y="81813"/>
                  </a:lnTo>
                  <a:lnTo>
                    <a:pt x="80152" y="47986"/>
                  </a:lnTo>
                  <a:lnTo>
                    <a:pt x="119885" y="22200"/>
                  </a:lnTo>
                  <a:lnTo>
                    <a:pt x="164927" y="5768"/>
                  </a:lnTo>
                  <a:lnTo>
                    <a:pt x="213995" y="0"/>
                  </a:lnTo>
                  <a:lnTo>
                    <a:pt x="263062" y="5768"/>
                  </a:lnTo>
                  <a:lnTo>
                    <a:pt x="308104" y="22200"/>
                  </a:lnTo>
                  <a:lnTo>
                    <a:pt x="347837" y="47986"/>
                  </a:lnTo>
                  <a:lnTo>
                    <a:pt x="380977" y="81813"/>
                  </a:lnTo>
                  <a:lnTo>
                    <a:pt x="406239" y="122371"/>
                  </a:lnTo>
                  <a:lnTo>
                    <a:pt x="422338" y="168350"/>
                  </a:lnTo>
                  <a:lnTo>
                    <a:pt x="427990" y="218439"/>
                  </a:lnTo>
                  <a:lnTo>
                    <a:pt x="422338" y="268529"/>
                  </a:lnTo>
                  <a:lnTo>
                    <a:pt x="406239" y="314508"/>
                  </a:lnTo>
                  <a:lnTo>
                    <a:pt x="380977" y="355066"/>
                  </a:lnTo>
                  <a:lnTo>
                    <a:pt x="347837" y="388893"/>
                  </a:lnTo>
                  <a:lnTo>
                    <a:pt x="308104" y="414679"/>
                  </a:lnTo>
                  <a:lnTo>
                    <a:pt x="263062" y="431111"/>
                  </a:lnTo>
                  <a:lnTo>
                    <a:pt x="213995" y="436880"/>
                  </a:lnTo>
                  <a:lnTo>
                    <a:pt x="164927" y="431111"/>
                  </a:lnTo>
                  <a:lnTo>
                    <a:pt x="119885" y="414679"/>
                  </a:lnTo>
                  <a:lnTo>
                    <a:pt x="80152" y="388893"/>
                  </a:lnTo>
                  <a:lnTo>
                    <a:pt x="47012" y="355066"/>
                  </a:lnTo>
                  <a:lnTo>
                    <a:pt x="21750" y="314508"/>
                  </a:lnTo>
                  <a:lnTo>
                    <a:pt x="5651" y="268529"/>
                  </a:lnTo>
                  <a:lnTo>
                    <a:pt x="0" y="21843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18159" y="1712595"/>
            <a:ext cx="8768080" cy="49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95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1800">
              <a:latin typeface="Segoe UI"/>
              <a:cs typeface="Segoe UI"/>
            </a:endParaRPr>
          </a:p>
          <a:p>
            <a:pPr marL="421005">
              <a:lnSpc>
                <a:spcPts val="1614"/>
              </a:lnSpc>
            </a:pP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Permohonan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yang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belum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diterima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secara</a:t>
            </a:r>
            <a:r>
              <a:rPr sz="1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lengkap</a:t>
            </a:r>
            <a:r>
              <a:rPr sz="1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sebelum</a:t>
            </a:r>
            <a:r>
              <a:rPr sz="1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PMK</a:t>
            </a:r>
            <a:r>
              <a:rPr sz="1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diterbitkan,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ditindaklanjuti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sesuai</a:t>
            </a:r>
            <a:r>
              <a:rPr sz="1400" spc="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PMK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ini.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0390" y="2524760"/>
            <a:ext cx="11095990" cy="3359150"/>
          </a:xfrm>
          <a:custGeom>
            <a:avLst/>
            <a:gdLst/>
            <a:ahLst/>
            <a:cxnLst/>
            <a:rect l="l" t="t" r="r" b="b"/>
            <a:pathLst>
              <a:path w="11095990" h="3359150">
                <a:moveTo>
                  <a:pt x="10959084" y="0"/>
                </a:moveTo>
                <a:lnTo>
                  <a:pt x="136918" y="0"/>
                </a:lnTo>
                <a:lnTo>
                  <a:pt x="93642" y="6983"/>
                </a:lnTo>
                <a:lnTo>
                  <a:pt x="56057" y="26428"/>
                </a:lnTo>
                <a:lnTo>
                  <a:pt x="26418" y="56071"/>
                </a:lnTo>
                <a:lnTo>
                  <a:pt x="6980" y="93650"/>
                </a:lnTo>
                <a:lnTo>
                  <a:pt x="0" y="136905"/>
                </a:lnTo>
                <a:lnTo>
                  <a:pt x="0" y="3222231"/>
                </a:lnTo>
                <a:lnTo>
                  <a:pt x="6980" y="3265507"/>
                </a:lnTo>
                <a:lnTo>
                  <a:pt x="26418" y="3303092"/>
                </a:lnTo>
                <a:lnTo>
                  <a:pt x="56057" y="3332731"/>
                </a:lnTo>
                <a:lnTo>
                  <a:pt x="93642" y="3352169"/>
                </a:lnTo>
                <a:lnTo>
                  <a:pt x="136918" y="3359150"/>
                </a:lnTo>
                <a:lnTo>
                  <a:pt x="10959084" y="3359150"/>
                </a:lnTo>
                <a:lnTo>
                  <a:pt x="11002339" y="3352169"/>
                </a:lnTo>
                <a:lnTo>
                  <a:pt x="11039918" y="3332731"/>
                </a:lnTo>
                <a:lnTo>
                  <a:pt x="11069561" y="3303092"/>
                </a:lnTo>
                <a:lnTo>
                  <a:pt x="11089006" y="3265507"/>
                </a:lnTo>
                <a:lnTo>
                  <a:pt x="11095990" y="3222231"/>
                </a:lnTo>
                <a:lnTo>
                  <a:pt x="11095990" y="136905"/>
                </a:lnTo>
                <a:lnTo>
                  <a:pt x="11089006" y="93650"/>
                </a:lnTo>
                <a:lnTo>
                  <a:pt x="11069561" y="56071"/>
                </a:lnTo>
                <a:lnTo>
                  <a:pt x="11039918" y="26428"/>
                </a:lnTo>
                <a:lnTo>
                  <a:pt x="11002339" y="6983"/>
                </a:lnTo>
                <a:lnTo>
                  <a:pt x="10959084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05510" y="2583434"/>
            <a:ext cx="10716260" cy="322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Segoe UI"/>
                <a:cs typeface="Segoe UI"/>
              </a:rPr>
              <a:t>Pada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saat</a:t>
            </a:r>
            <a:r>
              <a:rPr sz="1400" spc="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berlakunya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Peraturan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Menteri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ini,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untuk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keperluan</a:t>
            </a:r>
            <a:r>
              <a:rPr sz="1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perhitungan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penyusutan,</a:t>
            </a:r>
            <a:r>
              <a:rPr sz="1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berlaku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ketentuan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sebagai</a:t>
            </a:r>
            <a:r>
              <a:rPr sz="1400" spc="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berikut:</a:t>
            </a:r>
            <a:endParaRPr sz="1400">
              <a:latin typeface="Segoe UI"/>
              <a:cs typeface="Segoe UI"/>
            </a:endParaRPr>
          </a:p>
          <a:p>
            <a:pPr marL="355600" marR="5080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terhadap pengeluaran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harta berwujud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bukan bangunan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yang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telah disusutkan sesuai masa manfaat kelompok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1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(satu), kelompok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2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(dua), kelompok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3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(tiga), dan/atau kelompok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4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(empat) berdasarkan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Peraturan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Menteri Keuangan Nomor 96/PMK.03/2009 tentang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Jenis-Jenis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Harta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yang </a:t>
            </a:r>
            <a:r>
              <a:rPr sz="1400" spc="-20" dirty="0">
                <a:solidFill>
                  <a:srgbClr val="FFFFFF"/>
                </a:solidFill>
                <a:latin typeface="Segoe UI"/>
                <a:cs typeface="Segoe UI"/>
              </a:rPr>
              <a:t>Termasuk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dalam Kelompok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Harta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Berwujud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Bukan Bangunan untuk Keperluan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Penyusutan,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masa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manfaat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penyusutannya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tetap</a:t>
            </a:r>
            <a:r>
              <a:rPr sz="1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berlaku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sampai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habis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masa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manfaatnya.</a:t>
            </a:r>
            <a:endParaRPr sz="1400">
              <a:latin typeface="Segoe UI"/>
              <a:cs typeface="Segoe UI"/>
            </a:endParaRPr>
          </a:p>
          <a:p>
            <a:pPr marL="355600" marR="5080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dikecualikan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dari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ketentuan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pada angka 1, terhadap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jenis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harta berwujud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bukan bangunan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yang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diperoleh sebelum </a:t>
            </a:r>
            <a:r>
              <a:rPr sz="1400" spc="-35" dirty="0">
                <a:solidFill>
                  <a:srgbClr val="FFFFFF"/>
                </a:solidFill>
                <a:latin typeface="Segoe UI"/>
                <a:cs typeface="Segoe UI"/>
              </a:rPr>
              <a:t>Tahun 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Pajak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berlakunya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Peraturan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Menteri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ini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tidak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tercantum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dalam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Lampiran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Peraturan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Menteri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Keuangan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Nomor</a:t>
            </a:r>
            <a:r>
              <a:rPr sz="1400" spc="3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96/PMK.03/2009 </a:t>
            </a:r>
            <a:r>
              <a:rPr sz="1400" spc="-3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tentang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Jenis-Jenis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Harta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yang </a:t>
            </a:r>
            <a:r>
              <a:rPr sz="1400" spc="-20" dirty="0">
                <a:solidFill>
                  <a:srgbClr val="FFFFFF"/>
                </a:solidFill>
                <a:latin typeface="Segoe UI"/>
                <a:cs typeface="Segoe UI"/>
              </a:rPr>
              <a:t>Termasuk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dalam Kelompok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Harta Berwujud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Bukan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Bangunan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untuk Keperluan</a:t>
            </a:r>
            <a:r>
              <a:rPr sz="1400" spc="3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r>
              <a:rPr sz="1400" spc="3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serta 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tidak</a:t>
            </a:r>
            <a:r>
              <a:rPr sz="1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diterbitkan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surat</a:t>
            </a:r>
            <a:r>
              <a:rPr sz="1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keputusan</a:t>
            </a:r>
            <a:r>
              <a:rPr sz="1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penetapan</a:t>
            </a:r>
            <a:r>
              <a:rPr sz="1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masa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manfaat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 tetapi</a:t>
            </a:r>
            <a:r>
              <a:rPr sz="1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tercantum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dalam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Lampiran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Peraturan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Menteri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ini:</a:t>
            </a:r>
            <a:endParaRPr sz="1400">
              <a:latin typeface="Segoe UI"/>
              <a:cs typeface="Segoe UI"/>
            </a:endParaRPr>
          </a:p>
          <a:p>
            <a:pPr marL="641350" marR="6350" lvl="1" indent="-228600" algn="just">
              <a:lnSpc>
                <a:spcPct val="100000"/>
              </a:lnSpc>
              <a:buAutoNum type="alphaLcPeriod"/>
              <a:tabLst>
                <a:tab pos="64135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dalam</a:t>
            </a:r>
            <a:r>
              <a:rPr sz="1400" spc="1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hal</a:t>
            </a:r>
            <a:r>
              <a:rPr sz="1400" spc="1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disusutkan</a:t>
            </a:r>
            <a:r>
              <a:rPr sz="1400" spc="2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belum</a:t>
            </a:r>
            <a:r>
              <a:rPr sz="1400" spc="1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melebihi</a:t>
            </a:r>
            <a:r>
              <a:rPr sz="1400" spc="1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masa</a:t>
            </a:r>
            <a:r>
              <a:rPr sz="1400" spc="1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manfaat</a:t>
            </a:r>
            <a:r>
              <a:rPr sz="1400" spc="1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kelompok</a:t>
            </a:r>
            <a:r>
              <a:rPr sz="1400" spc="2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1400" spc="1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(dua)</a:t>
            </a:r>
            <a:r>
              <a:rPr sz="1400" spc="2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sebagaimana</a:t>
            </a:r>
            <a:r>
              <a:rPr sz="1400" spc="1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diatur</a:t>
            </a:r>
            <a:r>
              <a:rPr sz="1400" spc="1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dalam</a:t>
            </a:r>
            <a:r>
              <a:rPr sz="1400" spc="1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Peraturan</a:t>
            </a:r>
            <a:r>
              <a:rPr sz="1400" spc="1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Menteri</a:t>
            </a:r>
            <a:r>
              <a:rPr sz="1400" spc="1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ini,</a:t>
            </a:r>
            <a:r>
              <a:rPr sz="1400" spc="1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sisa </a:t>
            </a:r>
            <a:r>
              <a:rPr sz="1400" spc="-3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masa manfaat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fiskal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pada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akhir </a:t>
            </a:r>
            <a:r>
              <a:rPr sz="1400" spc="-35" dirty="0">
                <a:solidFill>
                  <a:srgbClr val="FFFFFF"/>
                </a:solidFill>
                <a:latin typeface="Segoe UI"/>
                <a:cs typeface="Segoe UI"/>
              </a:rPr>
              <a:t>Tahun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Pajak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2022 disesuaikan dengan masa manfaat kelompok sebagaimana tercantum dalam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Peraturan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Menteri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ini dan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nilai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sisa buku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fiskal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pada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akhir </a:t>
            </a:r>
            <a:r>
              <a:rPr sz="1400" spc="-35" dirty="0">
                <a:solidFill>
                  <a:srgbClr val="FFFFFF"/>
                </a:solidFill>
                <a:latin typeface="Segoe UI"/>
                <a:cs typeface="Segoe UI"/>
              </a:rPr>
              <a:t>Tahun 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Pajak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2022 disusutkan sesuai sisa masa manfaat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yang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telah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disesuaikan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tersebut;</a:t>
            </a:r>
            <a:r>
              <a:rPr sz="1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atau</a:t>
            </a:r>
            <a:endParaRPr sz="1400">
              <a:latin typeface="Segoe UI"/>
              <a:cs typeface="Segoe UI"/>
            </a:endParaRPr>
          </a:p>
          <a:p>
            <a:pPr marL="641350" marR="5080" lvl="1" indent="-228600" algn="just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64135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dalam hal telah disusutkan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melebihi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masa manfaat kelompok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2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(dua) sebagaimana diatur dalam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Peraturan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Menteri ini,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nilai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sisa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buku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fiskal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pada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akhir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Pajak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2022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disusutkan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sekaligus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Pajak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2023.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66077" y="2332037"/>
            <a:ext cx="476884" cy="474345"/>
            <a:chOff x="366077" y="2332037"/>
            <a:chExt cx="476884" cy="474345"/>
          </a:xfrm>
        </p:grpSpPr>
        <p:sp>
          <p:nvSpPr>
            <p:cNvPr id="26" name="object 26"/>
            <p:cNvSpPr/>
            <p:nvPr/>
          </p:nvSpPr>
          <p:spPr>
            <a:xfrm>
              <a:off x="380365" y="2346325"/>
              <a:ext cx="448309" cy="445770"/>
            </a:xfrm>
            <a:custGeom>
              <a:avLst/>
              <a:gdLst/>
              <a:ahLst/>
              <a:cxnLst/>
              <a:rect l="l" t="t" r="r" b="b"/>
              <a:pathLst>
                <a:path w="448309" h="445769">
                  <a:moveTo>
                    <a:pt x="224155" y="0"/>
                  </a:moveTo>
                  <a:lnTo>
                    <a:pt x="178979" y="4529"/>
                  </a:lnTo>
                  <a:lnTo>
                    <a:pt x="136902" y="17520"/>
                  </a:lnTo>
                  <a:lnTo>
                    <a:pt x="98826" y="38073"/>
                  </a:lnTo>
                  <a:lnTo>
                    <a:pt x="65652" y="65293"/>
                  </a:lnTo>
                  <a:lnTo>
                    <a:pt x="38281" y="98282"/>
                  </a:lnTo>
                  <a:lnTo>
                    <a:pt x="17614" y="136142"/>
                  </a:lnTo>
                  <a:lnTo>
                    <a:pt x="4553" y="177975"/>
                  </a:lnTo>
                  <a:lnTo>
                    <a:pt x="0" y="222885"/>
                  </a:lnTo>
                  <a:lnTo>
                    <a:pt x="4553" y="267794"/>
                  </a:lnTo>
                  <a:lnTo>
                    <a:pt x="17614" y="309627"/>
                  </a:lnTo>
                  <a:lnTo>
                    <a:pt x="38281" y="347487"/>
                  </a:lnTo>
                  <a:lnTo>
                    <a:pt x="65652" y="380476"/>
                  </a:lnTo>
                  <a:lnTo>
                    <a:pt x="98826" y="407696"/>
                  </a:lnTo>
                  <a:lnTo>
                    <a:pt x="136902" y="428249"/>
                  </a:lnTo>
                  <a:lnTo>
                    <a:pt x="178979" y="441240"/>
                  </a:lnTo>
                  <a:lnTo>
                    <a:pt x="224155" y="445770"/>
                  </a:lnTo>
                  <a:lnTo>
                    <a:pt x="269330" y="441240"/>
                  </a:lnTo>
                  <a:lnTo>
                    <a:pt x="311407" y="428249"/>
                  </a:lnTo>
                  <a:lnTo>
                    <a:pt x="349483" y="407696"/>
                  </a:lnTo>
                  <a:lnTo>
                    <a:pt x="382657" y="380476"/>
                  </a:lnTo>
                  <a:lnTo>
                    <a:pt x="410028" y="347487"/>
                  </a:lnTo>
                  <a:lnTo>
                    <a:pt x="430695" y="309627"/>
                  </a:lnTo>
                  <a:lnTo>
                    <a:pt x="443756" y="267794"/>
                  </a:lnTo>
                  <a:lnTo>
                    <a:pt x="448309" y="222885"/>
                  </a:lnTo>
                  <a:lnTo>
                    <a:pt x="443756" y="177975"/>
                  </a:lnTo>
                  <a:lnTo>
                    <a:pt x="430695" y="136142"/>
                  </a:lnTo>
                  <a:lnTo>
                    <a:pt x="410028" y="98282"/>
                  </a:lnTo>
                  <a:lnTo>
                    <a:pt x="382657" y="65293"/>
                  </a:lnTo>
                  <a:lnTo>
                    <a:pt x="349483" y="38073"/>
                  </a:lnTo>
                  <a:lnTo>
                    <a:pt x="311407" y="17520"/>
                  </a:lnTo>
                  <a:lnTo>
                    <a:pt x="269330" y="4529"/>
                  </a:lnTo>
                  <a:lnTo>
                    <a:pt x="224155" y="0"/>
                  </a:lnTo>
                  <a:close/>
                </a:path>
              </a:pathLst>
            </a:custGeom>
            <a:solidFill>
              <a:srgbClr val="ED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0365" y="2346325"/>
              <a:ext cx="448309" cy="445770"/>
            </a:xfrm>
            <a:custGeom>
              <a:avLst/>
              <a:gdLst/>
              <a:ahLst/>
              <a:cxnLst/>
              <a:rect l="l" t="t" r="r" b="b"/>
              <a:pathLst>
                <a:path w="448309" h="445769">
                  <a:moveTo>
                    <a:pt x="0" y="222885"/>
                  </a:moveTo>
                  <a:lnTo>
                    <a:pt x="4553" y="177975"/>
                  </a:lnTo>
                  <a:lnTo>
                    <a:pt x="17614" y="136142"/>
                  </a:lnTo>
                  <a:lnTo>
                    <a:pt x="38281" y="98282"/>
                  </a:lnTo>
                  <a:lnTo>
                    <a:pt x="65652" y="65293"/>
                  </a:lnTo>
                  <a:lnTo>
                    <a:pt x="98826" y="38073"/>
                  </a:lnTo>
                  <a:lnTo>
                    <a:pt x="136902" y="17520"/>
                  </a:lnTo>
                  <a:lnTo>
                    <a:pt x="178979" y="4529"/>
                  </a:lnTo>
                  <a:lnTo>
                    <a:pt x="224155" y="0"/>
                  </a:lnTo>
                  <a:lnTo>
                    <a:pt x="269330" y="4529"/>
                  </a:lnTo>
                  <a:lnTo>
                    <a:pt x="311407" y="17520"/>
                  </a:lnTo>
                  <a:lnTo>
                    <a:pt x="349483" y="38073"/>
                  </a:lnTo>
                  <a:lnTo>
                    <a:pt x="382657" y="65293"/>
                  </a:lnTo>
                  <a:lnTo>
                    <a:pt x="410028" y="98282"/>
                  </a:lnTo>
                  <a:lnTo>
                    <a:pt x="430695" y="136142"/>
                  </a:lnTo>
                  <a:lnTo>
                    <a:pt x="443756" y="177975"/>
                  </a:lnTo>
                  <a:lnTo>
                    <a:pt x="448309" y="222885"/>
                  </a:lnTo>
                  <a:lnTo>
                    <a:pt x="443756" y="267794"/>
                  </a:lnTo>
                  <a:lnTo>
                    <a:pt x="430695" y="309627"/>
                  </a:lnTo>
                  <a:lnTo>
                    <a:pt x="410028" y="347487"/>
                  </a:lnTo>
                  <a:lnTo>
                    <a:pt x="382657" y="380476"/>
                  </a:lnTo>
                  <a:lnTo>
                    <a:pt x="349483" y="407696"/>
                  </a:lnTo>
                  <a:lnTo>
                    <a:pt x="311407" y="428249"/>
                  </a:lnTo>
                  <a:lnTo>
                    <a:pt x="269330" y="441240"/>
                  </a:lnTo>
                  <a:lnTo>
                    <a:pt x="224155" y="445770"/>
                  </a:lnTo>
                  <a:lnTo>
                    <a:pt x="178979" y="441240"/>
                  </a:lnTo>
                  <a:lnTo>
                    <a:pt x="136902" y="428249"/>
                  </a:lnTo>
                  <a:lnTo>
                    <a:pt x="98826" y="407696"/>
                  </a:lnTo>
                  <a:lnTo>
                    <a:pt x="65652" y="380476"/>
                  </a:lnTo>
                  <a:lnTo>
                    <a:pt x="38281" y="347487"/>
                  </a:lnTo>
                  <a:lnTo>
                    <a:pt x="17614" y="309627"/>
                  </a:lnTo>
                  <a:lnTo>
                    <a:pt x="4553" y="267794"/>
                  </a:lnTo>
                  <a:lnTo>
                    <a:pt x="0" y="222885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31812" y="2429509"/>
            <a:ext cx="142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91619" y="513080"/>
              <a:ext cx="500380" cy="502920"/>
            </a:xfrm>
            <a:custGeom>
              <a:avLst/>
              <a:gdLst/>
              <a:ahLst/>
              <a:cxnLst/>
              <a:rect l="l" t="t" r="r" b="b"/>
              <a:pathLst>
                <a:path w="500379" h="502919">
                  <a:moveTo>
                    <a:pt x="500379" y="0"/>
                  </a:moveTo>
                  <a:lnTo>
                    <a:pt x="83820" y="0"/>
                  </a:lnTo>
                  <a:lnTo>
                    <a:pt x="51167" y="6578"/>
                  </a:lnTo>
                  <a:lnTo>
                    <a:pt x="24526" y="24526"/>
                  </a:lnTo>
                  <a:lnTo>
                    <a:pt x="6578" y="51167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78" y="451752"/>
                  </a:lnTo>
                  <a:lnTo>
                    <a:pt x="24526" y="478393"/>
                  </a:lnTo>
                  <a:lnTo>
                    <a:pt x="51167" y="496341"/>
                  </a:lnTo>
                  <a:lnTo>
                    <a:pt x="83820" y="502920"/>
                  </a:lnTo>
                  <a:lnTo>
                    <a:pt x="500379" y="50292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789664" y="606425"/>
            <a:ext cx="290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Segoe UI"/>
                <a:cs typeface="Segoe UI"/>
              </a:rPr>
              <a:t>26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86689"/>
            <a:ext cx="10789920" cy="6480810"/>
            <a:chOff x="0" y="186689"/>
            <a:chExt cx="10789920" cy="6480810"/>
          </a:xfrm>
        </p:grpSpPr>
        <p:sp>
          <p:nvSpPr>
            <p:cNvPr id="8" name="object 8"/>
            <p:cNvSpPr/>
            <p:nvPr/>
          </p:nvSpPr>
          <p:spPr>
            <a:xfrm>
              <a:off x="6827519" y="6620510"/>
              <a:ext cx="1323340" cy="46990"/>
            </a:xfrm>
            <a:custGeom>
              <a:avLst/>
              <a:gdLst/>
              <a:ahLst/>
              <a:cxnLst/>
              <a:rect l="l" t="t" r="r" b="b"/>
              <a:pathLst>
                <a:path w="1323340" h="46990">
                  <a:moveTo>
                    <a:pt x="13233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1323340" y="46990"/>
                  </a:lnTo>
                  <a:lnTo>
                    <a:pt x="1323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0859" y="6620510"/>
              <a:ext cx="2639059" cy="469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186689"/>
              <a:ext cx="359410" cy="546100"/>
            </a:xfrm>
            <a:custGeom>
              <a:avLst/>
              <a:gdLst/>
              <a:ahLst/>
              <a:cxnLst/>
              <a:rect l="l" t="t" r="r" b="b"/>
              <a:pathLst>
                <a:path w="359410" h="546100">
                  <a:moveTo>
                    <a:pt x="35941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359410" y="546099"/>
                  </a:lnTo>
                  <a:lnTo>
                    <a:pt x="359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1950" y="186689"/>
            <a:ext cx="2589530" cy="546100"/>
          </a:xfrm>
          <a:prstGeom prst="rect">
            <a:avLst/>
          </a:prstGeom>
          <a:solidFill>
            <a:srgbClr val="1B2852"/>
          </a:solidFill>
        </p:spPr>
        <p:txBody>
          <a:bodyPr vert="horz" wrap="square" lIns="0" tIns="641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05"/>
              </a:spcBef>
            </a:pPr>
            <a:r>
              <a:rPr spc="-15" dirty="0"/>
              <a:t>Aturan</a:t>
            </a:r>
            <a:r>
              <a:rPr spc="-40" dirty="0"/>
              <a:t> </a:t>
            </a:r>
            <a:r>
              <a:rPr spc="-15" dirty="0"/>
              <a:t>Penutup</a:t>
            </a:r>
          </a:p>
        </p:txBody>
      </p:sp>
      <p:sp>
        <p:nvSpPr>
          <p:cNvPr id="12" name="object 12"/>
          <p:cNvSpPr/>
          <p:nvPr/>
        </p:nvSpPr>
        <p:spPr>
          <a:xfrm>
            <a:off x="1400810" y="1654810"/>
            <a:ext cx="7538720" cy="784860"/>
          </a:xfrm>
          <a:custGeom>
            <a:avLst/>
            <a:gdLst/>
            <a:ahLst/>
            <a:cxnLst/>
            <a:rect l="l" t="t" r="r" b="b"/>
            <a:pathLst>
              <a:path w="7538720" h="784860">
                <a:moveTo>
                  <a:pt x="7407910" y="0"/>
                </a:moveTo>
                <a:lnTo>
                  <a:pt x="0" y="0"/>
                </a:lnTo>
                <a:lnTo>
                  <a:pt x="0" y="654050"/>
                </a:lnTo>
                <a:lnTo>
                  <a:pt x="130809" y="784860"/>
                </a:lnTo>
                <a:lnTo>
                  <a:pt x="7538720" y="784860"/>
                </a:lnTo>
                <a:lnTo>
                  <a:pt x="7538720" y="130810"/>
                </a:lnTo>
                <a:lnTo>
                  <a:pt x="7407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45589" y="1710054"/>
            <a:ext cx="78466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72185" algn="l"/>
                <a:tab pos="1777364" algn="l"/>
                <a:tab pos="2754630" algn="l"/>
                <a:tab pos="3484879" algn="l"/>
                <a:tab pos="5142230" algn="l"/>
                <a:tab pos="5888990" algn="l"/>
                <a:tab pos="6858000" algn="l"/>
                <a:tab pos="7517130" algn="l"/>
                <a:tab pos="7833359" algn="l"/>
              </a:tabLst>
            </a:pPr>
            <a:r>
              <a:rPr sz="1400" b="1" spc="-5" dirty="0">
                <a:latin typeface="Segoe UI"/>
                <a:cs typeface="Segoe UI"/>
              </a:rPr>
              <a:t>Peraturan	</a:t>
            </a:r>
            <a:r>
              <a:rPr sz="1400" b="1" dirty="0">
                <a:latin typeface="Segoe UI"/>
                <a:cs typeface="Segoe UI"/>
              </a:rPr>
              <a:t>Menteri	</a:t>
            </a:r>
            <a:r>
              <a:rPr sz="1400" b="1" spc="-5" dirty="0">
                <a:latin typeface="Segoe UI"/>
                <a:cs typeface="Segoe UI"/>
              </a:rPr>
              <a:t>Keuangan	Nomor	</a:t>
            </a:r>
            <a:r>
              <a:rPr sz="1400" b="1" spc="-10" dirty="0">
                <a:latin typeface="Segoe UI"/>
                <a:cs typeface="Segoe UI"/>
              </a:rPr>
              <a:t>248/PMK.03/2008	</a:t>
            </a:r>
            <a:r>
              <a:rPr sz="1400" spc="-5" dirty="0">
                <a:latin typeface="Segoe UI"/>
                <a:cs typeface="Segoe UI"/>
              </a:rPr>
              <a:t>tentang	</a:t>
            </a:r>
            <a:r>
              <a:rPr sz="1400" dirty="0">
                <a:latin typeface="Segoe UI"/>
                <a:cs typeface="Segoe UI"/>
              </a:rPr>
              <a:t>Amortisasi	atas 	</a:t>
            </a:r>
            <a:r>
              <a:rPr sz="1400" u="heavy" dirty="0"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	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Pengeluaran</a:t>
            </a:r>
            <a:r>
              <a:rPr sz="1400" spc="52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untuk</a:t>
            </a:r>
            <a:r>
              <a:rPr sz="1400" spc="12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Memperoleh</a:t>
            </a:r>
            <a:r>
              <a:rPr sz="1400" spc="114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Harta</a:t>
            </a:r>
            <a:r>
              <a:rPr sz="1400" spc="110" dirty="0">
                <a:latin typeface="Segoe UI"/>
                <a:cs typeface="Segoe UI"/>
              </a:rPr>
              <a:t> </a:t>
            </a:r>
            <a:r>
              <a:rPr sz="1400" spc="-55" dirty="0">
                <a:latin typeface="Segoe UI"/>
                <a:cs typeface="Segoe UI"/>
              </a:rPr>
              <a:t>Tak</a:t>
            </a:r>
            <a:r>
              <a:rPr sz="1400" spc="16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Berwujud</a:t>
            </a:r>
            <a:r>
              <a:rPr sz="1400" spc="9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dan</a:t>
            </a:r>
            <a:r>
              <a:rPr sz="1400" spc="114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Pengeluaran</a:t>
            </a:r>
            <a:r>
              <a:rPr sz="1400" spc="114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Lainnya</a:t>
            </a:r>
            <a:r>
              <a:rPr sz="1400" spc="9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untuk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Segoe UI"/>
                <a:cs typeface="Segoe UI"/>
              </a:rPr>
              <a:t>Bidang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Usaha </a:t>
            </a:r>
            <a:r>
              <a:rPr sz="1400" spc="-20" dirty="0">
                <a:latin typeface="Segoe UI"/>
                <a:cs typeface="Segoe UI"/>
              </a:rPr>
              <a:t>Tertentu)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00810" y="2739389"/>
            <a:ext cx="7538720" cy="1582420"/>
          </a:xfrm>
          <a:custGeom>
            <a:avLst/>
            <a:gdLst/>
            <a:ahLst/>
            <a:cxnLst/>
            <a:rect l="l" t="t" r="r" b="b"/>
            <a:pathLst>
              <a:path w="7538720" h="1582420">
                <a:moveTo>
                  <a:pt x="7274941" y="0"/>
                </a:moveTo>
                <a:lnTo>
                  <a:pt x="0" y="0"/>
                </a:lnTo>
                <a:lnTo>
                  <a:pt x="0" y="1318641"/>
                </a:lnTo>
                <a:lnTo>
                  <a:pt x="263778" y="1582420"/>
                </a:lnTo>
                <a:lnTo>
                  <a:pt x="7538720" y="1582420"/>
                </a:lnTo>
                <a:lnTo>
                  <a:pt x="7538720" y="263779"/>
                </a:lnTo>
                <a:lnTo>
                  <a:pt x="7274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12011" y="2766695"/>
            <a:ext cx="705612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Segoe UI"/>
                <a:cs typeface="Segoe UI"/>
              </a:rPr>
              <a:t>Peraturan</a:t>
            </a:r>
            <a:r>
              <a:rPr sz="1400" b="1" dirty="0">
                <a:latin typeface="Segoe UI"/>
                <a:cs typeface="Segoe UI"/>
              </a:rPr>
              <a:t> Menteri</a:t>
            </a:r>
            <a:r>
              <a:rPr sz="1400" b="1" spc="5" dirty="0">
                <a:latin typeface="Segoe UI"/>
                <a:cs typeface="Segoe UI"/>
              </a:rPr>
              <a:t> </a:t>
            </a:r>
            <a:r>
              <a:rPr sz="1400" b="1" spc="-5" dirty="0">
                <a:latin typeface="Segoe UI"/>
                <a:cs typeface="Segoe UI"/>
              </a:rPr>
              <a:t>Keuangan</a:t>
            </a:r>
            <a:r>
              <a:rPr sz="1400" b="1" dirty="0">
                <a:latin typeface="Segoe UI"/>
                <a:cs typeface="Segoe UI"/>
              </a:rPr>
              <a:t> </a:t>
            </a:r>
            <a:r>
              <a:rPr sz="1400" b="1" spc="-5" dirty="0">
                <a:latin typeface="Segoe UI"/>
                <a:cs typeface="Segoe UI"/>
              </a:rPr>
              <a:t>Nomor</a:t>
            </a:r>
            <a:r>
              <a:rPr sz="1400" b="1" dirty="0">
                <a:latin typeface="Segoe UI"/>
                <a:cs typeface="Segoe UI"/>
              </a:rPr>
              <a:t> </a:t>
            </a:r>
            <a:r>
              <a:rPr sz="1400" b="1" spc="-5" dirty="0">
                <a:latin typeface="Segoe UI"/>
                <a:cs typeface="Segoe UI"/>
              </a:rPr>
              <a:t>249/PMK.03/2008</a:t>
            </a:r>
            <a:r>
              <a:rPr sz="1400" b="1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tentang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Penyusutan</a:t>
            </a:r>
            <a:r>
              <a:rPr sz="1400" spc="-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atas 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Pengeluaran</a:t>
            </a:r>
            <a:r>
              <a:rPr sz="1400" spc="-5" dirty="0">
                <a:latin typeface="Segoe UI"/>
                <a:cs typeface="Segoe UI"/>
              </a:rPr>
              <a:t> untuk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Memperoleh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Harta </a:t>
            </a:r>
            <a:r>
              <a:rPr sz="1400" dirty="0">
                <a:latin typeface="Segoe UI"/>
                <a:cs typeface="Segoe UI"/>
              </a:rPr>
              <a:t>Berwujud yang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Dimiliki</a:t>
            </a:r>
            <a:r>
              <a:rPr sz="1400" dirty="0">
                <a:latin typeface="Segoe UI"/>
                <a:cs typeface="Segoe UI"/>
              </a:rPr>
              <a:t> dan </a:t>
            </a:r>
            <a:r>
              <a:rPr sz="1400" spc="-5" dirty="0">
                <a:latin typeface="Segoe UI"/>
                <a:cs typeface="Segoe UI"/>
              </a:rPr>
              <a:t>Digunakan </a:t>
            </a:r>
            <a:r>
              <a:rPr sz="1400" dirty="0">
                <a:latin typeface="Segoe UI"/>
                <a:cs typeface="Segoe UI"/>
              </a:rPr>
              <a:t>dalam 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Bidang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Usaha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15" dirty="0">
                <a:latin typeface="Segoe UI"/>
                <a:cs typeface="Segoe UI"/>
              </a:rPr>
              <a:t>Tertentu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b="1" spc="-5" dirty="0">
                <a:latin typeface="Segoe UI"/>
                <a:cs typeface="Segoe UI"/>
              </a:rPr>
              <a:t>sebagaimana</a:t>
            </a:r>
            <a:r>
              <a:rPr sz="1400" b="1" dirty="0">
                <a:latin typeface="Segoe UI"/>
                <a:cs typeface="Segoe UI"/>
              </a:rPr>
              <a:t> </a:t>
            </a:r>
            <a:r>
              <a:rPr sz="1400" b="1" spc="-5" dirty="0">
                <a:latin typeface="Segoe UI"/>
                <a:cs typeface="Segoe UI"/>
              </a:rPr>
              <a:t>telah</a:t>
            </a:r>
            <a:r>
              <a:rPr sz="1400" b="1" dirty="0">
                <a:latin typeface="Segoe UI"/>
                <a:cs typeface="Segoe UI"/>
              </a:rPr>
              <a:t> </a:t>
            </a:r>
            <a:r>
              <a:rPr sz="1400" b="1" spc="-10" dirty="0">
                <a:latin typeface="Segoe UI"/>
                <a:cs typeface="Segoe UI"/>
              </a:rPr>
              <a:t>diubah</a:t>
            </a:r>
            <a:r>
              <a:rPr sz="1400" b="1" spc="-5" dirty="0">
                <a:latin typeface="Segoe UI"/>
                <a:cs typeface="Segoe UI"/>
              </a:rPr>
              <a:t> dengan</a:t>
            </a:r>
            <a:r>
              <a:rPr sz="1400" b="1" dirty="0">
                <a:latin typeface="Segoe UI"/>
                <a:cs typeface="Segoe UI"/>
              </a:rPr>
              <a:t> </a:t>
            </a:r>
            <a:r>
              <a:rPr sz="1400" b="1" spc="-10" dirty="0">
                <a:latin typeface="Segoe UI"/>
                <a:cs typeface="Segoe UI"/>
              </a:rPr>
              <a:t>Peraturan</a:t>
            </a:r>
            <a:r>
              <a:rPr sz="1400" b="1" spc="-5" dirty="0">
                <a:latin typeface="Segoe UI"/>
                <a:cs typeface="Segoe UI"/>
              </a:rPr>
              <a:t> Menteri </a:t>
            </a:r>
            <a:r>
              <a:rPr sz="1400" b="1" spc="-375" dirty="0">
                <a:latin typeface="Segoe UI"/>
                <a:cs typeface="Segoe UI"/>
              </a:rPr>
              <a:t> </a:t>
            </a:r>
            <a:r>
              <a:rPr sz="1400" b="1" spc="-5" dirty="0">
                <a:latin typeface="Segoe UI"/>
                <a:cs typeface="Segoe UI"/>
              </a:rPr>
              <a:t>Keuangan Nomor </a:t>
            </a:r>
            <a:r>
              <a:rPr sz="1400" b="1" spc="-10" dirty="0">
                <a:latin typeface="Segoe UI"/>
                <a:cs typeface="Segoe UI"/>
              </a:rPr>
              <a:t>126/PMK.011/2012 </a:t>
            </a:r>
            <a:r>
              <a:rPr sz="1400" spc="-5" dirty="0">
                <a:latin typeface="Segoe UI"/>
                <a:cs typeface="Segoe UI"/>
              </a:rPr>
              <a:t>tentang </a:t>
            </a:r>
            <a:r>
              <a:rPr sz="1400" spc="-10" dirty="0">
                <a:latin typeface="Segoe UI"/>
                <a:cs typeface="Segoe UI"/>
              </a:rPr>
              <a:t>Perubahan Peraturan </a:t>
            </a:r>
            <a:r>
              <a:rPr sz="1400" dirty="0">
                <a:latin typeface="Segoe UI"/>
                <a:cs typeface="Segoe UI"/>
              </a:rPr>
              <a:t>Menteri </a:t>
            </a:r>
            <a:r>
              <a:rPr sz="1400" spc="-5" dirty="0">
                <a:latin typeface="Segoe UI"/>
                <a:cs typeface="Segoe UI"/>
              </a:rPr>
              <a:t>Keuangan 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Nomor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249/PMK.03/2008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tentang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Penyusutan</a:t>
            </a:r>
            <a:r>
              <a:rPr sz="1400" spc="-5" dirty="0">
                <a:latin typeface="Segoe UI"/>
                <a:cs typeface="Segoe UI"/>
              </a:rPr>
              <a:t> atas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Pengeluaran</a:t>
            </a:r>
            <a:r>
              <a:rPr sz="1400" spc="37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untuk</a:t>
            </a:r>
            <a:r>
              <a:rPr sz="1400" spc="37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Memperoleh 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Harta</a:t>
            </a:r>
            <a:r>
              <a:rPr sz="1400" spc="1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Berwujud</a:t>
            </a:r>
            <a:r>
              <a:rPr sz="1400" spc="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yang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Dimiliki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dan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Digunakan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dalam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Bidang</a:t>
            </a:r>
            <a:r>
              <a:rPr sz="1400" dirty="0">
                <a:latin typeface="Segoe UI"/>
                <a:cs typeface="Segoe UI"/>
              </a:rPr>
              <a:t> Usaha</a:t>
            </a:r>
            <a:r>
              <a:rPr sz="1400" spc="380" dirty="0">
                <a:latin typeface="Segoe UI"/>
                <a:cs typeface="Segoe UI"/>
              </a:rPr>
              <a:t> </a:t>
            </a:r>
            <a:r>
              <a:rPr sz="1400" spc="-15" dirty="0">
                <a:latin typeface="Segoe UI"/>
                <a:cs typeface="Segoe UI"/>
              </a:rPr>
              <a:t>Tertentu</a:t>
            </a:r>
            <a:r>
              <a:rPr sz="1400" spc="35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(Berita 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Negara</a:t>
            </a:r>
            <a:r>
              <a:rPr sz="1400" spc="1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Republik</a:t>
            </a:r>
            <a:r>
              <a:rPr sz="1400" spc="2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Indonesia</a:t>
            </a:r>
            <a:r>
              <a:rPr sz="1400" spc="20" dirty="0">
                <a:latin typeface="Segoe UI"/>
                <a:cs typeface="Segoe UI"/>
              </a:rPr>
              <a:t> </a:t>
            </a:r>
            <a:r>
              <a:rPr sz="1400" spc="-35" dirty="0">
                <a:latin typeface="Segoe UI"/>
                <a:cs typeface="Segoe UI"/>
              </a:rPr>
              <a:t>Tahun</a:t>
            </a:r>
            <a:r>
              <a:rPr sz="1400" spc="1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2012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Nomor</a:t>
            </a:r>
            <a:r>
              <a:rPr sz="1400" spc="1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782)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00810" y="4601209"/>
            <a:ext cx="7538720" cy="803910"/>
          </a:xfrm>
          <a:custGeom>
            <a:avLst/>
            <a:gdLst/>
            <a:ahLst/>
            <a:cxnLst/>
            <a:rect l="l" t="t" r="r" b="b"/>
            <a:pathLst>
              <a:path w="7538720" h="803910">
                <a:moveTo>
                  <a:pt x="7404735" y="0"/>
                </a:moveTo>
                <a:lnTo>
                  <a:pt x="0" y="0"/>
                </a:lnTo>
                <a:lnTo>
                  <a:pt x="0" y="669924"/>
                </a:lnTo>
                <a:lnTo>
                  <a:pt x="133984" y="803909"/>
                </a:lnTo>
                <a:lnTo>
                  <a:pt x="7538720" y="803909"/>
                </a:lnTo>
                <a:lnTo>
                  <a:pt x="7538720" y="133984"/>
                </a:lnTo>
                <a:lnTo>
                  <a:pt x="74047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7241" y="4666615"/>
            <a:ext cx="71875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Segoe UI"/>
                <a:cs typeface="Segoe UI"/>
              </a:rPr>
              <a:t>Peraturan </a:t>
            </a:r>
            <a:r>
              <a:rPr sz="1400" b="1" dirty="0">
                <a:latin typeface="Segoe UI"/>
                <a:cs typeface="Segoe UI"/>
              </a:rPr>
              <a:t>Menteri </a:t>
            </a:r>
            <a:r>
              <a:rPr sz="1400" b="1" spc="-5" dirty="0">
                <a:latin typeface="Segoe UI"/>
                <a:cs typeface="Segoe UI"/>
              </a:rPr>
              <a:t>Keuangan Nomor </a:t>
            </a:r>
            <a:r>
              <a:rPr sz="1400" b="1" spc="-10" dirty="0">
                <a:latin typeface="Segoe UI"/>
                <a:cs typeface="Segoe UI"/>
              </a:rPr>
              <a:t>96/PMK.03/2009 </a:t>
            </a:r>
            <a:r>
              <a:rPr sz="1400" spc="-5" dirty="0">
                <a:latin typeface="Segoe UI"/>
                <a:cs typeface="Segoe UI"/>
              </a:rPr>
              <a:t>tentang Jenis-jenis </a:t>
            </a:r>
            <a:r>
              <a:rPr sz="1400" spc="5" dirty="0">
                <a:latin typeface="Segoe UI"/>
                <a:cs typeface="Segoe UI"/>
              </a:rPr>
              <a:t>Harta </a:t>
            </a:r>
            <a:r>
              <a:rPr sz="1400" dirty="0">
                <a:latin typeface="Segoe UI"/>
                <a:cs typeface="Segoe UI"/>
              </a:rPr>
              <a:t>yang 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spc="-20" dirty="0">
                <a:latin typeface="Segoe UI"/>
                <a:cs typeface="Segoe UI"/>
              </a:rPr>
              <a:t>Termasuk </a:t>
            </a:r>
            <a:r>
              <a:rPr sz="1400" spc="-5" dirty="0">
                <a:latin typeface="Segoe UI"/>
                <a:cs typeface="Segoe UI"/>
              </a:rPr>
              <a:t>dalam Kelompok </a:t>
            </a:r>
            <a:r>
              <a:rPr sz="1400" spc="5" dirty="0">
                <a:latin typeface="Segoe UI"/>
                <a:cs typeface="Segoe UI"/>
              </a:rPr>
              <a:t>Harta </a:t>
            </a:r>
            <a:r>
              <a:rPr sz="1400" dirty="0">
                <a:latin typeface="Segoe UI"/>
                <a:cs typeface="Segoe UI"/>
              </a:rPr>
              <a:t>Berwujud Bukan </a:t>
            </a:r>
            <a:r>
              <a:rPr sz="1400" spc="-5" dirty="0">
                <a:latin typeface="Segoe UI"/>
                <a:cs typeface="Segoe UI"/>
              </a:rPr>
              <a:t>Bangunan untuk Keperluan </a:t>
            </a:r>
            <a:r>
              <a:rPr sz="1400" spc="-10" dirty="0">
                <a:latin typeface="Segoe UI"/>
                <a:cs typeface="Segoe UI"/>
              </a:rPr>
              <a:t>Penyusutan </a:t>
            </a:r>
            <a:r>
              <a:rPr sz="1400" spc="-5" dirty="0">
                <a:latin typeface="Segoe UI"/>
                <a:cs typeface="Segoe UI"/>
              </a:rPr>
              <a:t> (Berita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Negara</a:t>
            </a:r>
            <a:r>
              <a:rPr sz="1400" spc="25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Republik</a:t>
            </a:r>
            <a:r>
              <a:rPr sz="1400" spc="1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Indonesia</a:t>
            </a:r>
            <a:r>
              <a:rPr sz="1400" spc="30" dirty="0">
                <a:latin typeface="Segoe UI"/>
                <a:cs typeface="Segoe UI"/>
              </a:rPr>
              <a:t> </a:t>
            </a:r>
            <a:r>
              <a:rPr sz="1400" spc="-35" dirty="0">
                <a:latin typeface="Segoe UI"/>
                <a:cs typeface="Segoe UI"/>
              </a:rPr>
              <a:t>Tahun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2009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Nomor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105)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84740" y="2489200"/>
            <a:ext cx="1866900" cy="1875789"/>
          </a:xfrm>
          <a:custGeom>
            <a:avLst/>
            <a:gdLst/>
            <a:ahLst/>
            <a:cxnLst/>
            <a:rect l="l" t="t" r="r" b="b"/>
            <a:pathLst>
              <a:path w="1866900" h="1875789">
                <a:moveTo>
                  <a:pt x="1555750" y="0"/>
                </a:moveTo>
                <a:lnTo>
                  <a:pt x="311150" y="0"/>
                </a:lnTo>
                <a:lnTo>
                  <a:pt x="265173" y="3373"/>
                </a:lnTo>
                <a:lnTo>
                  <a:pt x="221290" y="13174"/>
                </a:lnTo>
                <a:lnTo>
                  <a:pt x="179982" y="28921"/>
                </a:lnTo>
                <a:lnTo>
                  <a:pt x="141731" y="50131"/>
                </a:lnTo>
                <a:lnTo>
                  <a:pt x="107017" y="76324"/>
                </a:lnTo>
                <a:lnTo>
                  <a:pt x="76324" y="107017"/>
                </a:lnTo>
                <a:lnTo>
                  <a:pt x="50131" y="141731"/>
                </a:lnTo>
                <a:lnTo>
                  <a:pt x="28921" y="179982"/>
                </a:lnTo>
                <a:lnTo>
                  <a:pt x="13174" y="221290"/>
                </a:lnTo>
                <a:lnTo>
                  <a:pt x="3373" y="265173"/>
                </a:lnTo>
                <a:lnTo>
                  <a:pt x="0" y="311150"/>
                </a:lnTo>
                <a:lnTo>
                  <a:pt x="0" y="1564639"/>
                </a:lnTo>
                <a:lnTo>
                  <a:pt x="3373" y="1610616"/>
                </a:lnTo>
                <a:lnTo>
                  <a:pt x="13174" y="1654499"/>
                </a:lnTo>
                <a:lnTo>
                  <a:pt x="28921" y="1695807"/>
                </a:lnTo>
                <a:lnTo>
                  <a:pt x="50131" y="1734058"/>
                </a:lnTo>
                <a:lnTo>
                  <a:pt x="76324" y="1768772"/>
                </a:lnTo>
                <a:lnTo>
                  <a:pt x="107017" y="1799465"/>
                </a:lnTo>
                <a:lnTo>
                  <a:pt x="141731" y="1825658"/>
                </a:lnTo>
                <a:lnTo>
                  <a:pt x="179982" y="1846868"/>
                </a:lnTo>
                <a:lnTo>
                  <a:pt x="221290" y="1862615"/>
                </a:lnTo>
                <a:lnTo>
                  <a:pt x="265173" y="1872416"/>
                </a:lnTo>
                <a:lnTo>
                  <a:pt x="311150" y="1875789"/>
                </a:lnTo>
                <a:lnTo>
                  <a:pt x="1555750" y="1875789"/>
                </a:lnTo>
                <a:lnTo>
                  <a:pt x="1601726" y="1872416"/>
                </a:lnTo>
                <a:lnTo>
                  <a:pt x="1645609" y="1862615"/>
                </a:lnTo>
                <a:lnTo>
                  <a:pt x="1686917" y="1846868"/>
                </a:lnTo>
                <a:lnTo>
                  <a:pt x="1725168" y="1825658"/>
                </a:lnTo>
                <a:lnTo>
                  <a:pt x="1759882" y="1799465"/>
                </a:lnTo>
                <a:lnTo>
                  <a:pt x="1790575" y="1768772"/>
                </a:lnTo>
                <a:lnTo>
                  <a:pt x="1816768" y="1734058"/>
                </a:lnTo>
                <a:lnTo>
                  <a:pt x="1837978" y="1695807"/>
                </a:lnTo>
                <a:lnTo>
                  <a:pt x="1853725" y="1654499"/>
                </a:lnTo>
                <a:lnTo>
                  <a:pt x="1863526" y="1610616"/>
                </a:lnTo>
                <a:lnTo>
                  <a:pt x="1866900" y="1564639"/>
                </a:lnTo>
                <a:lnTo>
                  <a:pt x="1866900" y="311150"/>
                </a:lnTo>
                <a:lnTo>
                  <a:pt x="1863526" y="265173"/>
                </a:lnTo>
                <a:lnTo>
                  <a:pt x="1853725" y="221290"/>
                </a:lnTo>
                <a:lnTo>
                  <a:pt x="1837978" y="179982"/>
                </a:lnTo>
                <a:lnTo>
                  <a:pt x="1816768" y="141731"/>
                </a:lnTo>
                <a:lnTo>
                  <a:pt x="1790575" y="107017"/>
                </a:lnTo>
                <a:lnTo>
                  <a:pt x="1759882" y="76324"/>
                </a:lnTo>
                <a:lnTo>
                  <a:pt x="1725168" y="50131"/>
                </a:lnTo>
                <a:lnTo>
                  <a:pt x="1686917" y="28921"/>
                </a:lnTo>
                <a:lnTo>
                  <a:pt x="1645609" y="13174"/>
                </a:lnTo>
                <a:lnTo>
                  <a:pt x="1601726" y="3373"/>
                </a:lnTo>
                <a:lnTo>
                  <a:pt x="155575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174605" y="2663190"/>
            <a:ext cx="1426845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marR="131445" indent="1905" algn="ctr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01F5F"/>
                </a:solidFill>
                <a:latin typeface="Segoe UI"/>
                <a:cs typeface="Segoe UI"/>
              </a:rPr>
              <a:t>Pada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saat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Segoe UI"/>
                <a:cs typeface="Segoe UI"/>
              </a:rPr>
              <a:t>Peraturan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 Menteri ini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 mulai</a:t>
            </a:r>
            <a:r>
              <a:rPr sz="1400" b="1" spc="-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berlaku</a:t>
            </a:r>
            <a:endParaRPr sz="1400">
              <a:latin typeface="Segoe UI"/>
              <a:cs typeface="Segoe UI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dicabut</a:t>
            </a:r>
            <a:r>
              <a:rPr sz="14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dan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dinyatakan</a:t>
            </a:r>
            <a:r>
              <a:rPr sz="1400" b="1" spc="-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tidak </a:t>
            </a:r>
            <a:r>
              <a:rPr sz="1400" b="1" spc="-3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berlaku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4009" y="1609089"/>
            <a:ext cx="886460" cy="3780790"/>
            <a:chOff x="334009" y="1609089"/>
            <a:chExt cx="886460" cy="378079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459" y="1609089"/>
              <a:ext cx="831850" cy="830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19" y="3011169"/>
              <a:ext cx="831850" cy="8318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009" y="4559300"/>
              <a:ext cx="831850" cy="83058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0908030" y="6553200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5023" y="4533204"/>
            <a:ext cx="2560103" cy="295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0520" y="4536733"/>
            <a:ext cx="2065689" cy="3064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1469" y="4542985"/>
            <a:ext cx="1378561" cy="3000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22184" y="2306312"/>
            <a:ext cx="4564724" cy="171832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827519" y="6620509"/>
            <a:ext cx="3962400" cy="46990"/>
            <a:chOff x="6827519" y="6620509"/>
            <a:chExt cx="3962400" cy="46990"/>
          </a:xfrm>
        </p:grpSpPr>
        <p:sp>
          <p:nvSpPr>
            <p:cNvPr id="7" name="object 7"/>
            <p:cNvSpPr/>
            <p:nvPr/>
          </p:nvSpPr>
          <p:spPr>
            <a:xfrm>
              <a:off x="6827519" y="6620509"/>
              <a:ext cx="1323340" cy="46990"/>
            </a:xfrm>
            <a:custGeom>
              <a:avLst/>
              <a:gdLst/>
              <a:ahLst/>
              <a:cxnLst/>
              <a:rect l="l" t="t" r="r" b="b"/>
              <a:pathLst>
                <a:path w="1323340" h="46990">
                  <a:moveTo>
                    <a:pt x="13233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1323340" y="46990"/>
                  </a:lnTo>
                  <a:lnTo>
                    <a:pt x="1323340" y="0"/>
                  </a:lnTo>
                  <a:close/>
                </a:path>
              </a:pathLst>
            </a:custGeom>
            <a:solidFill>
              <a:srgbClr val="1B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0859" y="6620509"/>
              <a:ext cx="2639059" cy="4698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908030" y="6553200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3100" y="2270837"/>
            <a:ext cx="8407400" cy="2094864"/>
            <a:chOff x="1943100" y="2270837"/>
            <a:chExt cx="8407400" cy="20948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3000" y="2270837"/>
              <a:ext cx="7937499" cy="20942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3100" y="2273299"/>
              <a:ext cx="2560320" cy="107315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54747" y="6025515"/>
            <a:ext cx="18700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edukasi.pajak.go.id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4714" y="5503862"/>
            <a:ext cx="2390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Segoe UI"/>
                <a:cs typeface="Segoe UI"/>
              </a:rPr>
              <a:t>Edukasi</a:t>
            </a:r>
            <a:r>
              <a:rPr sz="12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Segoe UI"/>
                <a:cs typeface="Segoe UI"/>
              </a:rPr>
              <a:t>perpajakan</a:t>
            </a:r>
            <a:r>
              <a:rPr sz="1200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Segoe UI"/>
                <a:cs typeface="Segoe UI"/>
              </a:rPr>
              <a:t>kunjungi</a:t>
            </a:r>
            <a:r>
              <a:rPr sz="12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Segoe UI"/>
                <a:cs typeface="Segoe UI"/>
              </a:rPr>
              <a:t>laman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57655" y="5906134"/>
            <a:ext cx="1066165" cy="0"/>
          </a:xfrm>
          <a:custGeom>
            <a:avLst/>
            <a:gdLst/>
            <a:ahLst/>
            <a:cxnLst/>
            <a:rect l="l" t="t" r="r" b="b"/>
            <a:pathLst>
              <a:path w="1066164">
                <a:moveTo>
                  <a:pt x="0" y="0"/>
                </a:moveTo>
                <a:lnTo>
                  <a:pt x="1065657" y="0"/>
                </a:lnTo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90339" y="6025515"/>
            <a:ext cx="2218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pengaduan.pajak.go.id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0134" y="5503862"/>
            <a:ext cx="2956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Segoe UI"/>
                <a:cs typeface="Segoe UI"/>
              </a:rPr>
              <a:t>Punya</a:t>
            </a:r>
            <a:r>
              <a:rPr sz="12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001F5F"/>
                </a:solidFill>
                <a:latin typeface="Segoe UI"/>
                <a:cs typeface="Segoe UI"/>
              </a:rPr>
              <a:t>aduan</a:t>
            </a:r>
            <a:r>
              <a:rPr sz="12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Segoe UI"/>
                <a:cs typeface="Segoe UI"/>
              </a:rPr>
              <a:t>perpajakan</a:t>
            </a:r>
            <a:r>
              <a:rPr sz="1200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Segoe UI"/>
                <a:cs typeface="Segoe UI"/>
              </a:rPr>
              <a:t>sampaikan</a:t>
            </a:r>
            <a:r>
              <a:rPr sz="12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Segoe UI"/>
                <a:cs typeface="Segoe UI"/>
              </a:rPr>
              <a:t>melalui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65395" y="5906134"/>
            <a:ext cx="1066165" cy="0"/>
          </a:xfrm>
          <a:custGeom>
            <a:avLst/>
            <a:gdLst/>
            <a:ahLst/>
            <a:cxnLst/>
            <a:rect l="l" t="t" r="r" b="b"/>
            <a:pathLst>
              <a:path w="1066164">
                <a:moveTo>
                  <a:pt x="0" y="0"/>
                </a:moveTo>
                <a:lnTo>
                  <a:pt x="1065656" y="0"/>
                </a:lnTo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40090" y="6025515"/>
            <a:ext cx="2646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  <a:hlinkClick r:id="rId4"/>
              </a:rPr>
              <a:t>www.pajak.go.id/unit-kerja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07655" y="5503862"/>
            <a:ext cx="3509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Segoe UI"/>
                <a:cs typeface="Segoe UI"/>
              </a:rPr>
              <a:t>Daftar</a:t>
            </a:r>
            <a:r>
              <a:rPr sz="12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Segoe UI"/>
                <a:cs typeface="Segoe UI"/>
              </a:rPr>
              <a:t>saluran</a:t>
            </a:r>
            <a:r>
              <a:rPr sz="12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Segoe UI"/>
                <a:cs typeface="Segoe UI"/>
              </a:rPr>
              <a:t>komunikasi</a:t>
            </a:r>
            <a:r>
              <a:rPr sz="12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001F5F"/>
                </a:solidFill>
                <a:latin typeface="Segoe UI"/>
                <a:cs typeface="Segoe UI"/>
              </a:rPr>
              <a:t>unit</a:t>
            </a:r>
            <a:r>
              <a:rPr sz="12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Segoe UI"/>
                <a:cs typeface="Segoe UI"/>
              </a:rPr>
              <a:t>kerja</a:t>
            </a:r>
            <a:r>
              <a:rPr sz="1200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Segoe UI"/>
                <a:cs typeface="Segoe UI"/>
              </a:rPr>
              <a:t>DJP</a:t>
            </a:r>
            <a:r>
              <a:rPr sz="12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Segoe UI"/>
                <a:cs typeface="Segoe UI"/>
              </a:rPr>
              <a:t>temukan</a:t>
            </a:r>
            <a:r>
              <a:rPr sz="12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001F5F"/>
                </a:solidFill>
                <a:latin typeface="Segoe UI"/>
                <a:cs typeface="Segoe UI"/>
              </a:rPr>
              <a:t>di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29394" y="5906134"/>
            <a:ext cx="1066165" cy="0"/>
          </a:xfrm>
          <a:custGeom>
            <a:avLst/>
            <a:gdLst/>
            <a:ahLst/>
            <a:cxnLst/>
            <a:rect l="l" t="t" r="r" b="b"/>
            <a:pathLst>
              <a:path w="1066165">
                <a:moveTo>
                  <a:pt x="0" y="0"/>
                </a:moveTo>
                <a:lnTo>
                  <a:pt x="1065656" y="0"/>
                </a:lnTo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91619" y="513080"/>
              <a:ext cx="500380" cy="502920"/>
            </a:xfrm>
            <a:custGeom>
              <a:avLst/>
              <a:gdLst/>
              <a:ahLst/>
              <a:cxnLst/>
              <a:rect l="l" t="t" r="r" b="b"/>
              <a:pathLst>
                <a:path w="500379" h="502919">
                  <a:moveTo>
                    <a:pt x="500379" y="0"/>
                  </a:moveTo>
                  <a:lnTo>
                    <a:pt x="83820" y="0"/>
                  </a:lnTo>
                  <a:lnTo>
                    <a:pt x="51167" y="6578"/>
                  </a:lnTo>
                  <a:lnTo>
                    <a:pt x="24526" y="24526"/>
                  </a:lnTo>
                  <a:lnTo>
                    <a:pt x="6578" y="51167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78" y="451752"/>
                  </a:lnTo>
                  <a:lnTo>
                    <a:pt x="24526" y="478393"/>
                  </a:lnTo>
                  <a:lnTo>
                    <a:pt x="51167" y="496341"/>
                  </a:lnTo>
                  <a:lnTo>
                    <a:pt x="83820" y="502920"/>
                  </a:lnTo>
                  <a:lnTo>
                    <a:pt x="500379" y="502920"/>
                  </a:lnTo>
                  <a:lnTo>
                    <a:pt x="5003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855831" y="606425"/>
            <a:ext cx="157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86689"/>
            <a:ext cx="10789920" cy="6480810"/>
            <a:chOff x="0" y="186689"/>
            <a:chExt cx="10789920" cy="6480810"/>
          </a:xfrm>
        </p:grpSpPr>
        <p:sp>
          <p:nvSpPr>
            <p:cNvPr id="8" name="object 8"/>
            <p:cNvSpPr/>
            <p:nvPr/>
          </p:nvSpPr>
          <p:spPr>
            <a:xfrm>
              <a:off x="6827519" y="6620510"/>
              <a:ext cx="1323340" cy="46990"/>
            </a:xfrm>
            <a:custGeom>
              <a:avLst/>
              <a:gdLst/>
              <a:ahLst/>
              <a:cxnLst/>
              <a:rect l="l" t="t" r="r" b="b"/>
              <a:pathLst>
                <a:path w="1323340" h="46990">
                  <a:moveTo>
                    <a:pt x="13233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1323340" y="46990"/>
                  </a:lnTo>
                  <a:lnTo>
                    <a:pt x="1323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0859" y="6620510"/>
              <a:ext cx="2639059" cy="469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186689"/>
              <a:ext cx="359410" cy="546100"/>
            </a:xfrm>
            <a:custGeom>
              <a:avLst/>
              <a:gdLst/>
              <a:ahLst/>
              <a:cxnLst/>
              <a:rect l="l" t="t" r="r" b="b"/>
              <a:pathLst>
                <a:path w="359410" h="546100">
                  <a:moveTo>
                    <a:pt x="35941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359410" y="546099"/>
                  </a:lnTo>
                  <a:lnTo>
                    <a:pt x="359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908030" y="6518275"/>
            <a:ext cx="9804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1950" y="186689"/>
            <a:ext cx="3500120" cy="546100"/>
          </a:xfrm>
          <a:prstGeom prst="rect">
            <a:avLst/>
          </a:prstGeom>
          <a:solidFill>
            <a:srgbClr val="1B2852"/>
          </a:solidFill>
        </p:spPr>
        <p:txBody>
          <a:bodyPr vert="horz" wrap="square" lIns="0" tIns="641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05"/>
              </a:spcBef>
            </a:pPr>
            <a:r>
              <a:rPr spc="-5" dirty="0"/>
              <a:t>Gambaran</a:t>
            </a:r>
            <a:r>
              <a:rPr spc="-55" dirty="0"/>
              <a:t> </a:t>
            </a:r>
            <a:r>
              <a:rPr spc="-5" dirty="0"/>
              <a:t>Umum</a:t>
            </a:r>
            <a:r>
              <a:rPr spc="-25" dirty="0"/>
              <a:t> </a:t>
            </a:r>
            <a:r>
              <a:rPr spc="-5" dirty="0"/>
              <a:t>PMK</a:t>
            </a:r>
          </a:p>
        </p:txBody>
      </p:sp>
      <p:sp>
        <p:nvSpPr>
          <p:cNvPr id="13" name="object 13"/>
          <p:cNvSpPr/>
          <p:nvPr/>
        </p:nvSpPr>
        <p:spPr>
          <a:xfrm>
            <a:off x="796290" y="5685790"/>
            <a:ext cx="3366770" cy="561340"/>
          </a:xfrm>
          <a:custGeom>
            <a:avLst/>
            <a:gdLst/>
            <a:ahLst/>
            <a:cxnLst/>
            <a:rect l="l" t="t" r="r" b="b"/>
            <a:pathLst>
              <a:path w="3366770" h="561339">
                <a:moveTo>
                  <a:pt x="0" y="93560"/>
                </a:moveTo>
                <a:lnTo>
                  <a:pt x="7351" y="57141"/>
                </a:lnTo>
                <a:lnTo>
                  <a:pt x="27401" y="27401"/>
                </a:lnTo>
                <a:lnTo>
                  <a:pt x="57141" y="7351"/>
                </a:lnTo>
                <a:lnTo>
                  <a:pt x="93560" y="0"/>
                </a:lnTo>
                <a:lnTo>
                  <a:pt x="3273171" y="0"/>
                </a:lnTo>
                <a:lnTo>
                  <a:pt x="3309602" y="7351"/>
                </a:lnTo>
                <a:lnTo>
                  <a:pt x="3339353" y="27401"/>
                </a:lnTo>
                <a:lnTo>
                  <a:pt x="3359413" y="57141"/>
                </a:lnTo>
                <a:lnTo>
                  <a:pt x="3366770" y="93560"/>
                </a:lnTo>
                <a:lnTo>
                  <a:pt x="3366770" y="467779"/>
                </a:lnTo>
                <a:lnTo>
                  <a:pt x="3359413" y="504198"/>
                </a:lnTo>
                <a:lnTo>
                  <a:pt x="3339353" y="533938"/>
                </a:lnTo>
                <a:lnTo>
                  <a:pt x="3309602" y="553988"/>
                </a:lnTo>
                <a:lnTo>
                  <a:pt x="3273171" y="561340"/>
                </a:lnTo>
                <a:lnTo>
                  <a:pt x="93560" y="561340"/>
                </a:lnTo>
                <a:lnTo>
                  <a:pt x="57141" y="553988"/>
                </a:lnTo>
                <a:lnTo>
                  <a:pt x="27401" y="533938"/>
                </a:lnTo>
                <a:lnTo>
                  <a:pt x="7351" y="504198"/>
                </a:lnTo>
                <a:lnTo>
                  <a:pt x="0" y="467779"/>
                </a:lnTo>
                <a:lnTo>
                  <a:pt x="0" y="9356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42352" y="5755322"/>
            <a:ext cx="2875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Segoe UI"/>
                <a:cs typeface="Segoe UI"/>
              </a:rPr>
              <a:t>PMK</a:t>
            </a:r>
            <a:r>
              <a:rPr sz="24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Segoe UI"/>
                <a:cs typeface="Segoe UI"/>
              </a:rPr>
              <a:t>72</a:t>
            </a:r>
            <a:r>
              <a:rPr sz="2400" b="1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r>
              <a:rPr sz="24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Segoe UI"/>
                <a:cs typeface="Segoe UI"/>
              </a:rPr>
              <a:t>2023</a:t>
            </a:r>
            <a:endParaRPr sz="2400">
              <a:latin typeface="Segoe UI"/>
              <a:cs typeface="Segoe U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79450" y="1355089"/>
          <a:ext cx="3667760" cy="36144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7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b="1" spc="-1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Pasal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11 dan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 Pasal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11A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UU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 PPh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87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PP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55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Tahun</a:t>
                      </a:r>
                      <a:r>
                        <a:rPr sz="1600" b="1" spc="-3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2022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1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spc="-5" dirty="0">
                          <a:latin typeface="Segoe UI"/>
                          <a:cs typeface="Segoe UI"/>
                        </a:rPr>
                        <a:t>PMK-96/PMK.03/2009</a:t>
                      </a:r>
                      <a:endParaRPr sz="1200">
                        <a:latin typeface="Segoe UI"/>
                        <a:cs typeface="Segoe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egoe UI"/>
                          <a:cs typeface="Segoe UI"/>
                        </a:rPr>
                        <a:t>Jenis</a:t>
                      </a:r>
                      <a:r>
                        <a:rPr sz="12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5" dirty="0">
                          <a:latin typeface="Segoe UI"/>
                          <a:cs typeface="Segoe UI"/>
                        </a:rPr>
                        <a:t>Harta</a:t>
                      </a:r>
                      <a:r>
                        <a:rPr sz="1200" dirty="0">
                          <a:latin typeface="Segoe UI"/>
                          <a:cs typeface="Segoe UI"/>
                        </a:rPr>
                        <a:t> Berwujud</a:t>
                      </a:r>
                      <a:r>
                        <a:rPr sz="1200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5" dirty="0">
                          <a:latin typeface="Segoe UI"/>
                          <a:cs typeface="Segoe UI"/>
                        </a:rPr>
                        <a:t>selain</a:t>
                      </a:r>
                      <a:r>
                        <a:rPr sz="12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5" dirty="0">
                          <a:latin typeface="Segoe UI"/>
                          <a:cs typeface="Segoe UI"/>
                        </a:rPr>
                        <a:t>Bangunan</a:t>
                      </a:r>
                      <a:endParaRPr sz="1200">
                        <a:latin typeface="Segoe UI"/>
                        <a:cs typeface="Segoe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Segoe UI"/>
                          <a:cs typeface="Segoe UI"/>
                        </a:rPr>
                        <a:t>PMK-248/PMK.03/2008</a:t>
                      </a:r>
                      <a:endParaRPr sz="1200">
                        <a:latin typeface="Segoe UI"/>
                        <a:cs typeface="Segoe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egoe UI"/>
                          <a:cs typeface="Segoe UI"/>
                        </a:rPr>
                        <a:t>Amortisasi </a:t>
                      </a:r>
                      <a:r>
                        <a:rPr sz="1200" spc="-5" dirty="0">
                          <a:latin typeface="Segoe UI"/>
                          <a:cs typeface="Segoe UI"/>
                        </a:rPr>
                        <a:t>Bidang</a:t>
                      </a:r>
                      <a:r>
                        <a:rPr sz="12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5" dirty="0">
                          <a:latin typeface="Segoe UI"/>
                          <a:cs typeface="Segoe UI"/>
                        </a:rPr>
                        <a:t>Usaha</a:t>
                      </a:r>
                      <a:r>
                        <a:rPr sz="120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15" dirty="0">
                          <a:latin typeface="Segoe UI"/>
                          <a:cs typeface="Segoe UI"/>
                        </a:rPr>
                        <a:t>Tertentu</a:t>
                      </a:r>
                      <a:endParaRPr sz="1200">
                        <a:latin typeface="Segoe UI"/>
                        <a:cs typeface="Segoe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Segoe UI"/>
                          <a:cs typeface="Segoe UI"/>
                        </a:rPr>
                        <a:t>PMK-249/PMK.03/2008</a:t>
                      </a:r>
                      <a:r>
                        <a:rPr sz="1100" b="1" spc="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b="1" spc="-5" dirty="0">
                          <a:latin typeface="Segoe UI"/>
                          <a:cs typeface="Segoe UI"/>
                        </a:rPr>
                        <a:t>sttd</a:t>
                      </a:r>
                      <a:r>
                        <a:rPr sz="1100" b="1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b="1" spc="-5" dirty="0">
                          <a:latin typeface="Segoe UI"/>
                          <a:cs typeface="Segoe UI"/>
                        </a:rPr>
                        <a:t>PMK-126/PMK.11/2012</a:t>
                      </a:r>
                      <a:endParaRPr sz="1100">
                        <a:latin typeface="Segoe UI"/>
                        <a:cs typeface="Segoe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Segoe UI"/>
                          <a:cs typeface="Segoe UI"/>
                        </a:rPr>
                        <a:t>Penyusutan</a:t>
                      </a:r>
                      <a:r>
                        <a:rPr sz="1200" spc="-4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5" dirty="0">
                          <a:latin typeface="Segoe UI"/>
                          <a:cs typeface="Segoe UI"/>
                        </a:rPr>
                        <a:t>Bidang Usaha </a:t>
                      </a:r>
                      <a:r>
                        <a:rPr sz="1200" spc="-15" dirty="0">
                          <a:latin typeface="Segoe UI"/>
                          <a:cs typeface="Segoe UI"/>
                        </a:rPr>
                        <a:t>Tertentu</a:t>
                      </a:r>
                      <a:endParaRPr sz="1200">
                        <a:latin typeface="Segoe UI"/>
                        <a:cs typeface="Segoe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Segoe UI"/>
                          <a:cs typeface="Segoe UI"/>
                        </a:rPr>
                        <a:t>Perdirjen</a:t>
                      </a:r>
                      <a:r>
                        <a:rPr sz="1200" b="1" spc="-6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latin typeface="Segoe UI"/>
                          <a:cs typeface="Segoe UI"/>
                        </a:rPr>
                        <a:t>PER-20/PJ/2014</a:t>
                      </a:r>
                      <a:endParaRPr sz="1200">
                        <a:latin typeface="Segoe UI"/>
                        <a:cs typeface="Segoe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Segoe UI"/>
                          <a:cs typeface="Segoe UI"/>
                        </a:rPr>
                        <a:t>Penetapan</a:t>
                      </a:r>
                      <a:r>
                        <a:rPr sz="1200" spc="-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dirty="0">
                          <a:latin typeface="Segoe UI"/>
                          <a:cs typeface="Segoe UI"/>
                        </a:rPr>
                        <a:t>Masa</a:t>
                      </a:r>
                      <a:r>
                        <a:rPr sz="12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dirty="0">
                          <a:latin typeface="Segoe UI"/>
                          <a:cs typeface="Segoe UI"/>
                        </a:rPr>
                        <a:t>Manfaat</a:t>
                      </a:r>
                      <a:endParaRPr sz="1200">
                        <a:latin typeface="Segoe UI"/>
                        <a:cs typeface="Segoe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Segoe UI"/>
                          <a:cs typeface="Segoe UI"/>
                        </a:rPr>
                        <a:t>Perdirjen</a:t>
                      </a:r>
                      <a:r>
                        <a:rPr sz="1200" b="1" spc="-6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latin typeface="Segoe UI"/>
                          <a:cs typeface="Segoe UI"/>
                        </a:rPr>
                        <a:t>PER-10/PJ/2014</a:t>
                      </a:r>
                      <a:endParaRPr sz="1200">
                        <a:latin typeface="Segoe UI"/>
                        <a:cs typeface="Segoe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Segoe UI"/>
                          <a:cs typeface="Segoe UI"/>
                        </a:rPr>
                        <a:t>Saat</a:t>
                      </a:r>
                      <a:r>
                        <a:rPr sz="12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dirty="0">
                          <a:latin typeface="Segoe UI"/>
                          <a:cs typeface="Segoe UI"/>
                        </a:rPr>
                        <a:t>Mulai</a:t>
                      </a:r>
                      <a:r>
                        <a:rPr sz="1200" spc="-4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5" dirty="0">
                          <a:latin typeface="Segoe UI"/>
                          <a:cs typeface="Segoe UI"/>
                        </a:rPr>
                        <a:t>Penyusutan</a:t>
                      </a:r>
                      <a:endParaRPr sz="1200">
                        <a:latin typeface="Segoe UI"/>
                        <a:cs typeface="Segoe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Segoe UI"/>
                          <a:cs typeface="Segoe UI"/>
                        </a:rPr>
                        <a:t>Perdirjen</a:t>
                      </a:r>
                      <a:r>
                        <a:rPr sz="1200" b="1" spc="-6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latin typeface="Segoe UI"/>
                          <a:cs typeface="Segoe UI"/>
                        </a:rPr>
                        <a:t>PER-21/PJ/2012</a:t>
                      </a:r>
                      <a:endParaRPr sz="1200">
                        <a:latin typeface="Segoe UI"/>
                        <a:cs typeface="Segoe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Segoe UI"/>
                          <a:cs typeface="Segoe UI"/>
                        </a:rPr>
                        <a:t>Penetapan</a:t>
                      </a:r>
                      <a:r>
                        <a:rPr sz="12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dirty="0">
                          <a:latin typeface="Segoe UI"/>
                          <a:cs typeface="Segoe UI"/>
                        </a:rPr>
                        <a:t>Masa</a:t>
                      </a:r>
                      <a:r>
                        <a:rPr sz="12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dirty="0">
                          <a:latin typeface="Segoe UI"/>
                          <a:cs typeface="Segoe UI"/>
                        </a:rPr>
                        <a:t>Manfaat</a:t>
                      </a:r>
                      <a:r>
                        <a:rPr sz="12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5" dirty="0">
                          <a:latin typeface="Segoe UI"/>
                          <a:cs typeface="Segoe UI"/>
                        </a:rPr>
                        <a:t>Bidang</a:t>
                      </a:r>
                      <a:r>
                        <a:rPr sz="12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5" dirty="0">
                          <a:latin typeface="Segoe UI"/>
                          <a:cs typeface="Segoe UI"/>
                        </a:rPr>
                        <a:t>Usaha </a:t>
                      </a:r>
                      <a:r>
                        <a:rPr sz="1200" spc="-15" dirty="0">
                          <a:latin typeface="Segoe UI"/>
                          <a:cs typeface="Segoe UI"/>
                        </a:rPr>
                        <a:t>Tertentu</a:t>
                      </a:r>
                      <a:endParaRPr sz="1200">
                        <a:latin typeface="Segoe UI"/>
                        <a:cs typeface="Segoe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Segoe UI"/>
                          <a:cs typeface="Segoe UI"/>
                        </a:rPr>
                        <a:t>Kepdirjen</a:t>
                      </a:r>
                      <a:r>
                        <a:rPr sz="1200" b="1" spc="-5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dirty="0">
                          <a:latin typeface="Segoe UI"/>
                          <a:cs typeface="Segoe UI"/>
                        </a:rPr>
                        <a:t>KEP</a:t>
                      </a:r>
                      <a:r>
                        <a:rPr sz="1200" b="1" spc="-4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5" dirty="0">
                          <a:latin typeface="Segoe UI"/>
                          <a:cs typeface="Segoe UI"/>
                        </a:rPr>
                        <a:t>316/2002</a:t>
                      </a:r>
                      <a:endParaRPr sz="1200">
                        <a:latin typeface="Segoe UI"/>
                        <a:cs typeface="Segoe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egoe UI"/>
                          <a:cs typeface="Segoe UI"/>
                        </a:rPr>
                        <a:t>Amortisasi</a:t>
                      </a:r>
                      <a:r>
                        <a:rPr sz="12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5" dirty="0">
                          <a:latin typeface="Segoe UI"/>
                          <a:cs typeface="Segoe UI"/>
                        </a:rPr>
                        <a:t>Software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21590" marB="0"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2112010" y="1358900"/>
            <a:ext cx="9386570" cy="4892040"/>
            <a:chOff x="2112010" y="1358900"/>
            <a:chExt cx="9386570" cy="4892040"/>
          </a:xfrm>
        </p:grpSpPr>
        <p:sp>
          <p:nvSpPr>
            <p:cNvPr id="17" name="object 17"/>
            <p:cNvSpPr/>
            <p:nvPr/>
          </p:nvSpPr>
          <p:spPr>
            <a:xfrm>
              <a:off x="2112010" y="4941570"/>
              <a:ext cx="544830" cy="560070"/>
            </a:xfrm>
            <a:custGeom>
              <a:avLst/>
              <a:gdLst/>
              <a:ahLst/>
              <a:cxnLst/>
              <a:rect l="l" t="t" r="r" b="b"/>
              <a:pathLst>
                <a:path w="544830" h="560070">
                  <a:moveTo>
                    <a:pt x="408558" y="0"/>
                  </a:moveTo>
                  <a:lnTo>
                    <a:pt x="136144" y="0"/>
                  </a:lnTo>
                  <a:lnTo>
                    <a:pt x="136144" y="287654"/>
                  </a:lnTo>
                  <a:lnTo>
                    <a:pt x="0" y="287654"/>
                  </a:lnTo>
                  <a:lnTo>
                    <a:pt x="272414" y="560069"/>
                  </a:lnTo>
                  <a:lnTo>
                    <a:pt x="544829" y="287654"/>
                  </a:lnTo>
                  <a:lnTo>
                    <a:pt x="408558" y="287654"/>
                  </a:lnTo>
                  <a:lnTo>
                    <a:pt x="4085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20285" y="1362075"/>
              <a:ext cx="0" cy="4885690"/>
            </a:xfrm>
            <a:custGeom>
              <a:avLst/>
              <a:gdLst/>
              <a:ahLst/>
              <a:cxnLst/>
              <a:rect l="l" t="t" r="r" b="b"/>
              <a:pathLst>
                <a:path h="4885690">
                  <a:moveTo>
                    <a:pt x="0" y="0"/>
                  </a:moveTo>
                  <a:lnTo>
                    <a:pt x="0" y="4885156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70900" y="2345689"/>
              <a:ext cx="3027680" cy="646430"/>
            </a:xfrm>
            <a:custGeom>
              <a:avLst/>
              <a:gdLst/>
              <a:ahLst/>
              <a:cxnLst/>
              <a:rect l="l" t="t" r="r" b="b"/>
              <a:pathLst>
                <a:path w="3027679" h="646430">
                  <a:moveTo>
                    <a:pt x="3027679" y="0"/>
                  </a:moveTo>
                  <a:lnTo>
                    <a:pt x="0" y="0"/>
                  </a:lnTo>
                  <a:lnTo>
                    <a:pt x="0" y="646429"/>
                  </a:lnTo>
                  <a:lnTo>
                    <a:pt x="3027679" y="646429"/>
                  </a:lnTo>
                  <a:lnTo>
                    <a:pt x="3027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151120" y="2345689"/>
            <a:ext cx="2931160" cy="6464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 marR="83185" algn="just">
              <a:lnSpc>
                <a:spcPct val="100000"/>
              </a:lnSpc>
              <a:spcBef>
                <a:spcPts val="330"/>
              </a:spcBef>
            </a:pPr>
            <a:r>
              <a:rPr sz="1200" spc="-10" dirty="0">
                <a:latin typeface="Segoe UI"/>
                <a:cs typeface="Segoe UI"/>
              </a:rPr>
              <a:t>Penambahan </a:t>
            </a:r>
            <a:r>
              <a:rPr sz="1200" spc="-5" dirty="0">
                <a:latin typeface="Segoe UI"/>
                <a:cs typeface="Segoe UI"/>
              </a:rPr>
              <a:t>jenis </a:t>
            </a:r>
            <a:r>
              <a:rPr sz="1200" dirty="0">
                <a:latin typeface="Segoe UI"/>
                <a:cs typeface="Segoe UI"/>
              </a:rPr>
              <a:t>usaha dan </a:t>
            </a:r>
            <a:r>
              <a:rPr sz="1200" spc="-10" dirty="0">
                <a:latin typeface="Segoe UI"/>
                <a:cs typeface="Segoe UI"/>
              </a:rPr>
              <a:t>jenis </a:t>
            </a:r>
            <a:r>
              <a:rPr sz="1200" dirty="0">
                <a:latin typeface="Segoe UI"/>
                <a:cs typeface="Segoe UI"/>
              </a:rPr>
              <a:t>harta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yang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semula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belum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terlampir</a:t>
            </a:r>
            <a:r>
              <a:rPr sz="1200" dirty="0">
                <a:latin typeface="Segoe UI"/>
                <a:cs typeface="Segoe UI"/>
              </a:rPr>
              <a:t> dalam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daftar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jenis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5" dirty="0">
                <a:latin typeface="Segoe UI"/>
                <a:cs typeface="Segoe UI"/>
              </a:rPr>
              <a:t>harta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di</a:t>
            </a:r>
            <a:r>
              <a:rPr sz="1200" spc="-5" dirty="0">
                <a:latin typeface="Segoe UI"/>
                <a:cs typeface="Segoe UI"/>
              </a:rPr>
              <a:t> Lampiran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PMK.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51120" y="1643379"/>
            <a:ext cx="2931160" cy="609600"/>
          </a:xfrm>
          <a:prstGeom prst="rect">
            <a:avLst/>
          </a:prstGeom>
          <a:solidFill>
            <a:srgbClr val="1B2852"/>
          </a:solidFill>
          <a:ln w="38100">
            <a:solidFill>
              <a:srgbClr val="FFC000"/>
            </a:solidFill>
          </a:ln>
        </p:spPr>
        <p:txBody>
          <a:bodyPr vert="horz" wrap="square" lIns="0" tIns="155575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1225"/>
              </a:spcBef>
            </a:pP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Materi</a:t>
            </a:r>
            <a:r>
              <a:rPr sz="18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Penyempurnaan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51120" y="3105150"/>
            <a:ext cx="2931160" cy="10147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 marR="82550" algn="just">
              <a:lnSpc>
                <a:spcPct val="100000"/>
              </a:lnSpc>
              <a:spcBef>
                <a:spcPts val="330"/>
              </a:spcBef>
            </a:pPr>
            <a:r>
              <a:rPr sz="1200" spc="-10" dirty="0">
                <a:latin typeface="Segoe UI"/>
                <a:cs typeface="Segoe UI"/>
              </a:rPr>
              <a:t>Penambahan </a:t>
            </a:r>
            <a:r>
              <a:rPr sz="1200" spc="-5" dirty="0">
                <a:latin typeface="Segoe UI"/>
                <a:cs typeface="Segoe UI"/>
              </a:rPr>
              <a:t>satu bidang </a:t>
            </a:r>
            <a:r>
              <a:rPr sz="1200" dirty="0">
                <a:latin typeface="Segoe UI"/>
                <a:cs typeface="Segoe UI"/>
              </a:rPr>
              <a:t>usaha tertentu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untuk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keperluan</a:t>
            </a:r>
            <a:r>
              <a:rPr sz="1200" spc="-5" dirty="0">
                <a:latin typeface="Segoe UI"/>
                <a:cs typeface="Segoe UI"/>
              </a:rPr>
              <a:t> penyusutan</a:t>
            </a:r>
            <a:r>
              <a:rPr sz="1200" spc="3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yaitu </a:t>
            </a:r>
            <a:r>
              <a:rPr sz="1200" dirty="0">
                <a:latin typeface="Segoe UI"/>
                <a:cs typeface="Segoe UI"/>
              </a:rPr>
              <a:t> bidang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usaha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ternak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cepat </a:t>
            </a:r>
            <a:r>
              <a:rPr sz="1200" spc="-5" dirty="0">
                <a:latin typeface="Segoe UI"/>
                <a:cs typeface="Segoe UI"/>
              </a:rPr>
              <a:t> panen/menghasilkan</a:t>
            </a:r>
            <a:r>
              <a:rPr sz="1200" spc="14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setelah</a:t>
            </a:r>
            <a:r>
              <a:rPr sz="1200" spc="14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dipelihara</a:t>
            </a:r>
            <a:endParaRPr sz="1200">
              <a:latin typeface="Segoe UI"/>
              <a:cs typeface="Segoe UI"/>
            </a:endParaRPr>
          </a:p>
          <a:p>
            <a:pPr marL="92075" algn="just">
              <a:lnSpc>
                <a:spcPct val="100000"/>
              </a:lnSpc>
            </a:pPr>
            <a:r>
              <a:rPr sz="1200" dirty="0">
                <a:solidFill>
                  <a:srgbClr val="292828"/>
                </a:solidFill>
                <a:latin typeface="Segoe UI"/>
                <a:cs typeface="Segoe UI"/>
              </a:rPr>
              <a:t>≤</a:t>
            </a:r>
            <a:r>
              <a:rPr sz="1200" spc="-40" dirty="0">
                <a:solidFill>
                  <a:srgbClr val="292828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92828"/>
                </a:solidFill>
                <a:latin typeface="Segoe UI"/>
                <a:cs typeface="Segoe UI"/>
              </a:rPr>
              <a:t>1</a:t>
            </a:r>
            <a:r>
              <a:rPr sz="1200" spc="-30" dirty="0">
                <a:solidFill>
                  <a:srgbClr val="292828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92828"/>
                </a:solidFill>
                <a:latin typeface="Segoe UI"/>
                <a:cs typeface="Segoe UI"/>
              </a:rPr>
              <a:t>tahun.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39690" y="4208779"/>
            <a:ext cx="2931160" cy="12001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91440" marR="81280" algn="just">
              <a:lnSpc>
                <a:spcPct val="100000"/>
              </a:lnSpc>
              <a:spcBef>
                <a:spcPts val="340"/>
              </a:spcBef>
            </a:pPr>
            <a:r>
              <a:rPr sz="1200" spc="-10" dirty="0">
                <a:latin typeface="Segoe UI"/>
                <a:cs typeface="Segoe UI"/>
              </a:rPr>
              <a:t>Penyesuaian</a:t>
            </a:r>
            <a:r>
              <a:rPr sz="1200" spc="-5" dirty="0">
                <a:latin typeface="Segoe UI"/>
                <a:cs typeface="Segoe UI"/>
              </a:rPr>
              <a:t> pengaturan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permohonan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kepada</a:t>
            </a:r>
            <a:r>
              <a:rPr sz="1200" spc="-5" dirty="0">
                <a:latin typeface="Segoe UI"/>
                <a:cs typeface="Segoe UI"/>
              </a:rPr>
              <a:t> KPP/Kanwil</a:t>
            </a:r>
            <a:r>
              <a:rPr sz="1200" dirty="0">
                <a:latin typeface="Segoe UI"/>
                <a:cs typeface="Segoe UI"/>
              </a:rPr>
              <a:t> yang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semula </a:t>
            </a:r>
            <a:r>
              <a:rPr sz="1200" dirty="0">
                <a:latin typeface="Segoe UI"/>
                <a:cs typeface="Segoe UI"/>
              </a:rPr>
              <a:t> dilakukan </a:t>
            </a:r>
            <a:r>
              <a:rPr sz="1200" spc="-5" dirty="0">
                <a:latin typeface="Segoe UI"/>
                <a:cs typeface="Segoe UI"/>
              </a:rPr>
              <a:t>secara manual menjadi </a:t>
            </a:r>
            <a:r>
              <a:rPr sz="1200" spc="-10" dirty="0">
                <a:latin typeface="Segoe UI"/>
                <a:cs typeface="Segoe UI"/>
              </a:rPr>
              <a:t>dapat 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dilakukan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secara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manual</a:t>
            </a:r>
            <a:r>
              <a:rPr sz="1200" dirty="0">
                <a:latin typeface="Segoe UI"/>
                <a:cs typeface="Segoe UI"/>
              </a:rPr>
              <a:t> atau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secara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elektronik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sesuai</a:t>
            </a:r>
            <a:r>
              <a:rPr sz="1200" dirty="0">
                <a:latin typeface="Segoe UI"/>
                <a:cs typeface="Segoe UI"/>
              </a:rPr>
              <a:t> dengan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ketersediaan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sistem </a:t>
            </a:r>
            <a:r>
              <a:rPr sz="1200" spc="-55" dirty="0">
                <a:latin typeface="Segoe UI"/>
                <a:cs typeface="Segoe UI"/>
              </a:rPr>
              <a:t>DJP.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70900" y="2345689"/>
            <a:ext cx="3027680" cy="2235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ts val="1425"/>
              </a:lnSpc>
              <a:spcBef>
                <a:spcPts val="330"/>
              </a:spcBef>
            </a:pPr>
            <a:r>
              <a:rPr sz="1200" spc="-10" dirty="0">
                <a:latin typeface="Segoe UI"/>
                <a:cs typeface="Segoe UI"/>
              </a:rPr>
              <a:t>Pengaturan</a:t>
            </a:r>
            <a:r>
              <a:rPr sz="1200" spc="5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biaya</a:t>
            </a:r>
            <a:r>
              <a:rPr sz="1200" spc="5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perbaikan</a:t>
            </a:r>
            <a:r>
              <a:rPr sz="1200" spc="6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dengan</a:t>
            </a:r>
            <a:r>
              <a:rPr sz="1200" spc="5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masa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70900" y="2568654"/>
            <a:ext cx="3027680" cy="1828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" rIns="0" bIns="0" rtlCol="0">
            <a:spAutoFit/>
          </a:bodyPr>
          <a:lstStyle/>
          <a:p>
            <a:pPr marL="92075">
              <a:lnSpc>
                <a:spcPts val="1425"/>
              </a:lnSpc>
              <a:spcBef>
                <a:spcPts val="15"/>
              </a:spcBef>
            </a:pPr>
            <a:r>
              <a:rPr sz="1200" spc="-5" dirty="0">
                <a:latin typeface="Segoe UI"/>
                <a:cs typeface="Segoe UI"/>
              </a:rPr>
              <a:t>manfaat</a:t>
            </a:r>
            <a:r>
              <a:rPr sz="1200" spc="54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&gt;1</a:t>
            </a:r>
            <a:r>
              <a:rPr sz="1200" spc="55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tahun</a:t>
            </a:r>
            <a:r>
              <a:rPr sz="1200" spc="54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dibebankan</a:t>
            </a:r>
            <a:r>
              <a:rPr sz="1200" spc="53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melalui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70900" y="2751534"/>
            <a:ext cx="3027680" cy="2406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"/>
              </a:spcBef>
            </a:pPr>
            <a:r>
              <a:rPr sz="1200" dirty="0">
                <a:latin typeface="Segoe UI"/>
                <a:cs typeface="Segoe UI"/>
              </a:rPr>
              <a:t>penyusutan</a:t>
            </a:r>
            <a:r>
              <a:rPr sz="1200" spc="-40" dirty="0">
                <a:latin typeface="Segoe UI"/>
                <a:cs typeface="Segoe UI"/>
              </a:rPr>
              <a:t> </a:t>
            </a:r>
            <a:r>
              <a:rPr sz="1200" spc="5" dirty="0">
                <a:latin typeface="Segoe UI"/>
                <a:cs typeface="Segoe UI"/>
              </a:rPr>
              <a:t>harta </a:t>
            </a:r>
            <a:r>
              <a:rPr sz="1200" dirty="0">
                <a:latin typeface="Segoe UI"/>
                <a:cs typeface="Segoe UI"/>
              </a:rPr>
              <a:t>berwujud</a:t>
            </a:r>
            <a:r>
              <a:rPr sz="1200" spc="-3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bersangkutan.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72169" y="1643379"/>
            <a:ext cx="3026410" cy="609600"/>
          </a:xfrm>
          <a:prstGeom prst="rect">
            <a:avLst/>
          </a:prstGeom>
          <a:solidFill>
            <a:srgbClr val="1B2852"/>
          </a:solidFill>
          <a:ln w="38100">
            <a:solidFill>
              <a:srgbClr val="FFC000"/>
            </a:solidFill>
          </a:ln>
        </p:spPr>
        <p:txBody>
          <a:bodyPr vert="horz" wrap="square" lIns="0" tIns="155575" rIns="0" bIns="0" rtlCol="0">
            <a:spAutoFit/>
          </a:bodyPr>
          <a:lstStyle/>
          <a:p>
            <a:pPr marL="817880">
              <a:lnSpc>
                <a:spcPct val="100000"/>
              </a:lnSpc>
              <a:spcBef>
                <a:spcPts val="1225"/>
              </a:spcBef>
            </a:pP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Muatan</a:t>
            </a:r>
            <a:r>
              <a:rPr sz="18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Baru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70900" y="3105150"/>
            <a:ext cx="3027680" cy="6464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 marR="82550" algn="just">
              <a:lnSpc>
                <a:spcPct val="100000"/>
              </a:lnSpc>
              <a:spcBef>
                <a:spcPts val="330"/>
              </a:spcBef>
            </a:pPr>
            <a:r>
              <a:rPr sz="1200" spc="-10" dirty="0">
                <a:latin typeface="Segoe UI"/>
                <a:cs typeface="Segoe UI"/>
              </a:rPr>
              <a:t>Perlakuan </a:t>
            </a:r>
            <a:r>
              <a:rPr sz="1200" dirty="0">
                <a:latin typeface="Segoe UI"/>
                <a:cs typeface="Segoe UI"/>
              </a:rPr>
              <a:t>pengakuan nilai </a:t>
            </a:r>
            <a:r>
              <a:rPr sz="1200" spc="-5" dirty="0">
                <a:latin typeface="Segoe UI"/>
                <a:cs typeface="Segoe UI"/>
              </a:rPr>
              <a:t>sisa buku </a:t>
            </a:r>
            <a:r>
              <a:rPr sz="1200" dirty="0">
                <a:latin typeface="Segoe UI"/>
                <a:cs typeface="Segoe UI"/>
              </a:rPr>
              <a:t>atas </a:t>
            </a:r>
            <a:r>
              <a:rPr sz="1200" spc="5" dirty="0">
                <a:latin typeface="Segoe UI"/>
                <a:cs typeface="Segoe UI"/>
              </a:rPr>
              <a:t> harta</a:t>
            </a:r>
            <a:r>
              <a:rPr sz="1200" spc="34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yang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mendapatkan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penggantian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asuransi.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70900" y="4837429"/>
            <a:ext cx="3027680" cy="1016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4" rIns="0" bIns="0" rtlCol="0">
            <a:spAutoFit/>
          </a:bodyPr>
          <a:lstStyle/>
          <a:p>
            <a:pPr marL="92075" marR="81915" algn="just">
              <a:lnSpc>
                <a:spcPct val="100000"/>
              </a:lnSpc>
              <a:spcBef>
                <a:spcPts val="334"/>
              </a:spcBef>
            </a:pPr>
            <a:r>
              <a:rPr sz="1200" spc="-5" dirty="0">
                <a:latin typeface="Segoe UI"/>
                <a:cs typeface="Segoe UI"/>
              </a:rPr>
              <a:t>Mekanisme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pemberitahuan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kepada</a:t>
            </a:r>
            <a:r>
              <a:rPr sz="1200" spc="-5" dirty="0">
                <a:latin typeface="Segoe UI"/>
                <a:cs typeface="Segoe UI"/>
              </a:rPr>
              <a:t> DJP </a:t>
            </a:r>
            <a:r>
              <a:rPr sz="1200" dirty="0">
                <a:latin typeface="Segoe UI"/>
                <a:cs typeface="Segoe UI"/>
              </a:rPr>
              <a:t> dalam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hal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Wajib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Pajak</a:t>
            </a:r>
            <a:r>
              <a:rPr sz="1200" spc="-5" dirty="0">
                <a:latin typeface="Segoe UI"/>
                <a:cs typeface="Segoe UI"/>
              </a:rPr>
              <a:t> memilih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menggunakan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masa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manfaat</a:t>
            </a:r>
            <a:r>
              <a:rPr sz="1200" dirty="0">
                <a:latin typeface="Segoe UI"/>
                <a:cs typeface="Segoe UI"/>
              </a:rPr>
              <a:t> yang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sebenarnya &gt;20 </a:t>
            </a:r>
            <a:r>
              <a:rPr sz="1200" dirty="0">
                <a:latin typeface="Segoe UI"/>
                <a:cs typeface="Segoe UI"/>
              </a:rPr>
              <a:t>tahun </a:t>
            </a:r>
            <a:r>
              <a:rPr sz="1200" spc="-5" dirty="0">
                <a:latin typeface="Segoe UI"/>
                <a:cs typeface="Segoe UI"/>
              </a:rPr>
              <a:t>untuk </a:t>
            </a:r>
            <a:r>
              <a:rPr sz="1200" spc="5" dirty="0">
                <a:latin typeface="Segoe UI"/>
                <a:cs typeface="Segoe UI"/>
              </a:rPr>
              <a:t>harta </a:t>
            </a:r>
            <a:r>
              <a:rPr sz="1200" dirty="0">
                <a:latin typeface="Segoe UI"/>
                <a:cs typeface="Segoe UI"/>
              </a:rPr>
              <a:t>yang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dimiliki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sebelum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spc="-30" dirty="0">
                <a:latin typeface="Segoe UI"/>
                <a:cs typeface="Segoe UI"/>
              </a:rPr>
              <a:t>Tahun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Pajak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2022.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470900" y="3901440"/>
            <a:ext cx="3027680" cy="830580"/>
          </a:xfrm>
          <a:custGeom>
            <a:avLst/>
            <a:gdLst/>
            <a:ahLst/>
            <a:cxnLst/>
            <a:rect l="l" t="t" r="r" b="b"/>
            <a:pathLst>
              <a:path w="3027679" h="830579">
                <a:moveTo>
                  <a:pt x="3027679" y="0"/>
                </a:moveTo>
                <a:lnTo>
                  <a:pt x="0" y="0"/>
                </a:lnTo>
                <a:lnTo>
                  <a:pt x="0" y="830580"/>
                </a:lnTo>
                <a:lnTo>
                  <a:pt x="3027679" y="830580"/>
                </a:lnTo>
                <a:lnTo>
                  <a:pt x="3027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563229" y="3931284"/>
            <a:ext cx="2856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930910" algn="l"/>
                <a:tab pos="994410" algn="l"/>
                <a:tab pos="1385570" algn="l"/>
                <a:tab pos="1811020" algn="l"/>
                <a:tab pos="2086610" algn="l"/>
                <a:tab pos="2330450" algn="l"/>
              </a:tabLst>
            </a:pPr>
            <a:r>
              <a:rPr sz="1200" dirty="0">
                <a:latin typeface="Segoe UI"/>
                <a:cs typeface="Segoe UI"/>
              </a:rPr>
              <a:t>Me</a:t>
            </a:r>
            <a:r>
              <a:rPr sz="1200" spc="-5" dirty="0">
                <a:latin typeface="Segoe UI"/>
                <a:cs typeface="Segoe UI"/>
              </a:rPr>
              <a:t>ka</a:t>
            </a:r>
            <a:r>
              <a:rPr sz="1200" dirty="0">
                <a:latin typeface="Segoe UI"/>
                <a:cs typeface="Segoe UI"/>
              </a:rPr>
              <a:t>n</a:t>
            </a:r>
            <a:r>
              <a:rPr sz="1200" spc="-5" dirty="0">
                <a:latin typeface="Segoe UI"/>
                <a:cs typeface="Segoe UI"/>
              </a:rPr>
              <a:t>ism</a:t>
            </a:r>
            <a:r>
              <a:rPr sz="1200" dirty="0">
                <a:latin typeface="Segoe UI"/>
                <a:cs typeface="Segoe UI"/>
              </a:rPr>
              <a:t>e		p</a:t>
            </a:r>
            <a:r>
              <a:rPr sz="1200" spc="-10" dirty="0">
                <a:latin typeface="Segoe UI"/>
                <a:cs typeface="Segoe UI"/>
              </a:rPr>
              <a:t>er</a:t>
            </a:r>
            <a:r>
              <a:rPr sz="1200" spc="-5" dirty="0">
                <a:latin typeface="Segoe UI"/>
                <a:cs typeface="Segoe UI"/>
              </a:rPr>
              <a:t>m</a:t>
            </a:r>
            <a:r>
              <a:rPr sz="1200" spc="-10" dirty="0">
                <a:latin typeface="Segoe UI"/>
                <a:cs typeface="Segoe UI"/>
              </a:rPr>
              <a:t>o</a:t>
            </a:r>
            <a:r>
              <a:rPr sz="1200" dirty="0">
                <a:latin typeface="Segoe UI"/>
                <a:cs typeface="Segoe UI"/>
              </a:rPr>
              <a:t>honan	</a:t>
            </a:r>
            <a:r>
              <a:rPr sz="1200" spc="-10" dirty="0">
                <a:latin typeface="Segoe UI"/>
                <a:cs typeface="Segoe UI"/>
              </a:rPr>
              <a:t>p</a:t>
            </a:r>
            <a:r>
              <a:rPr sz="1200" dirty="0">
                <a:latin typeface="Segoe UI"/>
                <a:cs typeface="Segoe UI"/>
              </a:rPr>
              <a:t>e</a:t>
            </a:r>
            <a:r>
              <a:rPr sz="1200" spc="-10" dirty="0">
                <a:latin typeface="Segoe UI"/>
                <a:cs typeface="Segoe UI"/>
              </a:rPr>
              <a:t>n</a:t>
            </a:r>
            <a:r>
              <a:rPr sz="1200" dirty="0">
                <a:latin typeface="Segoe UI"/>
                <a:cs typeface="Segoe UI"/>
              </a:rPr>
              <a:t>u</a:t>
            </a:r>
            <a:r>
              <a:rPr sz="1200" spc="-10" dirty="0">
                <a:latin typeface="Segoe UI"/>
                <a:cs typeface="Segoe UI"/>
              </a:rPr>
              <a:t>n</a:t>
            </a:r>
            <a:r>
              <a:rPr sz="1200" dirty="0">
                <a:latin typeface="Segoe UI"/>
                <a:cs typeface="Segoe UI"/>
              </a:rPr>
              <a:t>daan  p</a:t>
            </a:r>
            <a:r>
              <a:rPr sz="1200" spc="-10" dirty="0">
                <a:latin typeface="Segoe UI"/>
                <a:cs typeface="Segoe UI"/>
              </a:rPr>
              <a:t>e</a:t>
            </a:r>
            <a:r>
              <a:rPr sz="1200" dirty="0">
                <a:latin typeface="Segoe UI"/>
                <a:cs typeface="Segoe UI"/>
              </a:rPr>
              <a:t>ngakuan	</a:t>
            </a:r>
            <a:r>
              <a:rPr sz="1200" spc="-10" dirty="0">
                <a:latin typeface="Segoe UI"/>
                <a:cs typeface="Segoe UI"/>
              </a:rPr>
              <a:t>n</a:t>
            </a:r>
            <a:r>
              <a:rPr sz="1200" spc="-5" dirty="0">
                <a:latin typeface="Segoe UI"/>
                <a:cs typeface="Segoe UI"/>
              </a:rPr>
              <a:t>ila</a:t>
            </a:r>
            <a:r>
              <a:rPr sz="1200" dirty="0">
                <a:latin typeface="Segoe UI"/>
                <a:cs typeface="Segoe UI"/>
              </a:rPr>
              <a:t>i	</a:t>
            </a:r>
            <a:r>
              <a:rPr sz="1200" spc="-5" dirty="0">
                <a:latin typeface="Segoe UI"/>
                <a:cs typeface="Segoe UI"/>
              </a:rPr>
              <a:t>sis</a:t>
            </a:r>
            <a:r>
              <a:rPr sz="1200" dirty="0">
                <a:latin typeface="Segoe UI"/>
                <a:cs typeface="Segoe UI"/>
              </a:rPr>
              <a:t>a	</a:t>
            </a:r>
            <a:r>
              <a:rPr sz="1200" spc="-10" dirty="0">
                <a:latin typeface="Segoe UI"/>
                <a:cs typeface="Segoe UI"/>
              </a:rPr>
              <a:t>b</a:t>
            </a:r>
            <a:r>
              <a:rPr sz="1200" dirty="0">
                <a:latin typeface="Segoe UI"/>
                <a:cs typeface="Segoe UI"/>
              </a:rPr>
              <a:t>uku	</a:t>
            </a:r>
            <a:r>
              <a:rPr sz="1200" spc="-5" dirty="0">
                <a:latin typeface="Segoe UI"/>
                <a:cs typeface="Segoe UI"/>
              </a:rPr>
              <a:t>s</a:t>
            </a:r>
            <a:r>
              <a:rPr sz="1200" spc="-10" dirty="0">
                <a:latin typeface="Segoe UI"/>
                <a:cs typeface="Segoe UI"/>
              </a:rPr>
              <a:t>e</a:t>
            </a:r>
            <a:r>
              <a:rPr sz="1200" spc="-20" dirty="0">
                <a:latin typeface="Segoe UI"/>
                <a:cs typeface="Segoe UI"/>
              </a:rPr>
              <a:t>b</a:t>
            </a:r>
            <a:r>
              <a:rPr sz="1200" dirty="0">
                <a:latin typeface="Segoe UI"/>
                <a:cs typeface="Segoe UI"/>
              </a:rPr>
              <a:t>agai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63229" y="4297045"/>
            <a:ext cx="2856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043940" algn="l"/>
                <a:tab pos="2335530" algn="l"/>
              </a:tabLst>
            </a:pPr>
            <a:r>
              <a:rPr sz="1200" spc="-20" dirty="0">
                <a:latin typeface="Segoe UI"/>
                <a:cs typeface="Segoe UI"/>
              </a:rPr>
              <a:t>k</a:t>
            </a:r>
            <a:r>
              <a:rPr sz="1200" spc="-10" dirty="0">
                <a:latin typeface="Segoe UI"/>
                <a:cs typeface="Segoe UI"/>
              </a:rPr>
              <a:t>e</a:t>
            </a:r>
            <a:r>
              <a:rPr sz="1200" dirty="0">
                <a:latin typeface="Segoe UI"/>
                <a:cs typeface="Segoe UI"/>
              </a:rPr>
              <a:t>ru</a:t>
            </a:r>
            <a:r>
              <a:rPr sz="1200" spc="5" dirty="0">
                <a:latin typeface="Segoe UI"/>
                <a:cs typeface="Segoe UI"/>
              </a:rPr>
              <a:t>g</a:t>
            </a:r>
            <a:r>
              <a:rPr sz="1200" spc="-5" dirty="0">
                <a:latin typeface="Segoe UI"/>
                <a:cs typeface="Segoe UI"/>
              </a:rPr>
              <a:t>ia</a:t>
            </a:r>
            <a:r>
              <a:rPr sz="1200" dirty="0">
                <a:latin typeface="Segoe UI"/>
                <a:cs typeface="Segoe UI"/>
              </a:rPr>
              <a:t>n	</a:t>
            </a:r>
            <a:r>
              <a:rPr sz="1200" spc="-10" dirty="0">
                <a:latin typeface="Segoe UI"/>
                <a:cs typeface="Segoe UI"/>
              </a:rPr>
              <a:t>s</a:t>
            </a:r>
            <a:r>
              <a:rPr sz="1200" dirty="0">
                <a:latin typeface="Segoe UI"/>
                <a:cs typeface="Segoe UI"/>
              </a:rPr>
              <a:t>e</a:t>
            </a:r>
            <a:r>
              <a:rPr sz="1200" spc="-10" dirty="0">
                <a:latin typeface="Segoe UI"/>
                <a:cs typeface="Segoe UI"/>
              </a:rPr>
              <a:t>h</a:t>
            </a:r>
            <a:r>
              <a:rPr sz="1200" dirty="0">
                <a:latin typeface="Segoe UI"/>
                <a:cs typeface="Segoe UI"/>
              </a:rPr>
              <a:t>u</a:t>
            </a:r>
            <a:r>
              <a:rPr sz="1200" spc="-5" dirty="0">
                <a:latin typeface="Segoe UI"/>
                <a:cs typeface="Segoe UI"/>
              </a:rPr>
              <a:t>b</a:t>
            </a:r>
            <a:r>
              <a:rPr sz="1200" dirty="0">
                <a:latin typeface="Segoe UI"/>
                <a:cs typeface="Segoe UI"/>
              </a:rPr>
              <a:t>ungan	</a:t>
            </a:r>
            <a:r>
              <a:rPr sz="1200" spc="-10" dirty="0">
                <a:latin typeface="Segoe UI"/>
                <a:cs typeface="Segoe UI"/>
              </a:rPr>
              <a:t>de</a:t>
            </a:r>
            <a:r>
              <a:rPr sz="1200" dirty="0">
                <a:latin typeface="Segoe UI"/>
                <a:cs typeface="Segoe UI"/>
              </a:rPr>
              <a:t>ngan  </a:t>
            </a:r>
            <a:r>
              <a:rPr sz="1200" spc="-5" dirty="0">
                <a:latin typeface="Segoe UI"/>
                <a:cs typeface="Segoe UI"/>
              </a:rPr>
              <a:t>penggantian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asuransi.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27519" y="6548119"/>
              <a:ext cx="1323340" cy="48260"/>
            </a:xfrm>
            <a:custGeom>
              <a:avLst/>
              <a:gdLst/>
              <a:ahLst/>
              <a:cxnLst/>
              <a:rect l="l" t="t" r="r" b="b"/>
              <a:pathLst>
                <a:path w="1323340" h="48259">
                  <a:moveTo>
                    <a:pt x="13233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1323340" y="48259"/>
                  </a:lnTo>
                  <a:lnTo>
                    <a:pt x="1323340" y="0"/>
                  </a:lnTo>
                  <a:close/>
                </a:path>
              </a:pathLst>
            </a:custGeom>
            <a:solidFill>
              <a:srgbClr val="1B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0859" y="6548119"/>
              <a:ext cx="2639059" cy="482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676380" y="513080"/>
              <a:ext cx="515620" cy="529590"/>
            </a:xfrm>
            <a:custGeom>
              <a:avLst/>
              <a:gdLst/>
              <a:ahLst/>
              <a:cxnLst/>
              <a:rect l="l" t="t" r="r" b="b"/>
              <a:pathLst>
                <a:path w="515620" h="529590">
                  <a:moveTo>
                    <a:pt x="515620" y="0"/>
                  </a:moveTo>
                  <a:lnTo>
                    <a:pt x="88265" y="0"/>
                  </a:lnTo>
                  <a:lnTo>
                    <a:pt x="53899" y="6933"/>
                  </a:lnTo>
                  <a:lnTo>
                    <a:pt x="25844" y="25844"/>
                  </a:lnTo>
                  <a:lnTo>
                    <a:pt x="6933" y="53899"/>
                  </a:lnTo>
                  <a:lnTo>
                    <a:pt x="0" y="88265"/>
                  </a:lnTo>
                  <a:lnTo>
                    <a:pt x="0" y="441325"/>
                  </a:lnTo>
                  <a:lnTo>
                    <a:pt x="6933" y="475690"/>
                  </a:lnTo>
                  <a:lnTo>
                    <a:pt x="25844" y="503745"/>
                  </a:lnTo>
                  <a:lnTo>
                    <a:pt x="53899" y="522656"/>
                  </a:lnTo>
                  <a:lnTo>
                    <a:pt x="88265" y="529590"/>
                  </a:lnTo>
                  <a:lnTo>
                    <a:pt x="515620" y="529590"/>
                  </a:lnTo>
                  <a:lnTo>
                    <a:pt x="5156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877040" y="612775"/>
            <a:ext cx="1206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1F5F"/>
                </a:solidFill>
                <a:latin typeface="Segoe UI"/>
                <a:cs typeface="Segoe UI"/>
              </a:rPr>
              <a:t>4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86689"/>
            <a:ext cx="359410" cy="546100"/>
          </a:xfrm>
          <a:custGeom>
            <a:avLst/>
            <a:gdLst/>
            <a:ahLst/>
            <a:cxnLst/>
            <a:rect l="l" t="t" r="r" b="b"/>
            <a:pathLst>
              <a:path w="359410" h="546100">
                <a:moveTo>
                  <a:pt x="359410" y="0"/>
                </a:moveTo>
                <a:lnTo>
                  <a:pt x="0" y="0"/>
                </a:lnTo>
                <a:lnTo>
                  <a:pt x="0" y="546099"/>
                </a:lnTo>
                <a:lnTo>
                  <a:pt x="359410" y="546099"/>
                </a:lnTo>
                <a:lnTo>
                  <a:pt x="359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1950" y="186689"/>
            <a:ext cx="4133850" cy="546100"/>
          </a:xfrm>
          <a:prstGeom prst="rect">
            <a:avLst/>
          </a:prstGeom>
          <a:solidFill>
            <a:srgbClr val="1B2852"/>
          </a:solidFill>
        </p:spPr>
        <p:txBody>
          <a:bodyPr vert="horz" wrap="square" lIns="0" tIns="641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05"/>
              </a:spcBef>
            </a:pPr>
            <a:r>
              <a:rPr spc="-5" dirty="0"/>
              <a:t>Kerangka</a:t>
            </a:r>
            <a:r>
              <a:rPr spc="-55" dirty="0"/>
              <a:t> </a:t>
            </a:r>
            <a:r>
              <a:rPr spc="-10" dirty="0"/>
              <a:t>Pengaturan</a:t>
            </a:r>
            <a:r>
              <a:rPr spc="-25" dirty="0"/>
              <a:t> </a:t>
            </a:r>
            <a:r>
              <a:rPr spc="-5" dirty="0"/>
              <a:t>PMK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67739" y="1637029"/>
            <a:ext cx="3970020" cy="374650"/>
          </a:xfrm>
          <a:prstGeom prst="rect">
            <a:avLst/>
          </a:prstGeom>
          <a:solidFill>
            <a:srgbClr val="1B2852"/>
          </a:solidFill>
          <a:ln w="16637">
            <a:solidFill>
              <a:srgbClr val="FFC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670"/>
              </a:spcBef>
            </a:pP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1.</a:t>
            </a:r>
            <a:r>
              <a:rPr sz="1300" spc="4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Umum</a:t>
            </a:r>
            <a:r>
              <a:rPr sz="13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(penyusutan)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67739" y="966469"/>
            <a:ext cx="3970020" cy="556260"/>
          </a:xfrm>
          <a:custGeom>
            <a:avLst/>
            <a:gdLst/>
            <a:ahLst/>
            <a:cxnLst/>
            <a:rect l="l" t="t" r="r" b="b"/>
            <a:pathLst>
              <a:path w="3970020" h="556260">
                <a:moveTo>
                  <a:pt x="3943858" y="0"/>
                </a:moveTo>
                <a:lnTo>
                  <a:pt x="26200" y="0"/>
                </a:lnTo>
                <a:lnTo>
                  <a:pt x="16003" y="2051"/>
                </a:lnTo>
                <a:lnTo>
                  <a:pt x="7675" y="7651"/>
                </a:lnTo>
                <a:lnTo>
                  <a:pt x="2059" y="15966"/>
                </a:lnTo>
                <a:lnTo>
                  <a:pt x="0" y="26162"/>
                </a:lnTo>
                <a:lnTo>
                  <a:pt x="0" y="530097"/>
                </a:lnTo>
                <a:lnTo>
                  <a:pt x="2059" y="540293"/>
                </a:lnTo>
                <a:lnTo>
                  <a:pt x="7675" y="548608"/>
                </a:lnTo>
                <a:lnTo>
                  <a:pt x="16003" y="554208"/>
                </a:lnTo>
                <a:lnTo>
                  <a:pt x="26200" y="556259"/>
                </a:lnTo>
                <a:lnTo>
                  <a:pt x="3943858" y="556259"/>
                </a:lnTo>
                <a:lnTo>
                  <a:pt x="3954053" y="554208"/>
                </a:lnTo>
                <a:lnTo>
                  <a:pt x="3962368" y="548608"/>
                </a:lnTo>
                <a:lnTo>
                  <a:pt x="3967968" y="540293"/>
                </a:lnTo>
                <a:lnTo>
                  <a:pt x="3970020" y="530097"/>
                </a:lnTo>
                <a:lnTo>
                  <a:pt x="3970020" y="26162"/>
                </a:lnTo>
                <a:lnTo>
                  <a:pt x="3967968" y="15966"/>
                </a:lnTo>
                <a:lnTo>
                  <a:pt x="3962368" y="7651"/>
                </a:lnTo>
                <a:lnTo>
                  <a:pt x="3954053" y="2051"/>
                </a:lnTo>
                <a:lnTo>
                  <a:pt x="39438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90750" y="1088707"/>
            <a:ext cx="1524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55259" y="1637029"/>
            <a:ext cx="2674620" cy="998219"/>
          </a:xfrm>
          <a:custGeom>
            <a:avLst/>
            <a:gdLst/>
            <a:ahLst/>
            <a:cxnLst/>
            <a:rect l="l" t="t" r="r" b="b"/>
            <a:pathLst>
              <a:path w="2674620" h="998219">
                <a:moveTo>
                  <a:pt x="0" y="32766"/>
                </a:moveTo>
                <a:lnTo>
                  <a:pt x="2583" y="20038"/>
                </a:lnTo>
                <a:lnTo>
                  <a:pt x="9620" y="9620"/>
                </a:lnTo>
                <a:lnTo>
                  <a:pt x="20038" y="2583"/>
                </a:lnTo>
                <a:lnTo>
                  <a:pt x="32765" y="0"/>
                </a:lnTo>
                <a:lnTo>
                  <a:pt x="2641854" y="0"/>
                </a:lnTo>
                <a:lnTo>
                  <a:pt x="2654581" y="2583"/>
                </a:lnTo>
                <a:lnTo>
                  <a:pt x="2664999" y="9620"/>
                </a:lnTo>
                <a:lnTo>
                  <a:pt x="2672036" y="20038"/>
                </a:lnTo>
                <a:lnTo>
                  <a:pt x="2674619" y="32766"/>
                </a:lnTo>
                <a:lnTo>
                  <a:pt x="2674619" y="965454"/>
                </a:lnTo>
                <a:lnTo>
                  <a:pt x="2672036" y="978181"/>
                </a:lnTo>
                <a:lnTo>
                  <a:pt x="2664999" y="988599"/>
                </a:lnTo>
                <a:lnTo>
                  <a:pt x="2654581" y="995636"/>
                </a:lnTo>
                <a:lnTo>
                  <a:pt x="2641854" y="998220"/>
                </a:lnTo>
                <a:lnTo>
                  <a:pt x="32765" y="998220"/>
                </a:lnTo>
                <a:lnTo>
                  <a:pt x="20038" y="995636"/>
                </a:lnTo>
                <a:lnTo>
                  <a:pt x="9620" y="988599"/>
                </a:lnTo>
                <a:lnTo>
                  <a:pt x="2583" y="978181"/>
                </a:lnTo>
                <a:lnTo>
                  <a:pt x="0" y="965454"/>
                </a:lnTo>
                <a:lnTo>
                  <a:pt x="0" y="32766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66420" y="1823084"/>
            <a:ext cx="264350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015" indent="-2292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74650" algn="l"/>
              </a:tabLst>
            </a:pP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Umum</a:t>
            </a:r>
            <a:r>
              <a:rPr sz="13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(amortisasi)</a:t>
            </a:r>
            <a:endParaRPr sz="1300">
              <a:latin typeface="Segoe UI"/>
              <a:cs typeface="Segoe UI"/>
            </a:endParaRPr>
          </a:p>
          <a:p>
            <a:pPr marL="485775" lvl="1" indent="-112395">
              <a:lnSpc>
                <a:spcPct val="100000"/>
              </a:lnSpc>
              <a:buChar char="-"/>
              <a:tabLst>
                <a:tab pos="486409" algn="l"/>
              </a:tabLst>
            </a:pP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Kelompok</a:t>
            </a:r>
            <a:endParaRPr sz="1300">
              <a:latin typeface="Segoe UI"/>
              <a:cs typeface="Segoe UI"/>
            </a:endParaRPr>
          </a:p>
          <a:p>
            <a:pPr marL="485775" lvl="1" indent="-112395">
              <a:lnSpc>
                <a:spcPct val="100000"/>
              </a:lnSpc>
              <a:buChar char="-"/>
              <a:tabLst>
                <a:tab pos="486409" algn="l"/>
              </a:tabLst>
            </a:pP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Saat</a:t>
            </a:r>
            <a:r>
              <a:rPr sz="13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Mulainya</a:t>
            </a:r>
            <a:r>
              <a:rPr sz="13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Amortisasi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55259" y="962660"/>
            <a:ext cx="2674620" cy="556260"/>
          </a:xfrm>
          <a:custGeom>
            <a:avLst/>
            <a:gdLst/>
            <a:ahLst/>
            <a:cxnLst/>
            <a:rect l="l" t="t" r="r" b="b"/>
            <a:pathLst>
              <a:path w="2674620" h="556260">
                <a:moveTo>
                  <a:pt x="2640075" y="0"/>
                </a:moveTo>
                <a:lnTo>
                  <a:pt x="34543" y="0"/>
                </a:lnTo>
                <a:lnTo>
                  <a:pt x="21109" y="2718"/>
                </a:lnTo>
                <a:lnTo>
                  <a:pt x="10128" y="10128"/>
                </a:lnTo>
                <a:lnTo>
                  <a:pt x="2718" y="21109"/>
                </a:lnTo>
                <a:lnTo>
                  <a:pt x="0" y="34543"/>
                </a:lnTo>
                <a:lnTo>
                  <a:pt x="0" y="521715"/>
                </a:lnTo>
                <a:lnTo>
                  <a:pt x="2718" y="535150"/>
                </a:lnTo>
                <a:lnTo>
                  <a:pt x="10128" y="546131"/>
                </a:lnTo>
                <a:lnTo>
                  <a:pt x="21109" y="553541"/>
                </a:lnTo>
                <a:lnTo>
                  <a:pt x="34543" y="556260"/>
                </a:lnTo>
                <a:lnTo>
                  <a:pt x="2640075" y="556260"/>
                </a:lnTo>
                <a:lnTo>
                  <a:pt x="2653510" y="553541"/>
                </a:lnTo>
                <a:lnTo>
                  <a:pt x="2664491" y="546131"/>
                </a:lnTo>
                <a:lnTo>
                  <a:pt x="2671901" y="535150"/>
                </a:lnTo>
                <a:lnTo>
                  <a:pt x="2674619" y="521715"/>
                </a:lnTo>
                <a:lnTo>
                  <a:pt x="2674619" y="34543"/>
                </a:lnTo>
                <a:lnTo>
                  <a:pt x="2671901" y="21109"/>
                </a:lnTo>
                <a:lnTo>
                  <a:pt x="2664491" y="10128"/>
                </a:lnTo>
                <a:lnTo>
                  <a:pt x="2653510" y="2718"/>
                </a:lnTo>
                <a:lnTo>
                  <a:pt x="26400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83909" y="1085215"/>
            <a:ext cx="141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AMORTISASI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47380" y="1635760"/>
            <a:ext cx="2674620" cy="502920"/>
          </a:xfrm>
          <a:prstGeom prst="rect">
            <a:avLst/>
          </a:prstGeom>
          <a:solidFill>
            <a:srgbClr val="1B2852"/>
          </a:solidFill>
          <a:ln w="19811">
            <a:solidFill>
              <a:srgbClr val="E7E6E6"/>
            </a:solidFill>
          </a:ln>
        </p:spPr>
        <p:txBody>
          <a:bodyPr vert="horz" wrap="square" lIns="0" tIns="149225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175"/>
              </a:spcBef>
            </a:pP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1.</a:t>
            </a:r>
            <a:r>
              <a:rPr sz="1300" spc="4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Permohonan</a:t>
            </a:r>
            <a:r>
              <a:rPr sz="13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Masa</a:t>
            </a:r>
            <a:r>
              <a:rPr sz="13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Manfaat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47380" y="962660"/>
            <a:ext cx="2674620" cy="556260"/>
          </a:xfrm>
          <a:custGeom>
            <a:avLst/>
            <a:gdLst/>
            <a:ahLst/>
            <a:cxnLst/>
            <a:rect l="l" t="t" r="r" b="b"/>
            <a:pathLst>
              <a:path w="2674620" h="556260">
                <a:moveTo>
                  <a:pt x="2640076" y="0"/>
                </a:moveTo>
                <a:lnTo>
                  <a:pt x="34544" y="0"/>
                </a:lnTo>
                <a:lnTo>
                  <a:pt x="21109" y="2718"/>
                </a:lnTo>
                <a:lnTo>
                  <a:pt x="10128" y="10128"/>
                </a:lnTo>
                <a:lnTo>
                  <a:pt x="2718" y="21109"/>
                </a:lnTo>
                <a:lnTo>
                  <a:pt x="0" y="34543"/>
                </a:lnTo>
                <a:lnTo>
                  <a:pt x="0" y="521715"/>
                </a:lnTo>
                <a:lnTo>
                  <a:pt x="2718" y="535150"/>
                </a:lnTo>
                <a:lnTo>
                  <a:pt x="10128" y="546131"/>
                </a:lnTo>
                <a:lnTo>
                  <a:pt x="21109" y="553541"/>
                </a:lnTo>
                <a:lnTo>
                  <a:pt x="34544" y="556260"/>
                </a:lnTo>
                <a:lnTo>
                  <a:pt x="2640076" y="556260"/>
                </a:lnTo>
                <a:lnTo>
                  <a:pt x="2653510" y="553541"/>
                </a:lnTo>
                <a:lnTo>
                  <a:pt x="2664491" y="546131"/>
                </a:lnTo>
                <a:lnTo>
                  <a:pt x="2671901" y="535150"/>
                </a:lnTo>
                <a:lnTo>
                  <a:pt x="2674620" y="521715"/>
                </a:lnTo>
                <a:lnTo>
                  <a:pt x="2674620" y="34543"/>
                </a:lnTo>
                <a:lnTo>
                  <a:pt x="2671901" y="21109"/>
                </a:lnTo>
                <a:lnTo>
                  <a:pt x="2664491" y="10128"/>
                </a:lnTo>
                <a:lnTo>
                  <a:pt x="2653510" y="2718"/>
                </a:lnTo>
                <a:lnTo>
                  <a:pt x="2640076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64041" y="1085215"/>
            <a:ext cx="1242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5" dirty="0">
                <a:latin typeface="Segoe UI"/>
                <a:cs typeface="Segoe UI"/>
              </a:rPr>
              <a:t>T</a:t>
            </a:r>
            <a:r>
              <a:rPr sz="1800" b="1" spc="-130" dirty="0">
                <a:latin typeface="Segoe UI"/>
                <a:cs typeface="Segoe UI"/>
              </a:rPr>
              <a:t>A</a:t>
            </a:r>
            <a:r>
              <a:rPr sz="1800" b="1" spc="-135" dirty="0">
                <a:latin typeface="Segoe UI"/>
                <a:cs typeface="Segoe UI"/>
              </a:rPr>
              <a:t>T</a:t>
            </a:r>
            <a:r>
              <a:rPr sz="1800" b="1" dirty="0">
                <a:latin typeface="Segoe UI"/>
                <a:cs typeface="Segoe UI"/>
              </a:rPr>
              <a:t>A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CARA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47380" y="2205989"/>
            <a:ext cx="2674620" cy="619760"/>
          </a:xfrm>
          <a:prstGeom prst="rect">
            <a:avLst/>
          </a:prstGeom>
          <a:solidFill>
            <a:srgbClr val="1B2852"/>
          </a:solidFill>
          <a:ln w="22859">
            <a:solidFill>
              <a:srgbClr val="E7E6E6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855"/>
              </a:spcBef>
            </a:pP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2. Permohonan</a:t>
            </a:r>
            <a:r>
              <a:rPr sz="13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Saat</a:t>
            </a:r>
            <a:r>
              <a:rPr sz="13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Mulainya</a:t>
            </a:r>
            <a:endParaRPr sz="1300">
              <a:latin typeface="Segoe UI"/>
              <a:cs typeface="Segoe UI"/>
            </a:endParaRPr>
          </a:p>
          <a:p>
            <a:pPr marL="330835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endParaRPr sz="1300">
              <a:latin typeface="Segoe UI"/>
              <a:cs typeface="Segoe UI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236267" y="2881947"/>
          <a:ext cx="2674620" cy="2202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0394">
                <a:tc>
                  <a:txBody>
                    <a:bodyPr/>
                    <a:lstStyle/>
                    <a:p>
                      <a:pPr marL="330200" marR="414020" indent="-179705">
                        <a:lnSpc>
                          <a:spcPts val="1560"/>
                        </a:lnSpc>
                        <a:spcBef>
                          <a:spcPts val="30"/>
                        </a:spcBef>
                      </a:pPr>
                      <a:r>
                        <a:rPr sz="1300" b="1" spc="-5" dirty="0">
                          <a:solidFill>
                            <a:srgbClr val="FFD966"/>
                          </a:solidFill>
                          <a:latin typeface="Segoe UI"/>
                          <a:cs typeface="Segoe UI"/>
                        </a:rPr>
                        <a:t>3.</a:t>
                      </a:r>
                      <a:r>
                        <a:rPr sz="1300" b="1" spc="-10" dirty="0">
                          <a:solidFill>
                            <a:srgbClr val="FFD96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D966"/>
                          </a:solidFill>
                          <a:latin typeface="Segoe UI"/>
                          <a:cs typeface="Segoe UI"/>
                        </a:rPr>
                        <a:t>Permohonan</a:t>
                      </a:r>
                      <a:r>
                        <a:rPr sz="1300" b="1" dirty="0">
                          <a:solidFill>
                            <a:srgbClr val="FFD96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D966"/>
                          </a:solidFill>
                          <a:latin typeface="Segoe UI"/>
                          <a:cs typeface="Segoe UI"/>
                        </a:rPr>
                        <a:t>Penundaan </a:t>
                      </a:r>
                      <a:r>
                        <a:rPr sz="1300" b="1" spc="-345" dirty="0">
                          <a:solidFill>
                            <a:srgbClr val="FFD96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D966"/>
                          </a:solidFill>
                          <a:latin typeface="Segoe UI"/>
                          <a:cs typeface="Segoe UI"/>
                        </a:rPr>
                        <a:t>Pengakuan Kerugian </a:t>
                      </a:r>
                      <a:r>
                        <a:rPr sz="1300" b="1" dirty="0">
                          <a:solidFill>
                            <a:srgbClr val="FFD96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D966"/>
                          </a:solidFill>
                          <a:latin typeface="Segoe UI"/>
                          <a:cs typeface="Segoe UI"/>
                        </a:rPr>
                        <a:t>Asuransi</a:t>
                      </a:r>
                      <a:endParaRPr sz="13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28575">
                      <a:solidFill>
                        <a:srgbClr val="E7E6E6"/>
                      </a:solidFill>
                      <a:prstDash val="solid"/>
                    </a:lnL>
                    <a:lnR w="28575">
                      <a:solidFill>
                        <a:srgbClr val="E7E6E6"/>
                      </a:solidFill>
                      <a:prstDash val="solid"/>
                    </a:lnR>
                    <a:lnT w="28575">
                      <a:solidFill>
                        <a:srgbClr val="E7E6E6"/>
                      </a:solidFill>
                      <a:prstDash val="solid"/>
                    </a:lnT>
                    <a:lnB w="28575">
                      <a:solidFill>
                        <a:srgbClr val="E7E6E6"/>
                      </a:solidFill>
                      <a:prstDash val="solid"/>
                    </a:lnB>
                    <a:solidFill>
                      <a:srgbClr val="1B28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marL="330200" marR="332105" indent="-17907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4.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Permohonan</a:t>
                      </a:r>
                      <a:r>
                        <a:rPr sz="1300" spc="-4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Masa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Manfaat </a:t>
                      </a:r>
                      <a:r>
                        <a:rPr sz="1300" spc="-34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Bidang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Usaha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Tertentu</a:t>
                      </a:r>
                      <a:endParaRPr sz="1300">
                        <a:latin typeface="Segoe UI"/>
                        <a:cs typeface="Segoe UI"/>
                      </a:endParaRPr>
                    </a:p>
                  </a:txBody>
                  <a:tcPr marL="0" marR="0" marT="90805" marB="0">
                    <a:lnL w="28575">
                      <a:solidFill>
                        <a:srgbClr val="E7E6E6"/>
                      </a:solidFill>
                      <a:prstDash val="solid"/>
                    </a:lnL>
                    <a:lnR w="28575">
                      <a:solidFill>
                        <a:srgbClr val="E7E6E6"/>
                      </a:solidFill>
                      <a:prstDash val="solid"/>
                    </a:lnR>
                    <a:lnT w="28575">
                      <a:solidFill>
                        <a:srgbClr val="E7E6E6"/>
                      </a:solidFill>
                      <a:prstDash val="solid"/>
                    </a:lnT>
                    <a:lnB w="28575">
                      <a:solidFill>
                        <a:srgbClr val="E7E6E6"/>
                      </a:solidFill>
                      <a:prstDash val="solid"/>
                    </a:lnB>
                    <a:solidFill>
                      <a:srgbClr val="1B28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089">
                <a:tc>
                  <a:txBody>
                    <a:bodyPr/>
                    <a:lstStyle/>
                    <a:p>
                      <a:pPr marL="330200" marR="690245" indent="-17970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300" b="1" spc="-5" dirty="0">
                          <a:solidFill>
                            <a:srgbClr val="FFD966"/>
                          </a:solidFill>
                          <a:latin typeface="Segoe UI"/>
                          <a:cs typeface="Segoe UI"/>
                        </a:rPr>
                        <a:t>5. Pemberitahuan Masa </a:t>
                      </a:r>
                      <a:r>
                        <a:rPr sz="1300" b="1" spc="-350" dirty="0">
                          <a:solidFill>
                            <a:srgbClr val="FFD96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D966"/>
                          </a:solidFill>
                          <a:latin typeface="Segoe UI"/>
                          <a:cs typeface="Segoe UI"/>
                        </a:rPr>
                        <a:t>Manfaat</a:t>
                      </a:r>
                      <a:r>
                        <a:rPr sz="1300" b="1" spc="-15" dirty="0">
                          <a:solidFill>
                            <a:srgbClr val="FFD96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b="1" dirty="0">
                          <a:solidFill>
                            <a:srgbClr val="FFD966"/>
                          </a:solidFill>
                          <a:latin typeface="Segoe UI"/>
                          <a:cs typeface="Segoe UI"/>
                        </a:rPr>
                        <a:t>&gt;20</a:t>
                      </a:r>
                      <a:r>
                        <a:rPr sz="1300" b="1" spc="-10" dirty="0">
                          <a:solidFill>
                            <a:srgbClr val="FFD96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b="1" dirty="0">
                          <a:solidFill>
                            <a:srgbClr val="FFD966"/>
                          </a:solidFill>
                          <a:latin typeface="Segoe UI"/>
                          <a:cs typeface="Segoe UI"/>
                        </a:rPr>
                        <a:t>Tahun</a:t>
                      </a:r>
                      <a:endParaRPr sz="1300">
                        <a:latin typeface="Segoe UI"/>
                        <a:cs typeface="Segoe UI"/>
                      </a:endParaRPr>
                    </a:p>
                  </a:txBody>
                  <a:tcPr marL="0" marR="0" marT="106045" marB="0">
                    <a:lnL w="28575">
                      <a:solidFill>
                        <a:srgbClr val="E7E6E6"/>
                      </a:solidFill>
                      <a:prstDash val="solid"/>
                    </a:lnL>
                    <a:lnR w="28575">
                      <a:solidFill>
                        <a:srgbClr val="E7E6E6"/>
                      </a:solidFill>
                      <a:prstDash val="solid"/>
                    </a:lnR>
                    <a:lnT w="28575">
                      <a:solidFill>
                        <a:srgbClr val="E7E6E6"/>
                      </a:solidFill>
                      <a:prstDash val="solid"/>
                    </a:lnT>
                    <a:lnB w="28575">
                      <a:solidFill>
                        <a:srgbClr val="E7E6E6"/>
                      </a:solidFill>
                      <a:prstDash val="solid"/>
                    </a:lnB>
                    <a:solidFill>
                      <a:srgbClr val="1B28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8247380" y="4747259"/>
            <a:ext cx="2674620" cy="537210"/>
          </a:xfrm>
          <a:custGeom>
            <a:avLst/>
            <a:gdLst/>
            <a:ahLst/>
            <a:cxnLst/>
            <a:rect l="l" t="t" r="r" b="b"/>
            <a:pathLst>
              <a:path w="2674620" h="537210">
                <a:moveTo>
                  <a:pt x="0" y="14350"/>
                </a:moveTo>
                <a:lnTo>
                  <a:pt x="0" y="6350"/>
                </a:lnTo>
                <a:lnTo>
                  <a:pt x="6350" y="0"/>
                </a:lnTo>
                <a:lnTo>
                  <a:pt x="14350" y="0"/>
                </a:lnTo>
                <a:lnTo>
                  <a:pt x="2660269" y="0"/>
                </a:lnTo>
                <a:lnTo>
                  <a:pt x="2668270" y="0"/>
                </a:lnTo>
                <a:lnTo>
                  <a:pt x="2674620" y="6350"/>
                </a:lnTo>
                <a:lnTo>
                  <a:pt x="2674620" y="14350"/>
                </a:lnTo>
                <a:lnTo>
                  <a:pt x="2674620" y="522858"/>
                </a:lnTo>
                <a:lnTo>
                  <a:pt x="2674620" y="530859"/>
                </a:lnTo>
                <a:lnTo>
                  <a:pt x="2668270" y="537209"/>
                </a:lnTo>
                <a:lnTo>
                  <a:pt x="2660269" y="537209"/>
                </a:lnTo>
                <a:lnTo>
                  <a:pt x="14350" y="537209"/>
                </a:lnTo>
                <a:lnTo>
                  <a:pt x="6350" y="537209"/>
                </a:lnTo>
                <a:lnTo>
                  <a:pt x="0" y="530859"/>
                </a:lnTo>
                <a:lnTo>
                  <a:pt x="0" y="522858"/>
                </a:lnTo>
                <a:lnTo>
                  <a:pt x="0" y="1435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257730" y="4757610"/>
            <a:ext cx="2654300" cy="537845"/>
          </a:xfrm>
          <a:prstGeom prst="rect">
            <a:avLst/>
          </a:prstGeom>
          <a:solidFill>
            <a:srgbClr val="1B2852"/>
          </a:solidFill>
        </p:spPr>
        <p:txBody>
          <a:bodyPr vert="horz" wrap="square" lIns="0" tIns="57150" rIns="0" bIns="0" rtlCol="0">
            <a:spAutoFit/>
          </a:bodyPr>
          <a:lstStyle/>
          <a:p>
            <a:pPr marL="319405" marR="1025525" indent="-179070">
              <a:lnSpc>
                <a:spcPct val="100000"/>
              </a:lnSpc>
              <a:spcBef>
                <a:spcPts val="450"/>
              </a:spcBef>
            </a:pP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6.</a:t>
            </a:r>
            <a:r>
              <a:rPr sz="13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Tindak</a:t>
            </a:r>
            <a:r>
              <a:rPr sz="13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Lanjut</a:t>
            </a:r>
            <a:r>
              <a:rPr sz="13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atas </a:t>
            </a:r>
            <a:r>
              <a:rPr sz="1300" spc="-3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Permohonan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47380" y="5326379"/>
            <a:ext cx="2674620" cy="502920"/>
          </a:xfrm>
          <a:custGeom>
            <a:avLst/>
            <a:gdLst/>
            <a:ahLst/>
            <a:cxnLst/>
            <a:rect l="l" t="t" r="r" b="b"/>
            <a:pathLst>
              <a:path w="2674620" h="502920">
                <a:moveTo>
                  <a:pt x="0" y="13462"/>
                </a:moveTo>
                <a:lnTo>
                  <a:pt x="0" y="5969"/>
                </a:lnTo>
                <a:lnTo>
                  <a:pt x="5969" y="0"/>
                </a:lnTo>
                <a:lnTo>
                  <a:pt x="13462" y="0"/>
                </a:lnTo>
                <a:lnTo>
                  <a:pt x="2661158" y="0"/>
                </a:lnTo>
                <a:lnTo>
                  <a:pt x="2668651" y="0"/>
                </a:lnTo>
                <a:lnTo>
                  <a:pt x="2674620" y="5969"/>
                </a:lnTo>
                <a:lnTo>
                  <a:pt x="2674620" y="13462"/>
                </a:lnTo>
                <a:lnTo>
                  <a:pt x="2674620" y="489508"/>
                </a:lnTo>
                <a:lnTo>
                  <a:pt x="2674620" y="496912"/>
                </a:lnTo>
                <a:lnTo>
                  <a:pt x="2668651" y="502920"/>
                </a:lnTo>
                <a:lnTo>
                  <a:pt x="2661158" y="502920"/>
                </a:lnTo>
                <a:lnTo>
                  <a:pt x="13462" y="502920"/>
                </a:lnTo>
                <a:lnTo>
                  <a:pt x="5969" y="502920"/>
                </a:lnTo>
                <a:lnTo>
                  <a:pt x="0" y="496912"/>
                </a:lnTo>
                <a:lnTo>
                  <a:pt x="0" y="489508"/>
                </a:lnTo>
                <a:lnTo>
                  <a:pt x="0" y="13462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257285" y="5315775"/>
            <a:ext cx="2654935" cy="504190"/>
          </a:xfrm>
          <a:prstGeom prst="rect">
            <a:avLst/>
          </a:prstGeom>
          <a:solidFill>
            <a:srgbClr val="1B2852"/>
          </a:solidFill>
        </p:spPr>
        <p:txBody>
          <a:bodyPr vert="horz" wrap="square" lIns="0" tIns="16002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260"/>
              </a:spcBef>
            </a:pP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7.</a:t>
            </a:r>
            <a:r>
              <a:rPr sz="13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Pelimpahan</a:t>
            </a:r>
            <a:r>
              <a:rPr sz="13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Wewenang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7739" y="2073910"/>
            <a:ext cx="3970020" cy="373380"/>
          </a:xfrm>
          <a:prstGeom prst="rect">
            <a:avLst/>
          </a:prstGeom>
          <a:solidFill>
            <a:srgbClr val="1B2852"/>
          </a:solidFill>
          <a:ln w="16637">
            <a:solidFill>
              <a:srgbClr val="FFC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665"/>
              </a:spcBef>
            </a:pP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2.</a:t>
            </a:r>
            <a:r>
              <a:rPr sz="13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Kelompok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dan</a:t>
            </a:r>
            <a:r>
              <a:rPr sz="13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Jenis-Jenis</a:t>
            </a:r>
            <a:r>
              <a:rPr sz="13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Harta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7739" y="2526029"/>
            <a:ext cx="3970020" cy="429259"/>
          </a:xfrm>
          <a:prstGeom prst="rect">
            <a:avLst/>
          </a:prstGeom>
          <a:solidFill>
            <a:srgbClr val="1B2852"/>
          </a:solidFill>
          <a:ln w="17272">
            <a:solidFill>
              <a:srgbClr val="FFC000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885"/>
              </a:spcBef>
            </a:pP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3. Saat</a:t>
            </a:r>
            <a:r>
              <a:rPr sz="13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Mulainya</a:t>
            </a:r>
            <a:r>
              <a:rPr sz="13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r>
              <a:rPr sz="13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utk</a:t>
            </a:r>
            <a:r>
              <a:rPr sz="13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Harta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Berwujud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67739" y="3070860"/>
            <a:ext cx="3970020" cy="429259"/>
          </a:xfrm>
          <a:prstGeom prst="rect">
            <a:avLst/>
          </a:prstGeom>
          <a:solidFill>
            <a:srgbClr val="1B2852"/>
          </a:solidFill>
          <a:ln w="17272">
            <a:solidFill>
              <a:srgbClr val="FFC000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880"/>
              </a:spcBef>
            </a:pP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4.</a:t>
            </a:r>
            <a:r>
              <a:rPr sz="13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r>
              <a:rPr sz="13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Harta</a:t>
            </a:r>
            <a:r>
              <a:rPr sz="13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Berwujud</a:t>
            </a:r>
            <a:r>
              <a:rPr sz="13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Berupa</a:t>
            </a:r>
            <a:r>
              <a:rPr sz="13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Bangunan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67739" y="3558540"/>
            <a:ext cx="3970020" cy="563880"/>
          </a:xfrm>
          <a:prstGeom prst="rect">
            <a:avLst/>
          </a:prstGeom>
          <a:solidFill>
            <a:srgbClr val="1B2852"/>
          </a:solidFill>
          <a:ln w="19685">
            <a:solidFill>
              <a:srgbClr val="FFC000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328295" marR="591820" indent="-179070">
              <a:lnSpc>
                <a:spcPct val="100000"/>
              </a:lnSpc>
              <a:spcBef>
                <a:spcPts val="635"/>
              </a:spcBef>
            </a:pPr>
            <a:r>
              <a:rPr sz="1300" b="1" spc="-5" dirty="0">
                <a:solidFill>
                  <a:srgbClr val="FFD966"/>
                </a:solidFill>
                <a:latin typeface="Segoe UI"/>
                <a:cs typeface="Segoe UI"/>
              </a:rPr>
              <a:t>5. Penyusutan</a:t>
            </a:r>
            <a:r>
              <a:rPr sz="1300" b="1" spc="-10" dirty="0">
                <a:solidFill>
                  <a:srgbClr val="FFD966"/>
                </a:solidFill>
                <a:latin typeface="Segoe UI"/>
                <a:cs typeface="Segoe UI"/>
              </a:rPr>
              <a:t> </a:t>
            </a:r>
            <a:r>
              <a:rPr sz="1300" b="1" spc="-5" dirty="0">
                <a:solidFill>
                  <a:srgbClr val="FFD966"/>
                </a:solidFill>
                <a:latin typeface="Segoe UI"/>
                <a:cs typeface="Segoe UI"/>
              </a:rPr>
              <a:t>atas Biaya</a:t>
            </a:r>
            <a:r>
              <a:rPr sz="1300" b="1" spc="10" dirty="0">
                <a:solidFill>
                  <a:srgbClr val="FFD966"/>
                </a:solidFill>
                <a:latin typeface="Segoe UI"/>
                <a:cs typeface="Segoe UI"/>
              </a:rPr>
              <a:t> </a:t>
            </a:r>
            <a:r>
              <a:rPr sz="1300" b="1" spc="-5" dirty="0">
                <a:solidFill>
                  <a:srgbClr val="FFD966"/>
                </a:solidFill>
                <a:latin typeface="Segoe UI"/>
                <a:cs typeface="Segoe UI"/>
              </a:rPr>
              <a:t>Perbaikan Harta </a:t>
            </a:r>
            <a:r>
              <a:rPr sz="1300" b="1" spc="-345" dirty="0">
                <a:solidFill>
                  <a:srgbClr val="FFD966"/>
                </a:solidFill>
                <a:latin typeface="Segoe UI"/>
                <a:cs typeface="Segoe UI"/>
              </a:rPr>
              <a:t> </a:t>
            </a:r>
            <a:r>
              <a:rPr sz="1300" b="1" spc="-5" dirty="0">
                <a:solidFill>
                  <a:srgbClr val="FFD966"/>
                </a:solidFill>
                <a:latin typeface="Segoe UI"/>
                <a:cs typeface="Segoe UI"/>
              </a:rPr>
              <a:t>Berwujud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7739" y="4182109"/>
            <a:ext cx="3970020" cy="471170"/>
          </a:xfrm>
          <a:prstGeom prst="rect">
            <a:avLst/>
          </a:prstGeom>
          <a:solidFill>
            <a:srgbClr val="1B2852"/>
          </a:solidFill>
          <a:ln w="17652">
            <a:solidFill>
              <a:srgbClr val="FFC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265"/>
              </a:spcBef>
            </a:pPr>
            <a:r>
              <a:rPr sz="1300" b="1" spc="-5" dirty="0">
                <a:solidFill>
                  <a:srgbClr val="FFD966"/>
                </a:solidFill>
                <a:latin typeface="Segoe UI"/>
                <a:cs typeface="Segoe UI"/>
              </a:rPr>
              <a:t>6. Pengakuan</a:t>
            </a:r>
            <a:r>
              <a:rPr sz="1300" b="1" spc="-10" dirty="0">
                <a:solidFill>
                  <a:srgbClr val="FFD966"/>
                </a:solidFill>
                <a:latin typeface="Segoe UI"/>
                <a:cs typeface="Segoe UI"/>
              </a:rPr>
              <a:t> </a:t>
            </a:r>
            <a:r>
              <a:rPr sz="1300" b="1" spc="-5" dirty="0">
                <a:solidFill>
                  <a:srgbClr val="FFD966"/>
                </a:solidFill>
                <a:latin typeface="Segoe UI"/>
                <a:cs typeface="Segoe UI"/>
              </a:rPr>
              <a:t>kerugian</a:t>
            </a:r>
            <a:r>
              <a:rPr sz="1300" b="1" spc="-10" dirty="0">
                <a:solidFill>
                  <a:srgbClr val="FFD966"/>
                </a:solidFill>
                <a:latin typeface="Segoe UI"/>
                <a:cs typeface="Segoe UI"/>
              </a:rPr>
              <a:t> </a:t>
            </a:r>
            <a:r>
              <a:rPr sz="1300" b="1" spc="-5" dirty="0">
                <a:solidFill>
                  <a:srgbClr val="FFD966"/>
                </a:solidFill>
                <a:latin typeface="Segoe UI"/>
                <a:cs typeface="Segoe UI"/>
              </a:rPr>
              <a:t>asuransi,</a:t>
            </a:r>
            <a:r>
              <a:rPr sz="1300" b="1" dirty="0">
                <a:solidFill>
                  <a:srgbClr val="FFD966"/>
                </a:solidFill>
                <a:latin typeface="Segoe UI"/>
                <a:cs typeface="Segoe UI"/>
              </a:rPr>
              <a:t> </a:t>
            </a:r>
            <a:r>
              <a:rPr sz="1300" b="1" spc="-5" dirty="0">
                <a:solidFill>
                  <a:srgbClr val="FFD966"/>
                </a:solidFill>
                <a:latin typeface="Segoe UI"/>
                <a:cs typeface="Segoe UI"/>
              </a:rPr>
              <a:t>Penundaan</a:t>
            </a:r>
            <a:endParaRPr sz="1300">
              <a:latin typeface="Segoe UI"/>
              <a:cs typeface="Segoe UI"/>
            </a:endParaRPr>
          </a:p>
          <a:p>
            <a:pPr marL="327660">
              <a:lnSpc>
                <a:spcPct val="100000"/>
              </a:lnSpc>
            </a:pPr>
            <a:r>
              <a:rPr sz="1300" b="1" spc="-5" dirty="0">
                <a:solidFill>
                  <a:srgbClr val="FFD966"/>
                </a:solidFill>
                <a:latin typeface="Segoe UI"/>
                <a:cs typeface="Segoe UI"/>
              </a:rPr>
              <a:t>pengakuan</a:t>
            </a:r>
            <a:r>
              <a:rPr sz="1300" b="1" spc="-55" dirty="0">
                <a:solidFill>
                  <a:srgbClr val="FFD966"/>
                </a:solidFill>
                <a:latin typeface="Segoe UI"/>
                <a:cs typeface="Segoe UI"/>
              </a:rPr>
              <a:t> </a:t>
            </a:r>
            <a:r>
              <a:rPr sz="1300" b="1" spc="-5" dirty="0">
                <a:solidFill>
                  <a:srgbClr val="FFD966"/>
                </a:solidFill>
                <a:latin typeface="Segoe UI"/>
                <a:cs typeface="Segoe UI"/>
              </a:rPr>
              <a:t>kerugian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67739" y="4734559"/>
            <a:ext cx="3970020" cy="1350010"/>
          </a:xfrm>
          <a:custGeom>
            <a:avLst/>
            <a:gdLst/>
            <a:ahLst/>
            <a:cxnLst/>
            <a:rect l="l" t="t" r="r" b="b"/>
            <a:pathLst>
              <a:path w="3970020" h="1350010">
                <a:moveTo>
                  <a:pt x="0" y="31750"/>
                </a:moveTo>
                <a:lnTo>
                  <a:pt x="2498" y="19395"/>
                </a:lnTo>
                <a:lnTo>
                  <a:pt x="9312" y="9302"/>
                </a:lnTo>
                <a:lnTo>
                  <a:pt x="19416" y="2496"/>
                </a:lnTo>
                <a:lnTo>
                  <a:pt x="31788" y="0"/>
                </a:lnTo>
                <a:lnTo>
                  <a:pt x="3938270" y="0"/>
                </a:lnTo>
                <a:lnTo>
                  <a:pt x="3950624" y="2496"/>
                </a:lnTo>
                <a:lnTo>
                  <a:pt x="3960717" y="9302"/>
                </a:lnTo>
                <a:lnTo>
                  <a:pt x="3967523" y="19395"/>
                </a:lnTo>
                <a:lnTo>
                  <a:pt x="3970020" y="31750"/>
                </a:lnTo>
                <a:lnTo>
                  <a:pt x="3970020" y="1318209"/>
                </a:lnTo>
                <a:lnTo>
                  <a:pt x="3967523" y="1330587"/>
                </a:lnTo>
                <a:lnTo>
                  <a:pt x="3960717" y="1340696"/>
                </a:lnTo>
                <a:lnTo>
                  <a:pt x="3950624" y="1347511"/>
                </a:lnTo>
                <a:lnTo>
                  <a:pt x="3938270" y="1350009"/>
                </a:lnTo>
                <a:lnTo>
                  <a:pt x="31788" y="1350009"/>
                </a:lnTo>
                <a:lnTo>
                  <a:pt x="19416" y="1347511"/>
                </a:lnTo>
                <a:lnTo>
                  <a:pt x="9312" y="1340696"/>
                </a:lnTo>
                <a:lnTo>
                  <a:pt x="2498" y="1330587"/>
                </a:lnTo>
                <a:lnTo>
                  <a:pt x="0" y="1318209"/>
                </a:lnTo>
                <a:lnTo>
                  <a:pt x="0" y="31750"/>
                </a:lnTo>
                <a:close/>
              </a:path>
            </a:pathLst>
          </a:custGeom>
          <a:ln w="126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109980" y="4799965"/>
            <a:ext cx="3437254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100"/>
              </a:spcBef>
              <a:buAutoNum type="arabicPeriod" startAt="7"/>
              <a:tabLst>
                <a:tab pos="182880" algn="l"/>
              </a:tabLst>
            </a:pP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Bidang</a:t>
            </a:r>
            <a:r>
              <a:rPr sz="13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Usaha</a:t>
            </a:r>
            <a:r>
              <a:rPr sz="13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Tertentu</a:t>
            </a:r>
            <a:endParaRPr sz="1300">
              <a:latin typeface="Segoe UI"/>
              <a:cs typeface="Segoe UI"/>
            </a:endParaRPr>
          </a:p>
          <a:p>
            <a:pPr marL="299085" marR="719455" lvl="1" indent="-107950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r>
              <a:rPr sz="13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Harta</a:t>
            </a:r>
            <a:r>
              <a:rPr sz="13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Berwujud</a:t>
            </a:r>
            <a:r>
              <a:rPr sz="13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yang </a:t>
            </a:r>
            <a:r>
              <a:rPr sz="1300" spc="-3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Menghasilkan</a:t>
            </a:r>
            <a:r>
              <a:rPr sz="13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&gt;1</a:t>
            </a:r>
            <a:r>
              <a:rPr sz="13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endParaRPr sz="1300">
              <a:latin typeface="Segoe UI"/>
              <a:cs typeface="Segoe UI"/>
            </a:endParaRPr>
          </a:p>
          <a:p>
            <a:pPr marL="299085" marR="5080" lvl="1" indent="-107950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Biaya terkait Harta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Berwujud yang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Sudah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Menghasilkan Setelah Dipelihara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≤ 1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(Satu) </a:t>
            </a:r>
            <a:r>
              <a:rPr sz="1300" spc="-3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55259" y="2753360"/>
            <a:ext cx="2674620" cy="871219"/>
          </a:xfrm>
          <a:custGeom>
            <a:avLst/>
            <a:gdLst/>
            <a:ahLst/>
            <a:cxnLst/>
            <a:rect l="l" t="t" r="r" b="b"/>
            <a:pathLst>
              <a:path w="2674620" h="871220">
                <a:moveTo>
                  <a:pt x="0" y="28575"/>
                </a:moveTo>
                <a:lnTo>
                  <a:pt x="2250" y="17466"/>
                </a:lnTo>
                <a:lnTo>
                  <a:pt x="8382" y="8382"/>
                </a:lnTo>
                <a:lnTo>
                  <a:pt x="17466" y="2250"/>
                </a:lnTo>
                <a:lnTo>
                  <a:pt x="28575" y="0"/>
                </a:lnTo>
                <a:lnTo>
                  <a:pt x="2646044" y="0"/>
                </a:lnTo>
                <a:lnTo>
                  <a:pt x="2657153" y="2250"/>
                </a:lnTo>
                <a:lnTo>
                  <a:pt x="2666238" y="8382"/>
                </a:lnTo>
                <a:lnTo>
                  <a:pt x="2672369" y="17466"/>
                </a:lnTo>
                <a:lnTo>
                  <a:pt x="2674619" y="28575"/>
                </a:lnTo>
                <a:lnTo>
                  <a:pt x="2674619" y="842644"/>
                </a:lnTo>
                <a:lnTo>
                  <a:pt x="2672369" y="853753"/>
                </a:lnTo>
                <a:lnTo>
                  <a:pt x="2666238" y="862838"/>
                </a:lnTo>
                <a:lnTo>
                  <a:pt x="2657153" y="868969"/>
                </a:lnTo>
                <a:lnTo>
                  <a:pt x="2646044" y="871219"/>
                </a:lnTo>
                <a:lnTo>
                  <a:pt x="28575" y="871219"/>
                </a:lnTo>
                <a:lnTo>
                  <a:pt x="17466" y="868969"/>
                </a:lnTo>
                <a:lnTo>
                  <a:pt x="8382" y="862838"/>
                </a:lnTo>
                <a:lnTo>
                  <a:pt x="2250" y="853753"/>
                </a:lnTo>
                <a:lnTo>
                  <a:pt x="0" y="842644"/>
                </a:lnTo>
                <a:lnTo>
                  <a:pt x="0" y="2857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270343" y="3073336"/>
            <a:ext cx="263144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2.</a:t>
            </a:r>
            <a:r>
              <a:rPr sz="13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Perangkat</a:t>
            </a:r>
            <a:r>
              <a:rPr sz="13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Lunak</a:t>
            </a:r>
            <a:r>
              <a:rPr sz="13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(</a:t>
            </a:r>
            <a:r>
              <a:rPr sz="1300" i="1" spc="-5" dirty="0">
                <a:solidFill>
                  <a:srgbClr val="FFFFFF"/>
                </a:solidFill>
                <a:latin typeface="Segoe UI"/>
                <a:cs typeface="Segoe UI"/>
              </a:rPr>
              <a:t>software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)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55259" y="3757929"/>
            <a:ext cx="2674620" cy="976630"/>
          </a:xfrm>
          <a:custGeom>
            <a:avLst/>
            <a:gdLst/>
            <a:ahLst/>
            <a:cxnLst/>
            <a:rect l="l" t="t" r="r" b="b"/>
            <a:pathLst>
              <a:path w="2674620" h="976629">
                <a:moveTo>
                  <a:pt x="0" y="32131"/>
                </a:moveTo>
                <a:lnTo>
                  <a:pt x="2520" y="19609"/>
                </a:lnTo>
                <a:lnTo>
                  <a:pt x="9398" y="9398"/>
                </a:lnTo>
                <a:lnTo>
                  <a:pt x="19609" y="2520"/>
                </a:lnTo>
                <a:lnTo>
                  <a:pt x="32130" y="0"/>
                </a:lnTo>
                <a:lnTo>
                  <a:pt x="2642489" y="0"/>
                </a:lnTo>
                <a:lnTo>
                  <a:pt x="2655010" y="2520"/>
                </a:lnTo>
                <a:lnTo>
                  <a:pt x="2665221" y="9398"/>
                </a:lnTo>
                <a:lnTo>
                  <a:pt x="2672099" y="19609"/>
                </a:lnTo>
                <a:lnTo>
                  <a:pt x="2674619" y="32131"/>
                </a:lnTo>
                <a:lnTo>
                  <a:pt x="2674619" y="944499"/>
                </a:lnTo>
                <a:lnTo>
                  <a:pt x="2672099" y="957020"/>
                </a:lnTo>
                <a:lnTo>
                  <a:pt x="2665222" y="967232"/>
                </a:lnTo>
                <a:lnTo>
                  <a:pt x="2655010" y="974109"/>
                </a:lnTo>
                <a:lnTo>
                  <a:pt x="2642489" y="976630"/>
                </a:lnTo>
                <a:lnTo>
                  <a:pt x="32130" y="976630"/>
                </a:lnTo>
                <a:lnTo>
                  <a:pt x="19609" y="974109"/>
                </a:lnTo>
                <a:lnTo>
                  <a:pt x="9398" y="967232"/>
                </a:lnTo>
                <a:lnTo>
                  <a:pt x="2520" y="957020"/>
                </a:lnTo>
                <a:lnTo>
                  <a:pt x="0" y="944499"/>
                </a:lnTo>
                <a:lnTo>
                  <a:pt x="0" y="3213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398770" y="3933825"/>
            <a:ext cx="242379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 marR="5080" indent="-17907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3.</a:t>
            </a:r>
            <a:r>
              <a:rPr sz="13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Amortisasi</a:t>
            </a:r>
            <a:r>
              <a:rPr sz="13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Harta</a:t>
            </a:r>
            <a:r>
              <a:rPr sz="13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Tak</a:t>
            </a:r>
            <a:r>
              <a:rPr sz="13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Berwujud </a:t>
            </a:r>
            <a:r>
              <a:rPr sz="1300" spc="-3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yang </a:t>
            </a:r>
            <a:r>
              <a:rPr sz="1300" spc="-10" dirty="0">
                <a:solidFill>
                  <a:srgbClr val="FFFFFF"/>
                </a:solidFill>
                <a:latin typeface="Segoe UI"/>
                <a:cs typeface="Segoe UI"/>
              </a:rPr>
              <a:t>dimiliki </a:t>
            </a:r>
            <a:r>
              <a:rPr sz="1300" dirty="0">
                <a:solidFill>
                  <a:srgbClr val="FFFFFF"/>
                </a:solidFill>
                <a:latin typeface="Segoe UI"/>
                <a:cs typeface="Segoe UI"/>
              </a:rPr>
              <a:t>&amp; digunakan </a:t>
            </a:r>
            <a:r>
              <a:rPr sz="13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dalam Bidang</a:t>
            </a:r>
            <a:r>
              <a:rPr sz="13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Usaha</a:t>
            </a:r>
            <a:r>
              <a:rPr sz="13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Segoe UI"/>
                <a:cs typeface="Segoe UI"/>
              </a:rPr>
              <a:t>Tertentu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42339" y="6287452"/>
            <a:ext cx="12604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FFD966"/>
                </a:solidFill>
                <a:latin typeface="Segoe UI"/>
                <a:cs typeface="Segoe UI"/>
              </a:rPr>
              <a:t>Keterangan: </a:t>
            </a:r>
            <a:r>
              <a:rPr sz="1300" b="1" dirty="0">
                <a:solidFill>
                  <a:srgbClr val="FFD966"/>
                </a:solidFill>
                <a:latin typeface="Segoe UI"/>
                <a:cs typeface="Segoe UI"/>
              </a:rPr>
              <a:t> Hu</a:t>
            </a:r>
            <a:r>
              <a:rPr sz="1300" b="1" spc="5" dirty="0">
                <a:solidFill>
                  <a:srgbClr val="FFD966"/>
                </a:solidFill>
                <a:latin typeface="Segoe UI"/>
                <a:cs typeface="Segoe UI"/>
              </a:rPr>
              <a:t>r</a:t>
            </a:r>
            <a:r>
              <a:rPr sz="1300" b="1" dirty="0">
                <a:solidFill>
                  <a:srgbClr val="FFD966"/>
                </a:solidFill>
                <a:latin typeface="Segoe UI"/>
                <a:cs typeface="Segoe UI"/>
              </a:rPr>
              <a:t>uf</a:t>
            </a:r>
            <a:r>
              <a:rPr sz="1300" b="1" spc="-5" dirty="0">
                <a:solidFill>
                  <a:srgbClr val="FFD966"/>
                </a:solidFill>
                <a:latin typeface="Segoe UI"/>
                <a:cs typeface="Segoe UI"/>
              </a:rPr>
              <a:t> </a:t>
            </a:r>
            <a:r>
              <a:rPr sz="1300" b="1" dirty="0">
                <a:solidFill>
                  <a:srgbClr val="FFD966"/>
                </a:solidFill>
                <a:latin typeface="Segoe UI"/>
                <a:cs typeface="Segoe UI"/>
              </a:rPr>
              <a:t>berwa</a:t>
            </a:r>
            <a:r>
              <a:rPr sz="1300" b="1" spc="5" dirty="0">
                <a:solidFill>
                  <a:srgbClr val="FFD966"/>
                </a:solidFill>
                <a:latin typeface="Segoe UI"/>
                <a:cs typeface="Segoe UI"/>
              </a:rPr>
              <a:t>r</a:t>
            </a:r>
            <a:r>
              <a:rPr sz="1300" b="1" dirty="0">
                <a:solidFill>
                  <a:srgbClr val="FFD966"/>
                </a:solidFill>
                <a:latin typeface="Segoe UI"/>
                <a:cs typeface="Segoe UI"/>
              </a:rPr>
              <a:t>na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09570" y="6485572"/>
            <a:ext cx="15830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FFD966"/>
                </a:solidFill>
                <a:latin typeface="Segoe UI"/>
                <a:cs typeface="Segoe UI"/>
              </a:rPr>
              <a:t>adalah</a:t>
            </a:r>
            <a:r>
              <a:rPr sz="1300" b="1" spc="-30" dirty="0">
                <a:solidFill>
                  <a:srgbClr val="FFD966"/>
                </a:solidFill>
                <a:latin typeface="Segoe UI"/>
                <a:cs typeface="Segoe UI"/>
              </a:rPr>
              <a:t> </a:t>
            </a:r>
            <a:r>
              <a:rPr sz="1300" b="1" dirty="0">
                <a:solidFill>
                  <a:srgbClr val="FFD966"/>
                </a:solidFill>
                <a:latin typeface="Segoe UI"/>
                <a:cs typeface="Segoe UI"/>
              </a:rPr>
              <a:t>muatan</a:t>
            </a:r>
            <a:r>
              <a:rPr sz="1300" b="1" spc="-40" dirty="0">
                <a:solidFill>
                  <a:srgbClr val="FFD966"/>
                </a:solidFill>
                <a:latin typeface="Segoe UI"/>
                <a:cs typeface="Segoe UI"/>
              </a:rPr>
              <a:t> </a:t>
            </a:r>
            <a:r>
              <a:rPr sz="1300" b="1" spc="-5" dirty="0">
                <a:solidFill>
                  <a:srgbClr val="FFD966"/>
                </a:solidFill>
                <a:latin typeface="Segoe UI"/>
                <a:cs typeface="Segoe UI"/>
              </a:rPr>
              <a:t>baru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18689" y="6513830"/>
            <a:ext cx="675640" cy="208279"/>
          </a:xfrm>
          <a:prstGeom prst="rect">
            <a:avLst/>
          </a:prstGeom>
          <a:solidFill>
            <a:srgbClr val="FFD966"/>
          </a:solidFill>
          <a:ln w="12700">
            <a:solidFill>
              <a:srgbClr val="172C51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125"/>
              </a:spcBef>
            </a:pP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kuning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7990" y="609917"/>
            <a:ext cx="157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5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6689"/>
            <a:ext cx="359410" cy="546100"/>
          </a:xfrm>
          <a:custGeom>
            <a:avLst/>
            <a:gdLst/>
            <a:ahLst/>
            <a:cxnLst/>
            <a:rect l="l" t="t" r="r" b="b"/>
            <a:pathLst>
              <a:path w="359410" h="546100">
                <a:moveTo>
                  <a:pt x="359410" y="0"/>
                </a:moveTo>
                <a:lnTo>
                  <a:pt x="0" y="0"/>
                </a:lnTo>
                <a:lnTo>
                  <a:pt x="0" y="546099"/>
                </a:lnTo>
                <a:lnTo>
                  <a:pt x="359410" y="546099"/>
                </a:lnTo>
                <a:lnTo>
                  <a:pt x="35941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1950" y="186689"/>
            <a:ext cx="4400550" cy="54610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641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05"/>
              </a:spcBef>
            </a:pPr>
            <a:r>
              <a:rPr spc="-10" dirty="0">
                <a:solidFill>
                  <a:srgbClr val="FFFFFF"/>
                </a:solidFill>
              </a:rPr>
              <a:t>Penyusutan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Harta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5" dirty="0">
                <a:solidFill>
                  <a:srgbClr val="FFFFFF"/>
                </a:solidFill>
              </a:rPr>
              <a:t>Berwujud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59864" y="931544"/>
            <a:ext cx="10223500" cy="1402080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865"/>
              </a:spcBef>
            </a:pPr>
            <a:r>
              <a:rPr sz="1600" b="1" dirty="0">
                <a:latin typeface="Segoe UI"/>
                <a:cs typeface="Segoe UI"/>
              </a:rPr>
              <a:t>Ruang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lingkup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penyusutan:</a:t>
            </a:r>
            <a:endParaRPr sz="1600">
              <a:latin typeface="Segoe UI"/>
              <a:cs typeface="Segoe UI"/>
            </a:endParaRPr>
          </a:p>
          <a:p>
            <a:pPr marL="434340" indent="-342900">
              <a:lnSpc>
                <a:spcPct val="100000"/>
              </a:lnSpc>
              <a:spcBef>
                <a:spcPts val="500"/>
              </a:spcBef>
              <a:buAutoNum type="alphaLcPeriod"/>
              <a:tabLst>
                <a:tab pos="433705" algn="l"/>
                <a:tab pos="434340" algn="l"/>
              </a:tabLst>
            </a:pPr>
            <a:r>
              <a:rPr sz="1600" spc="-5" dirty="0">
                <a:latin typeface="Segoe UI"/>
                <a:cs typeface="Segoe UI"/>
              </a:rPr>
              <a:t>atas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pengeluaran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untuk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pembelian,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pendirian,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penambahan,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perbaikan,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atau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perubahan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10" dirty="0">
                <a:latin typeface="Segoe UI"/>
                <a:cs typeface="Segoe UI"/>
              </a:rPr>
              <a:t>harta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berwujud.</a:t>
            </a:r>
            <a:endParaRPr sz="1600">
              <a:latin typeface="Segoe UI"/>
              <a:cs typeface="Segoe UI"/>
            </a:endParaRPr>
          </a:p>
          <a:p>
            <a:pPr marL="434340" indent="-342900">
              <a:lnSpc>
                <a:spcPct val="100000"/>
              </a:lnSpc>
              <a:spcBef>
                <a:spcPts val="490"/>
              </a:spcBef>
              <a:buAutoNum type="alphaLcPeriod"/>
              <a:tabLst>
                <a:tab pos="433705" algn="l"/>
                <a:tab pos="434340" algn="l"/>
              </a:tabLst>
            </a:pPr>
            <a:r>
              <a:rPr sz="1600" spc="-5" dirty="0">
                <a:latin typeface="Segoe UI"/>
                <a:cs typeface="Segoe UI"/>
              </a:rPr>
              <a:t>dimiliki dan</a:t>
            </a:r>
            <a:r>
              <a:rPr sz="1600" dirty="0">
                <a:latin typeface="Segoe UI"/>
                <a:cs typeface="Segoe UI"/>
              </a:rPr>
              <a:t> digunakan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untuk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mendapatkan,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menagih,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memelihara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penghasilan.</a:t>
            </a:r>
            <a:endParaRPr sz="1600">
              <a:latin typeface="Segoe UI"/>
              <a:cs typeface="Segoe UI"/>
            </a:endParaRPr>
          </a:p>
          <a:p>
            <a:pPr marL="434340" indent="-342900">
              <a:lnSpc>
                <a:spcPct val="100000"/>
              </a:lnSpc>
              <a:spcBef>
                <a:spcPts val="500"/>
              </a:spcBef>
              <a:buAutoNum type="alphaLcPeriod"/>
              <a:tabLst>
                <a:tab pos="433705" algn="l"/>
                <a:tab pos="434340" algn="l"/>
              </a:tabLst>
            </a:pPr>
            <a:r>
              <a:rPr sz="1600" spc="-5" dirty="0">
                <a:latin typeface="Segoe UI"/>
                <a:cs typeface="Segoe UI"/>
              </a:rPr>
              <a:t>mempunyai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masa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manfaat lebih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dari </a:t>
            </a:r>
            <a:r>
              <a:rPr sz="1600" dirty="0">
                <a:latin typeface="Segoe UI"/>
                <a:cs typeface="Segoe UI"/>
              </a:rPr>
              <a:t>1</a:t>
            </a:r>
            <a:r>
              <a:rPr sz="1600" spc="-5" dirty="0">
                <a:latin typeface="Segoe UI"/>
                <a:cs typeface="Segoe UI"/>
              </a:rPr>
              <a:t> (satu) tahun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9864" y="2463164"/>
            <a:ext cx="10223500" cy="3982720"/>
          </a:xfrm>
          <a:custGeom>
            <a:avLst/>
            <a:gdLst/>
            <a:ahLst/>
            <a:cxnLst/>
            <a:rect l="l" t="t" r="r" b="b"/>
            <a:pathLst>
              <a:path w="10223500" h="3982720">
                <a:moveTo>
                  <a:pt x="0" y="3982720"/>
                </a:moveTo>
                <a:lnTo>
                  <a:pt x="10223500" y="3982720"/>
                </a:lnTo>
                <a:lnTo>
                  <a:pt x="10223500" y="0"/>
                </a:lnTo>
                <a:lnTo>
                  <a:pt x="0" y="0"/>
                </a:lnTo>
                <a:lnTo>
                  <a:pt x="0" y="3982720"/>
                </a:lnTo>
                <a:close/>
              </a:path>
            </a:pathLst>
          </a:custGeom>
          <a:ln w="285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38605" y="2419885"/>
            <a:ext cx="10067925" cy="151130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600" b="1" spc="-5" dirty="0">
                <a:latin typeface="Segoe UI"/>
                <a:cs typeface="Segoe UI"/>
              </a:rPr>
              <a:t>Ketentuan</a:t>
            </a:r>
            <a:r>
              <a:rPr sz="1600" b="1" spc="-4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teknis</a:t>
            </a:r>
            <a:r>
              <a:rPr sz="1600" b="1" spc="-2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pembebanan</a:t>
            </a:r>
            <a:r>
              <a:rPr sz="1600" b="1" spc="-6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biaya:</a:t>
            </a:r>
            <a:endParaRPr sz="1600">
              <a:latin typeface="Segoe UI"/>
              <a:cs typeface="Segoe UI"/>
            </a:endParaRPr>
          </a:p>
          <a:p>
            <a:pPr marL="355600" marR="5080" indent="-342900">
              <a:lnSpc>
                <a:spcPct val="104600"/>
              </a:lnSpc>
              <a:spcBef>
                <a:spcPts val="41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Segoe UI"/>
                <a:cs typeface="Segoe UI"/>
              </a:rPr>
              <a:t>dilakukan</a:t>
            </a:r>
            <a:r>
              <a:rPr sz="1600" spc="2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dalam</a:t>
            </a:r>
            <a:r>
              <a:rPr sz="1600" spc="229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bagian-bagian</a:t>
            </a:r>
            <a:r>
              <a:rPr sz="1600" spc="2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yang</a:t>
            </a:r>
            <a:r>
              <a:rPr sz="1600" spc="2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sama</a:t>
            </a:r>
            <a:r>
              <a:rPr sz="1600" spc="2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besar</a:t>
            </a:r>
            <a:r>
              <a:rPr sz="1600" spc="2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selama</a:t>
            </a:r>
            <a:r>
              <a:rPr sz="1600" spc="2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masa</a:t>
            </a:r>
            <a:r>
              <a:rPr sz="1600" spc="229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manfaat</a:t>
            </a:r>
            <a:r>
              <a:rPr sz="1600" spc="2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yang</a:t>
            </a:r>
            <a:r>
              <a:rPr sz="1600" spc="229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telah</a:t>
            </a:r>
            <a:r>
              <a:rPr sz="1600" spc="2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ditentukan</a:t>
            </a:r>
            <a:r>
              <a:rPr sz="1600" spc="2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bagi</a:t>
            </a:r>
            <a:r>
              <a:rPr sz="1600" spc="24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harta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tersebut</a:t>
            </a:r>
            <a:endParaRPr sz="16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Segoe UI"/>
                <a:cs typeface="Segoe UI"/>
              </a:rPr>
              <a:t>selain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bangunan,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dapat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juga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dilakukan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dalam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bagian-bagian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yang</a:t>
            </a:r>
            <a:r>
              <a:rPr sz="1600" dirty="0">
                <a:latin typeface="Segoe UI"/>
                <a:cs typeface="Segoe UI"/>
              </a:rPr>
              <a:t> menurun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selama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masa manfaat</a:t>
            </a:r>
            <a:endParaRPr sz="16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Segoe UI"/>
                <a:cs typeface="Segoe UI"/>
              </a:rPr>
              <a:t>masa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manfaat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tarif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penyusutan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10" dirty="0">
                <a:latin typeface="Segoe UI"/>
                <a:cs typeface="Segoe UI"/>
              </a:rPr>
              <a:t>harta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berwujud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ditetapkan</a:t>
            </a:r>
            <a:r>
              <a:rPr sz="1600" spc="-10" dirty="0">
                <a:latin typeface="Segoe UI"/>
                <a:cs typeface="Segoe UI"/>
              </a:rPr>
              <a:t> sebagai </a:t>
            </a:r>
            <a:r>
              <a:rPr sz="1600" dirty="0">
                <a:latin typeface="Segoe UI"/>
                <a:cs typeface="Segoe UI"/>
              </a:rPr>
              <a:t>berikut.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8605" y="5747384"/>
            <a:ext cx="8601075" cy="63754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90"/>
              </a:spcBef>
              <a:buAutoNum type="alphaLcPeriod" startAt="4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Jenis-jenis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harta </a:t>
            </a:r>
            <a:r>
              <a:rPr sz="1600" spc="-10" dirty="0">
                <a:latin typeface="Calibri"/>
                <a:cs typeface="Calibri"/>
              </a:rPr>
              <a:t>berdasarkan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kelompok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tercantum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dalam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Lampiran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PMK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AutoNum type="alphaLcPeriod" startAt="4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Untuk jenis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harta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yang</a:t>
            </a:r>
            <a:r>
              <a:rPr sz="1600" spc="-5" dirty="0">
                <a:latin typeface="Calibri"/>
                <a:cs typeface="Calibri"/>
              </a:rPr>
              <a:t> tidak</a:t>
            </a:r>
            <a:r>
              <a:rPr sz="1600" spc="-10" dirty="0">
                <a:latin typeface="Calibri"/>
                <a:cs typeface="Calibri"/>
              </a:rPr>
              <a:t> tercantum </a:t>
            </a:r>
            <a:r>
              <a:rPr sz="1600" spc="-5" dirty="0">
                <a:latin typeface="Calibri"/>
                <a:cs typeface="Calibri"/>
              </a:rPr>
              <a:t>dalam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Lampiran</a:t>
            </a:r>
            <a:r>
              <a:rPr sz="1600" spc="-5" dirty="0">
                <a:latin typeface="Calibri"/>
                <a:cs typeface="Calibri"/>
              </a:rPr>
              <a:t> PMK,</a:t>
            </a:r>
            <a:r>
              <a:rPr sz="1600" spc="-10" dirty="0">
                <a:latin typeface="Calibri"/>
                <a:cs typeface="Calibri"/>
              </a:rPr>
              <a:t> digunakan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masa </a:t>
            </a:r>
            <a:r>
              <a:rPr sz="1600" spc="-10" dirty="0">
                <a:latin typeface="Calibri"/>
                <a:cs typeface="Calibri"/>
              </a:rPr>
              <a:t>manfaat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Kelompok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2014" y="2519192"/>
            <a:ext cx="584200" cy="668020"/>
            <a:chOff x="472014" y="2519192"/>
            <a:chExt cx="584200" cy="668020"/>
          </a:xfrm>
        </p:grpSpPr>
        <p:sp>
          <p:nvSpPr>
            <p:cNvPr id="10" name="object 10"/>
            <p:cNvSpPr/>
            <p:nvPr/>
          </p:nvSpPr>
          <p:spPr>
            <a:xfrm>
              <a:off x="472008" y="2519197"/>
              <a:ext cx="584200" cy="668020"/>
            </a:xfrm>
            <a:custGeom>
              <a:avLst/>
              <a:gdLst/>
              <a:ahLst/>
              <a:cxnLst/>
              <a:rect l="l" t="t" r="r" b="b"/>
              <a:pathLst>
                <a:path w="584200" h="668019">
                  <a:moveTo>
                    <a:pt x="203098" y="457301"/>
                  </a:moveTo>
                  <a:lnTo>
                    <a:pt x="136969" y="457301"/>
                  </a:lnTo>
                  <a:lnTo>
                    <a:pt x="136969" y="523316"/>
                  </a:lnTo>
                  <a:lnTo>
                    <a:pt x="144360" y="523316"/>
                  </a:lnTo>
                  <a:lnTo>
                    <a:pt x="203098" y="464566"/>
                  </a:lnTo>
                  <a:lnTo>
                    <a:pt x="203098" y="457301"/>
                  </a:lnTo>
                  <a:close/>
                </a:path>
                <a:path w="584200" h="668019">
                  <a:moveTo>
                    <a:pt x="422516" y="245160"/>
                  </a:moveTo>
                  <a:lnTo>
                    <a:pt x="311734" y="245160"/>
                  </a:lnTo>
                  <a:lnTo>
                    <a:pt x="311734" y="282867"/>
                  </a:lnTo>
                  <a:lnTo>
                    <a:pt x="384797" y="282867"/>
                  </a:lnTo>
                  <a:lnTo>
                    <a:pt x="422516" y="245160"/>
                  </a:lnTo>
                  <a:close/>
                </a:path>
                <a:path w="584200" h="668019">
                  <a:moveTo>
                    <a:pt x="583603" y="84061"/>
                  </a:moveTo>
                  <a:lnTo>
                    <a:pt x="582701" y="79616"/>
                  </a:lnTo>
                  <a:lnTo>
                    <a:pt x="574611" y="67627"/>
                  </a:lnTo>
                  <a:lnTo>
                    <a:pt x="562597" y="59537"/>
                  </a:lnTo>
                  <a:lnTo>
                    <a:pt x="547890" y="56578"/>
                  </a:lnTo>
                  <a:lnTo>
                    <a:pt x="387299" y="56578"/>
                  </a:lnTo>
                  <a:lnTo>
                    <a:pt x="387299" y="37719"/>
                  </a:lnTo>
                  <a:lnTo>
                    <a:pt x="384327" y="23037"/>
                  </a:lnTo>
                  <a:lnTo>
                    <a:pt x="376237" y="11049"/>
                  </a:lnTo>
                  <a:lnTo>
                    <a:pt x="364223" y="2971"/>
                  </a:lnTo>
                  <a:lnTo>
                    <a:pt x="349516" y="0"/>
                  </a:lnTo>
                  <a:lnTo>
                    <a:pt x="321183" y="0"/>
                  </a:lnTo>
                  <a:lnTo>
                    <a:pt x="321183" y="66001"/>
                  </a:lnTo>
                  <a:lnTo>
                    <a:pt x="318947" y="77012"/>
                  </a:lnTo>
                  <a:lnTo>
                    <a:pt x="312877" y="86004"/>
                  </a:lnTo>
                  <a:lnTo>
                    <a:pt x="303872" y="92075"/>
                  </a:lnTo>
                  <a:lnTo>
                    <a:pt x="292836" y="94297"/>
                  </a:lnTo>
                  <a:lnTo>
                    <a:pt x="281813" y="92075"/>
                  </a:lnTo>
                  <a:lnTo>
                    <a:pt x="272796" y="86004"/>
                  </a:lnTo>
                  <a:lnTo>
                    <a:pt x="266725" y="77012"/>
                  </a:lnTo>
                  <a:lnTo>
                    <a:pt x="264502" y="66001"/>
                  </a:lnTo>
                  <a:lnTo>
                    <a:pt x="266509" y="55130"/>
                  </a:lnTo>
                  <a:lnTo>
                    <a:pt x="272326" y="46189"/>
                  </a:lnTo>
                  <a:lnTo>
                    <a:pt x="281089" y="40081"/>
                  </a:lnTo>
                  <a:lnTo>
                    <a:pt x="291896" y="37719"/>
                  </a:lnTo>
                  <a:lnTo>
                    <a:pt x="292836" y="37719"/>
                  </a:lnTo>
                  <a:lnTo>
                    <a:pt x="303872" y="39941"/>
                  </a:lnTo>
                  <a:lnTo>
                    <a:pt x="312877" y="45999"/>
                  </a:lnTo>
                  <a:lnTo>
                    <a:pt x="318947" y="54991"/>
                  </a:lnTo>
                  <a:lnTo>
                    <a:pt x="321183" y="66001"/>
                  </a:lnTo>
                  <a:lnTo>
                    <a:pt x="321183" y="0"/>
                  </a:lnTo>
                  <a:lnTo>
                    <a:pt x="236156" y="0"/>
                  </a:lnTo>
                  <a:lnTo>
                    <a:pt x="221449" y="2971"/>
                  </a:lnTo>
                  <a:lnTo>
                    <a:pt x="209435" y="11049"/>
                  </a:lnTo>
                  <a:lnTo>
                    <a:pt x="201345" y="23037"/>
                  </a:lnTo>
                  <a:lnTo>
                    <a:pt x="198374" y="37719"/>
                  </a:lnTo>
                  <a:lnTo>
                    <a:pt x="198374" y="56578"/>
                  </a:lnTo>
                  <a:lnTo>
                    <a:pt x="37782" y="56578"/>
                  </a:lnTo>
                  <a:lnTo>
                    <a:pt x="23075" y="59537"/>
                  </a:lnTo>
                  <a:lnTo>
                    <a:pt x="11061" y="67627"/>
                  </a:lnTo>
                  <a:lnTo>
                    <a:pt x="2971" y="79616"/>
                  </a:lnTo>
                  <a:lnTo>
                    <a:pt x="0" y="94297"/>
                  </a:lnTo>
                  <a:lnTo>
                    <a:pt x="0" y="667664"/>
                  </a:lnTo>
                  <a:lnTo>
                    <a:pt x="56680" y="610984"/>
                  </a:lnTo>
                  <a:lnTo>
                    <a:pt x="56680" y="113144"/>
                  </a:lnTo>
                  <a:lnTo>
                    <a:pt x="160591" y="113144"/>
                  </a:lnTo>
                  <a:lnTo>
                    <a:pt x="160591" y="169722"/>
                  </a:lnTo>
                  <a:lnTo>
                    <a:pt x="425081" y="169722"/>
                  </a:lnTo>
                  <a:lnTo>
                    <a:pt x="425081" y="113144"/>
                  </a:lnTo>
                  <a:lnTo>
                    <a:pt x="528993" y="113144"/>
                  </a:lnTo>
                  <a:lnTo>
                    <a:pt x="528993" y="138671"/>
                  </a:lnTo>
                  <a:lnTo>
                    <a:pt x="554520" y="113144"/>
                  </a:lnTo>
                  <a:lnTo>
                    <a:pt x="573379" y="94297"/>
                  </a:lnTo>
                  <a:lnTo>
                    <a:pt x="583603" y="840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049" y="2723867"/>
              <a:ext cx="126449" cy="21484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72014" y="979952"/>
            <a:ext cx="584200" cy="668020"/>
            <a:chOff x="472014" y="979952"/>
            <a:chExt cx="584200" cy="668020"/>
          </a:xfrm>
        </p:grpSpPr>
        <p:sp>
          <p:nvSpPr>
            <p:cNvPr id="13" name="object 13"/>
            <p:cNvSpPr/>
            <p:nvPr/>
          </p:nvSpPr>
          <p:spPr>
            <a:xfrm>
              <a:off x="472008" y="979957"/>
              <a:ext cx="584200" cy="668020"/>
            </a:xfrm>
            <a:custGeom>
              <a:avLst/>
              <a:gdLst/>
              <a:ahLst/>
              <a:cxnLst/>
              <a:rect l="l" t="t" r="r" b="b"/>
              <a:pathLst>
                <a:path w="584200" h="668019">
                  <a:moveTo>
                    <a:pt x="196215" y="471449"/>
                  </a:moveTo>
                  <a:lnTo>
                    <a:pt x="113360" y="471449"/>
                  </a:lnTo>
                  <a:lnTo>
                    <a:pt x="113360" y="509168"/>
                  </a:lnTo>
                  <a:lnTo>
                    <a:pt x="158496" y="509168"/>
                  </a:lnTo>
                  <a:lnTo>
                    <a:pt x="196215" y="471449"/>
                  </a:lnTo>
                  <a:close/>
                </a:path>
                <a:path w="584200" h="668019">
                  <a:moveTo>
                    <a:pt x="273939" y="245160"/>
                  </a:moveTo>
                  <a:lnTo>
                    <a:pt x="113360" y="245160"/>
                  </a:lnTo>
                  <a:lnTo>
                    <a:pt x="113360" y="282867"/>
                  </a:lnTo>
                  <a:lnTo>
                    <a:pt x="273939" y="282867"/>
                  </a:lnTo>
                  <a:lnTo>
                    <a:pt x="273939" y="245160"/>
                  </a:lnTo>
                  <a:close/>
                </a:path>
                <a:path w="584200" h="668019">
                  <a:moveTo>
                    <a:pt x="273951" y="358305"/>
                  </a:moveTo>
                  <a:lnTo>
                    <a:pt x="113360" y="358305"/>
                  </a:lnTo>
                  <a:lnTo>
                    <a:pt x="113360" y="396024"/>
                  </a:lnTo>
                  <a:lnTo>
                    <a:pt x="271653" y="396024"/>
                  </a:lnTo>
                  <a:lnTo>
                    <a:pt x="273951" y="393725"/>
                  </a:lnTo>
                  <a:lnTo>
                    <a:pt x="273951" y="358305"/>
                  </a:lnTo>
                  <a:close/>
                </a:path>
                <a:path w="584200" h="668019">
                  <a:moveTo>
                    <a:pt x="583590" y="84074"/>
                  </a:moveTo>
                  <a:lnTo>
                    <a:pt x="582688" y="79641"/>
                  </a:lnTo>
                  <a:lnTo>
                    <a:pt x="574573" y="67652"/>
                  </a:lnTo>
                  <a:lnTo>
                    <a:pt x="562559" y="59550"/>
                  </a:lnTo>
                  <a:lnTo>
                    <a:pt x="547890" y="56578"/>
                  </a:lnTo>
                  <a:lnTo>
                    <a:pt x="387299" y="56578"/>
                  </a:lnTo>
                  <a:lnTo>
                    <a:pt x="387299" y="37719"/>
                  </a:lnTo>
                  <a:lnTo>
                    <a:pt x="384314" y="23075"/>
                  </a:lnTo>
                  <a:lnTo>
                    <a:pt x="376199" y="11087"/>
                  </a:lnTo>
                  <a:lnTo>
                    <a:pt x="364185" y="2971"/>
                  </a:lnTo>
                  <a:lnTo>
                    <a:pt x="349516" y="0"/>
                  </a:lnTo>
                  <a:lnTo>
                    <a:pt x="321183" y="0"/>
                  </a:lnTo>
                  <a:lnTo>
                    <a:pt x="321183" y="66001"/>
                  </a:lnTo>
                  <a:lnTo>
                    <a:pt x="319011" y="77190"/>
                  </a:lnTo>
                  <a:lnTo>
                    <a:pt x="313029" y="86156"/>
                  </a:lnTo>
                  <a:lnTo>
                    <a:pt x="304038" y="92125"/>
                  </a:lnTo>
                  <a:lnTo>
                    <a:pt x="292836" y="94297"/>
                  </a:lnTo>
                  <a:lnTo>
                    <a:pt x="281635" y="92125"/>
                  </a:lnTo>
                  <a:lnTo>
                    <a:pt x="272643" y="86156"/>
                  </a:lnTo>
                  <a:lnTo>
                    <a:pt x="266674" y="77190"/>
                  </a:lnTo>
                  <a:lnTo>
                    <a:pt x="264502" y="66001"/>
                  </a:lnTo>
                  <a:lnTo>
                    <a:pt x="266687" y="54825"/>
                  </a:lnTo>
                  <a:lnTo>
                    <a:pt x="272770" y="45847"/>
                  </a:lnTo>
                  <a:lnTo>
                    <a:pt x="282028" y="39878"/>
                  </a:lnTo>
                  <a:lnTo>
                    <a:pt x="293789" y="37719"/>
                  </a:lnTo>
                  <a:lnTo>
                    <a:pt x="304444" y="40017"/>
                  </a:lnTo>
                  <a:lnTo>
                    <a:pt x="313143" y="46202"/>
                  </a:lnTo>
                  <a:lnTo>
                    <a:pt x="319024" y="55219"/>
                  </a:lnTo>
                  <a:lnTo>
                    <a:pt x="321183" y="66001"/>
                  </a:lnTo>
                  <a:lnTo>
                    <a:pt x="321183" y="0"/>
                  </a:lnTo>
                  <a:lnTo>
                    <a:pt x="236156" y="0"/>
                  </a:lnTo>
                  <a:lnTo>
                    <a:pt x="221488" y="2971"/>
                  </a:lnTo>
                  <a:lnTo>
                    <a:pt x="209473" y="11087"/>
                  </a:lnTo>
                  <a:lnTo>
                    <a:pt x="201358" y="23075"/>
                  </a:lnTo>
                  <a:lnTo>
                    <a:pt x="198374" y="37719"/>
                  </a:lnTo>
                  <a:lnTo>
                    <a:pt x="198374" y="56578"/>
                  </a:lnTo>
                  <a:lnTo>
                    <a:pt x="37782" y="56578"/>
                  </a:lnTo>
                  <a:lnTo>
                    <a:pt x="23114" y="59550"/>
                  </a:lnTo>
                  <a:lnTo>
                    <a:pt x="11099" y="67652"/>
                  </a:lnTo>
                  <a:lnTo>
                    <a:pt x="2984" y="79641"/>
                  </a:lnTo>
                  <a:lnTo>
                    <a:pt x="0" y="94297"/>
                  </a:lnTo>
                  <a:lnTo>
                    <a:pt x="0" y="667664"/>
                  </a:lnTo>
                  <a:lnTo>
                    <a:pt x="56680" y="610984"/>
                  </a:lnTo>
                  <a:lnTo>
                    <a:pt x="56680" y="113144"/>
                  </a:lnTo>
                  <a:lnTo>
                    <a:pt x="160591" y="113144"/>
                  </a:lnTo>
                  <a:lnTo>
                    <a:pt x="160591" y="169722"/>
                  </a:lnTo>
                  <a:lnTo>
                    <a:pt x="425081" y="169722"/>
                  </a:lnTo>
                  <a:lnTo>
                    <a:pt x="425081" y="113144"/>
                  </a:lnTo>
                  <a:lnTo>
                    <a:pt x="528993" y="113144"/>
                  </a:lnTo>
                  <a:lnTo>
                    <a:pt x="528993" y="138671"/>
                  </a:lnTo>
                  <a:lnTo>
                    <a:pt x="554520" y="113144"/>
                  </a:lnTo>
                  <a:lnTo>
                    <a:pt x="573379" y="94297"/>
                  </a:lnTo>
                  <a:lnTo>
                    <a:pt x="583590" y="84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139" y="1184561"/>
              <a:ext cx="115345" cy="90693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947164" y="3965194"/>
          <a:ext cx="6581775" cy="18287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3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84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2880">
                <a:tc rowSpan="2" gridSpan="2">
                  <a:txBody>
                    <a:bodyPr/>
                    <a:lstStyle/>
                    <a:p>
                      <a:pPr marL="50990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Kelompok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Harta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Berwujud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Masa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Manfaat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9605">
                        <a:lnSpc>
                          <a:spcPts val="134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Tarif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Penyusutan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Garis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Lurus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Saldo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Menurun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R="46990" algn="ct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Bukan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Bangunan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Kelompok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tahun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Kelompok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tahun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12,5%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Kelompok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tahun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6,25%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12,5%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Kelompok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tahun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8890" algn="ct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II.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Bangunan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Permanen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tahun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Tidak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Permanen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tahun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10908030" y="6480809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1B2852"/>
                </a:solidFill>
                <a:latin typeface="Calibri"/>
                <a:cs typeface="Calibri"/>
                <a:hlinkClick r:id="rId4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7990" y="609917"/>
            <a:ext cx="157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6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86689"/>
            <a:ext cx="3962400" cy="546100"/>
            <a:chOff x="0" y="186689"/>
            <a:chExt cx="3962400" cy="546100"/>
          </a:xfrm>
        </p:grpSpPr>
        <p:sp>
          <p:nvSpPr>
            <p:cNvPr id="4" name="object 4"/>
            <p:cNvSpPr/>
            <p:nvPr/>
          </p:nvSpPr>
          <p:spPr>
            <a:xfrm>
              <a:off x="0" y="186689"/>
              <a:ext cx="359410" cy="546100"/>
            </a:xfrm>
            <a:custGeom>
              <a:avLst/>
              <a:gdLst/>
              <a:ahLst/>
              <a:cxnLst/>
              <a:rect l="l" t="t" r="r" b="b"/>
              <a:pathLst>
                <a:path w="359410" h="546100">
                  <a:moveTo>
                    <a:pt x="35941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359410" y="546099"/>
                  </a:lnTo>
                  <a:lnTo>
                    <a:pt x="35941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1950" y="186689"/>
              <a:ext cx="3600450" cy="546100"/>
            </a:xfrm>
            <a:custGeom>
              <a:avLst/>
              <a:gdLst/>
              <a:ahLst/>
              <a:cxnLst/>
              <a:rect l="l" t="t" r="r" b="b"/>
              <a:pathLst>
                <a:path w="3600450" h="546100">
                  <a:moveTo>
                    <a:pt x="360045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3600450" y="546099"/>
                  </a:lnTo>
                  <a:lnTo>
                    <a:pt x="360045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0055" y="237807"/>
            <a:ext cx="32867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Saat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Mulai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Penyusutan</a:t>
            </a:r>
          </a:p>
        </p:txBody>
      </p:sp>
      <p:sp>
        <p:nvSpPr>
          <p:cNvPr id="7" name="object 7"/>
          <p:cNvSpPr/>
          <p:nvPr/>
        </p:nvSpPr>
        <p:spPr>
          <a:xfrm>
            <a:off x="5667375" y="1233805"/>
            <a:ext cx="0" cy="4937760"/>
          </a:xfrm>
          <a:custGeom>
            <a:avLst/>
            <a:gdLst/>
            <a:ahLst/>
            <a:cxnLst/>
            <a:rect l="l" t="t" r="r" b="b"/>
            <a:pathLst>
              <a:path h="4937760">
                <a:moveTo>
                  <a:pt x="0" y="4937747"/>
                </a:moveTo>
                <a:lnTo>
                  <a:pt x="0" y="0"/>
                </a:lnTo>
              </a:path>
            </a:pathLst>
          </a:custGeom>
          <a:ln w="28575">
            <a:solidFill>
              <a:srgbClr val="AEABA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5007" y="1434147"/>
            <a:ext cx="2230755" cy="460375"/>
            <a:chOff x="695007" y="1434147"/>
            <a:chExt cx="2230755" cy="460375"/>
          </a:xfrm>
        </p:grpSpPr>
        <p:sp>
          <p:nvSpPr>
            <p:cNvPr id="9" name="object 9"/>
            <p:cNvSpPr/>
            <p:nvPr/>
          </p:nvSpPr>
          <p:spPr>
            <a:xfrm>
              <a:off x="2695574" y="1664335"/>
              <a:ext cx="209550" cy="209550"/>
            </a:xfrm>
            <a:custGeom>
              <a:avLst/>
              <a:gdLst/>
              <a:ahLst/>
              <a:cxnLst/>
              <a:rect l="l" t="t" r="r" b="b"/>
              <a:pathLst>
                <a:path w="209550" h="209550">
                  <a:moveTo>
                    <a:pt x="209550" y="0"/>
                  </a:moveTo>
                  <a:lnTo>
                    <a:pt x="41910" y="41910"/>
                  </a:lnTo>
                  <a:lnTo>
                    <a:pt x="0" y="20955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5644" y="1454785"/>
              <a:ext cx="2189480" cy="419100"/>
            </a:xfrm>
            <a:custGeom>
              <a:avLst/>
              <a:gdLst/>
              <a:ahLst/>
              <a:cxnLst/>
              <a:rect l="l" t="t" r="r" b="b"/>
              <a:pathLst>
                <a:path w="2189480" h="419100">
                  <a:moveTo>
                    <a:pt x="1979930" y="419100"/>
                  </a:moveTo>
                  <a:lnTo>
                    <a:pt x="2021840" y="251460"/>
                  </a:lnTo>
                  <a:lnTo>
                    <a:pt x="2189480" y="209550"/>
                  </a:lnTo>
                  <a:lnTo>
                    <a:pt x="1979930" y="419100"/>
                  </a:lnTo>
                  <a:lnTo>
                    <a:pt x="0" y="419100"/>
                  </a:lnTo>
                  <a:lnTo>
                    <a:pt x="0" y="0"/>
                  </a:lnTo>
                  <a:lnTo>
                    <a:pt x="2189480" y="0"/>
                  </a:lnTo>
                  <a:lnTo>
                    <a:pt x="2189480" y="209550"/>
                  </a:lnTo>
                </a:path>
              </a:pathLst>
            </a:custGeom>
            <a:ln w="412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73760" y="1506220"/>
            <a:ext cx="1691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Segoe UI"/>
                <a:cs typeface="Segoe UI"/>
              </a:rPr>
              <a:t>PENYUSUTAN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01419" y="2416810"/>
            <a:ext cx="2833370" cy="440690"/>
          </a:xfrm>
          <a:custGeom>
            <a:avLst/>
            <a:gdLst/>
            <a:ahLst/>
            <a:cxnLst/>
            <a:rect l="l" t="t" r="r" b="b"/>
            <a:pathLst>
              <a:path w="2833370" h="440689">
                <a:moveTo>
                  <a:pt x="2759964" y="0"/>
                </a:moveTo>
                <a:lnTo>
                  <a:pt x="73406" y="0"/>
                </a:lnTo>
                <a:lnTo>
                  <a:pt x="44839" y="5772"/>
                </a:lnTo>
                <a:lnTo>
                  <a:pt x="21505" y="21510"/>
                </a:lnTo>
                <a:lnTo>
                  <a:pt x="5770" y="44844"/>
                </a:lnTo>
                <a:lnTo>
                  <a:pt x="0" y="73405"/>
                </a:lnTo>
                <a:lnTo>
                  <a:pt x="0" y="367284"/>
                </a:lnTo>
                <a:lnTo>
                  <a:pt x="5770" y="395845"/>
                </a:lnTo>
                <a:lnTo>
                  <a:pt x="21505" y="419179"/>
                </a:lnTo>
                <a:lnTo>
                  <a:pt x="44839" y="434917"/>
                </a:lnTo>
                <a:lnTo>
                  <a:pt x="73406" y="440689"/>
                </a:lnTo>
                <a:lnTo>
                  <a:pt x="2759964" y="440689"/>
                </a:lnTo>
                <a:lnTo>
                  <a:pt x="2788525" y="434917"/>
                </a:lnTo>
                <a:lnTo>
                  <a:pt x="2811859" y="419179"/>
                </a:lnTo>
                <a:lnTo>
                  <a:pt x="2827597" y="395845"/>
                </a:lnTo>
                <a:lnTo>
                  <a:pt x="2833370" y="367284"/>
                </a:lnTo>
                <a:lnTo>
                  <a:pt x="2833370" y="73405"/>
                </a:lnTo>
                <a:lnTo>
                  <a:pt x="2827597" y="44844"/>
                </a:lnTo>
                <a:lnTo>
                  <a:pt x="2811859" y="21510"/>
                </a:lnTo>
                <a:lnTo>
                  <a:pt x="2788525" y="5772"/>
                </a:lnTo>
                <a:lnTo>
                  <a:pt x="2759964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52880" y="2443734"/>
            <a:ext cx="1112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DB820"/>
                </a:solidFill>
                <a:latin typeface="Segoe UI"/>
                <a:cs typeface="Segoe UI"/>
              </a:rPr>
              <a:t>Bangunan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13447" y="2180907"/>
            <a:ext cx="441325" cy="440055"/>
            <a:chOff x="913447" y="2180907"/>
            <a:chExt cx="441325" cy="440055"/>
          </a:xfrm>
        </p:grpSpPr>
        <p:sp>
          <p:nvSpPr>
            <p:cNvPr id="15" name="object 15"/>
            <p:cNvSpPr/>
            <p:nvPr/>
          </p:nvSpPr>
          <p:spPr>
            <a:xfrm>
              <a:off x="927735" y="2195195"/>
              <a:ext cx="412750" cy="411480"/>
            </a:xfrm>
            <a:custGeom>
              <a:avLst/>
              <a:gdLst/>
              <a:ahLst/>
              <a:cxnLst/>
              <a:rect l="l" t="t" r="r" b="b"/>
              <a:pathLst>
                <a:path w="412750" h="411480">
                  <a:moveTo>
                    <a:pt x="206375" y="0"/>
                  </a:moveTo>
                  <a:lnTo>
                    <a:pt x="159053" y="5431"/>
                  </a:lnTo>
                  <a:lnTo>
                    <a:pt x="115614" y="20905"/>
                  </a:lnTo>
                  <a:lnTo>
                    <a:pt x="77295" y="45186"/>
                  </a:lnTo>
                  <a:lnTo>
                    <a:pt x="45336" y="77044"/>
                  </a:lnTo>
                  <a:lnTo>
                    <a:pt x="20975" y="115244"/>
                  </a:lnTo>
                  <a:lnTo>
                    <a:pt x="5450" y="158553"/>
                  </a:lnTo>
                  <a:lnTo>
                    <a:pt x="0" y="205739"/>
                  </a:lnTo>
                  <a:lnTo>
                    <a:pt x="5450" y="252926"/>
                  </a:lnTo>
                  <a:lnTo>
                    <a:pt x="20975" y="296235"/>
                  </a:lnTo>
                  <a:lnTo>
                    <a:pt x="45336" y="334435"/>
                  </a:lnTo>
                  <a:lnTo>
                    <a:pt x="77295" y="366293"/>
                  </a:lnTo>
                  <a:lnTo>
                    <a:pt x="115614" y="390574"/>
                  </a:lnTo>
                  <a:lnTo>
                    <a:pt x="159053" y="406048"/>
                  </a:lnTo>
                  <a:lnTo>
                    <a:pt x="206375" y="411479"/>
                  </a:lnTo>
                  <a:lnTo>
                    <a:pt x="253696" y="406048"/>
                  </a:lnTo>
                  <a:lnTo>
                    <a:pt x="297135" y="390574"/>
                  </a:lnTo>
                  <a:lnTo>
                    <a:pt x="335454" y="366293"/>
                  </a:lnTo>
                  <a:lnTo>
                    <a:pt x="367413" y="334435"/>
                  </a:lnTo>
                  <a:lnTo>
                    <a:pt x="391774" y="296235"/>
                  </a:lnTo>
                  <a:lnTo>
                    <a:pt x="407299" y="252926"/>
                  </a:lnTo>
                  <a:lnTo>
                    <a:pt x="412750" y="205739"/>
                  </a:lnTo>
                  <a:lnTo>
                    <a:pt x="407299" y="158553"/>
                  </a:lnTo>
                  <a:lnTo>
                    <a:pt x="391774" y="115244"/>
                  </a:lnTo>
                  <a:lnTo>
                    <a:pt x="367413" y="77044"/>
                  </a:lnTo>
                  <a:lnTo>
                    <a:pt x="335454" y="45186"/>
                  </a:lnTo>
                  <a:lnTo>
                    <a:pt x="297135" y="20905"/>
                  </a:lnTo>
                  <a:lnTo>
                    <a:pt x="253696" y="5431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ED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7735" y="2195195"/>
              <a:ext cx="412750" cy="411480"/>
            </a:xfrm>
            <a:custGeom>
              <a:avLst/>
              <a:gdLst/>
              <a:ahLst/>
              <a:cxnLst/>
              <a:rect l="l" t="t" r="r" b="b"/>
              <a:pathLst>
                <a:path w="412750" h="411480">
                  <a:moveTo>
                    <a:pt x="0" y="205739"/>
                  </a:moveTo>
                  <a:lnTo>
                    <a:pt x="5450" y="158553"/>
                  </a:lnTo>
                  <a:lnTo>
                    <a:pt x="20975" y="115244"/>
                  </a:lnTo>
                  <a:lnTo>
                    <a:pt x="45336" y="77044"/>
                  </a:lnTo>
                  <a:lnTo>
                    <a:pt x="77295" y="45186"/>
                  </a:lnTo>
                  <a:lnTo>
                    <a:pt x="115614" y="20905"/>
                  </a:lnTo>
                  <a:lnTo>
                    <a:pt x="159053" y="5431"/>
                  </a:lnTo>
                  <a:lnTo>
                    <a:pt x="206375" y="0"/>
                  </a:lnTo>
                  <a:lnTo>
                    <a:pt x="253696" y="5431"/>
                  </a:lnTo>
                  <a:lnTo>
                    <a:pt x="297135" y="20905"/>
                  </a:lnTo>
                  <a:lnTo>
                    <a:pt x="335454" y="45186"/>
                  </a:lnTo>
                  <a:lnTo>
                    <a:pt x="367413" y="77044"/>
                  </a:lnTo>
                  <a:lnTo>
                    <a:pt x="391774" y="115244"/>
                  </a:lnTo>
                  <a:lnTo>
                    <a:pt x="407299" y="158553"/>
                  </a:lnTo>
                  <a:lnTo>
                    <a:pt x="412750" y="205739"/>
                  </a:lnTo>
                  <a:lnTo>
                    <a:pt x="407299" y="252926"/>
                  </a:lnTo>
                  <a:lnTo>
                    <a:pt x="391774" y="296235"/>
                  </a:lnTo>
                  <a:lnTo>
                    <a:pt x="367413" y="334435"/>
                  </a:lnTo>
                  <a:lnTo>
                    <a:pt x="335454" y="366293"/>
                  </a:lnTo>
                  <a:lnTo>
                    <a:pt x="297135" y="390574"/>
                  </a:lnTo>
                  <a:lnTo>
                    <a:pt x="253696" y="406048"/>
                  </a:lnTo>
                  <a:lnTo>
                    <a:pt x="206375" y="411479"/>
                  </a:lnTo>
                  <a:lnTo>
                    <a:pt x="159053" y="406048"/>
                  </a:lnTo>
                  <a:lnTo>
                    <a:pt x="115614" y="390574"/>
                  </a:lnTo>
                  <a:lnTo>
                    <a:pt x="77295" y="366293"/>
                  </a:lnTo>
                  <a:lnTo>
                    <a:pt x="45336" y="334435"/>
                  </a:lnTo>
                  <a:lnTo>
                    <a:pt x="20975" y="296235"/>
                  </a:lnTo>
                  <a:lnTo>
                    <a:pt x="5450" y="252926"/>
                  </a:lnTo>
                  <a:lnTo>
                    <a:pt x="0" y="20573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69022" y="2275459"/>
            <a:ext cx="1282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74750" y="3582670"/>
            <a:ext cx="2865120" cy="440690"/>
          </a:xfrm>
          <a:custGeom>
            <a:avLst/>
            <a:gdLst/>
            <a:ahLst/>
            <a:cxnLst/>
            <a:rect l="l" t="t" r="r" b="b"/>
            <a:pathLst>
              <a:path w="2865120" h="440689">
                <a:moveTo>
                  <a:pt x="2791714" y="0"/>
                </a:moveTo>
                <a:lnTo>
                  <a:pt x="73444" y="0"/>
                </a:lnTo>
                <a:lnTo>
                  <a:pt x="44855" y="5772"/>
                </a:lnTo>
                <a:lnTo>
                  <a:pt x="21510" y="21510"/>
                </a:lnTo>
                <a:lnTo>
                  <a:pt x="5771" y="44844"/>
                </a:lnTo>
                <a:lnTo>
                  <a:pt x="0" y="73405"/>
                </a:lnTo>
                <a:lnTo>
                  <a:pt x="0" y="367283"/>
                </a:lnTo>
                <a:lnTo>
                  <a:pt x="5771" y="395845"/>
                </a:lnTo>
                <a:lnTo>
                  <a:pt x="21510" y="419179"/>
                </a:lnTo>
                <a:lnTo>
                  <a:pt x="44855" y="434917"/>
                </a:lnTo>
                <a:lnTo>
                  <a:pt x="73444" y="440689"/>
                </a:lnTo>
                <a:lnTo>
                  <a:pt x="2791714" y="440689"/>
                </a:lnTo>
                <a:lnTo>
                  <a:pt x="2820275" y="434917"/>
                </a:lnTo>
                <a:lnTo>
                  <a:pt x="2843609" y="419179"/>
                </a:lnTo>
                <a:lnTo>
                  <a:pt x="2859347" y="395845"/>
                </a:lnTo>
                <a:lnTo>
                  <a:pt x="2865120" y="367283"/>
                </a:lnTo>
                <a:lnTo>
                  <a:pt x="2865120" y="73405"/>
                </a:lnTo>
                <a:lnTo>
                  <a:pt x="2859347" y="44844"/>
                </a:lnTo>
                <a:lnTo>
                  <a:pt x="2843609" y="21510"/>
                </a:lnTo>
                <a:lnTo>
                  <a:pt x="2820275" y="5772"/>
                </a:lnTo>
                <a:lnTo>
                  <a:pt x="2791714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35735" y="3630929"/>
            <a:ext cx="1818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DB820"/>
                </a:solidFill>
                <a:latin typeface="Segoe UI"/>
                <a:cs typeface="Segoe UI"/>
              </a:rPr>
              <a:t>Selain</a:t>
            </a:r>
            <a:r>
              <a:rPr sz="1800" b="1" spc="-85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EDB820"/>
                </a:solidFill>
                <a:latin typeface="Segoe UI"/>
                <a:cs typeface="Segoe UI"/>
              </a:rPr>
              <a:t>Bangunan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04557" y="3351847"/>
            <a:ext cx="441325" cy="448945"/>
            <a:chOff x="904557" y="3351847"/>
            <a:chExt cx="441325" cy="448945"/>
          </a:xfrm>
        </p:grpSpPr>
        <p:sp>
          <p:nvSpPr>
            <p:cNvPr id="21" name="object 21"/>
            <p:cNvSpPr/>
            <p:nvPr/>
          </p:nvSpPr>
          <p:spPr>
            <a:xfrm>
              <a:off x="918844" y="3366134"/>
              <a:ext cx="412750" cy="420370"/>
            </a:xfrm>
            <a:custGeom>
              <a:avLst/>
              <a:gdLst/>
              <a:ahLst/>
              <a:cxnLst/>
              <a:rect l="l" t="t" r="r" b="b"/>
              <a:pathLst>
                <a:path w="412750" h="420370">
                  <a:moveTo>
                    <a:pt x="206375" y="0"/>
                  </a:moveTo>
                  <a:lnTo>
                    <a:pt x="159053" y="5551"/>
                  </a:lnTo>
                  <a:lnTo>
                    <a:pt x="115614" y="21364"/>
                  </a:lnTo>
                  <a:lnTo>
                    <a:pt x="77295" y="46176"/>
                  </a:lnTo>
                  <a:lnTo>
                    <a:pt x="45336" y="78726"/>
                  </a:lnTo>
                  <a:lnTo>
                    <a:pt x="20975" y="117752"/>
                  </a:lnTo>
                  <a:lnTo>
                    <a:pt x="5450" y="161992"/>
                  </a:lnTo>
                  <a:lnTo>
                    <a:pt x="0" y="210185"/>
                  </a:lnTo>
                  <a:lnTo>
                    <a:pt x="5450" y="258377"/>
                  </a:lnTo>
                  <a:lnTo>
                    <a:pt x="20975" y="302617"/>
                  </a:lnTo>
                  <a:lnTo>
                    <a:pt x="45336" y="341643"/>
                  </a:lnTo>
                  <a:lnTo>
                    <a:pt x="77295" y="374193"/>
                  </a:lnTo>
                  <a:lnTo>
                    <a:pt x="115614" y="399005"/>
                  </a:lnTo>
                  <a:lnTo>
                    <a:pt x="159053" y="414818"/>
                  </a:lnTo>
                  <a:lnTo>
                    <a:pt x="206375" y="420369"/>
                  </a:lnTo>
                  <a:lnTo>
                    <a:pt x="253696" y="414818"/>
                  </a:lnTo>
                  <a:lnTo>
                    <a:pt x="297135" y="399005"/>
                  </a:lnTo>
                  <a:lnTo>
                    <a:pt x="335454" y="374193"/>
                  </a:lnTo>
                  <a:lnTo>
                    <a:pt x="367413" y="341643"/>
                  </a:lnTo>
                  <a:lnTo>
                    <a:pt x="391774" y="302617"/>
                  </a:lnTo>
                  <a:lnTo>
                    <a:pt x="407299" y="258377"/>
                  </a:lnTo>
                  <a:lnTo>
                    <a:pt x="412750" y="210185"/>
                  </a:lnTo>
                  <a:lnTo>
                    <a:pt x="407299" y="161992"/>
                  </a:lnTo>
                  <a:lnTo>
                    <a:pt x="391774" y="117752"/>
                  </a:lnTo>
                  <a:lnTo>
                    <a:pt x="367413" y="78726"/>
                  </a:lnTo>
                  <a:lnTo>
                    <a:pt x="335454" y="46176"/>
                  </a:lnTo>
                  <a:lnTo>
                    <a:pt x="297135" y="21364"/>
                  </a:lnTo>
                  <a:lnTo>
                    <a:pt x="253696" y="5551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ED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8844" y="3366134"/>
              <a:ext cx="412750" cy="420370"/>
            </a:xfrm>
            <a:custGeom>
              <a:avLst/>
              <a:gdLst/>
              <a:ahLst/>
              <a:cxnLst/>
              <a:rect l="l" t="t" r="r" b="b"/>
              <a:pathLst>
                <a:path w="412750" h="420370">
                  <a:moveTo>
                    <a:pt x="0" y="210185"/>
                  </a:moveTo>
                  <a:lnTo>
                    <a:pt x="5450" y="161992"/>
                  </a:lnTo>
                  <a:lnTo>
                    <a:pt x="20975" y="117752"/>
                  </a:lnTo>
                  <a:lnTo>
                    <a:pt x="45336" y="78726"/>
                  </a:lnTo>
                  <a:lnTo>
                    <a:pt x="77295" y="46176"/>
                  </a:lnTo>
                  <a:lnTo>
                    <a:pt x="115614" y="21364"/>
                  </a:lnTo>
                  <a:lnTo>
                    <a:pt x="159053" y="5551"/>
                  </a:lnTo>
                  <a:lnTo>
                    <a:pt x="206375" y="0"/>
                  </a:lnTo>
                  <a:lnTo>
                    <a:pt x="253696" y="5551"/>
                  </a:lnTo>
                  <a:lnTo>
                    <a:pt x="297135" y="21364"/>
                  </a:lnTo>
                  <a:lnTo>
                    <a:pt x="335454" y="46176"/>
                  </a:lnTo>
                  <a:lnTo>
                    <a:pt x="367413" y="78726"/>
                  </a:lnTo>
                  <a:lnTo>
                    <a:pt x="391774" y="117752"/>
                  </a:lnTo>
                  <a:lnTo>
                    <a:pt x="407299" y="161992"/>
                  </a:lnTo>
                  <a:lnTo>
                    <a:pt x="412750" y="210185"/>
                  </a:lnTo>
                  <a:lnTo>
                    <a:pt x="407299" y="258377"/>
                  </a:lnTo>
                  <a:lnTo>
                    <a:pt x="391774" y="302617"/>
                  </a:lnTo>
                  <a:lnTo>
                    <a:pt x="367413" y="341643"/>
                  </a:lnTo>
                  <a:lnTo>
                    <a:pt x="335454" y="374193"/>
                  </a:lnTo>
                  <a:lnTo>
                    <a:pt x="297135" y="399005"/>
                  </a:lnTo>
                  <a:lnTo>
                    <a:pt x="253696" y="414818"/>
                  </a:lnTo>
                  <a:lnTo>
                    <a:pt x="206375" y="420369"/>
                  </a:lnTo>
                  <a:lnTo>
                    <a:pt x="159053" y="414818"/>
                  </a:lnTo>
                  <a:lnTo>
                    <a:pt x="115614" y="399005"/>
                  </a:lnTo>
                  <a:lnTo>
                    <a:pt x="77295" y="374193"/>
                  </a:lnTo>
                  <a:lnTo>
                    <a:pt x="45336" y="341643"/>
                  </a:lnTo>
                  <a:lnTo>
                    <a:pt x="20975" y="302617"/>
                  </a:lnTo>
                  <a:lnTo>
                    <a:pt x="5450" y="258377"/>
                  </a:lnTo>
                  <a:lnTo>
                    <a:pt x="0" y="210185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60767" y="3451859"/>
            <a:ext cx="1282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12177" y="4464367"/>
            <a:ext cx="3406140" cy="1294130"/>
            <a:chOff x="912177" y="4464367"/>
            <a:chExt cx="3406140" cy="1294130"/>
          </a:xfrm>
        </p:grpSpPr>
        <p:sp>
          <p:nvSpPr>
            <p:cNvPr id="25" name="object 25"/>
            <p:cNvSpPr/>
            <p:nvPr/>
          </p:nvSpPr>
          <p:spPr>
            <a:xfrm>
              <a:off x="1189989" y="4677409"/>
              <a:ext cx="3128010" cy="1080770"/>
            </a:xfrm>
            <a:custGeom>
              <a:avLst/>
              <a:gdLst/>
              <a:ahLst/>
              <a:cxnLst/>
              <a:rect l="l" t="t" r="r" b="b"/>
              <a:pathLst>
                <a:path w="3128010" h="1080770">
                  <a:moveTo>
                    <a:pt x="2947924" y="0"/>
                  </a:moveTo>
                  <a:lnTo>
                    <a:pt x="180085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5"/>
                  </a:lnTo>
                  <a:lnTo>
                    <a:pt x="0" y="900683"/>
                  </a:lnTo>
                  <a:lnTo>
                    <a:pt x="6434" y="948551"/>
                  </a:lnTo>
                  <a:lnTo>
                    <a:pt x="24590" y="991568"/>
                  </a:lnTo>
                  <a:lnTo>
                    <a:pt x="52752" y="1028017"/>
                  </a:lnTo>
                  <a:lnTo>
                    <a:pt x="89201" y="1056179"/>
                  </a:lnTo>
                  <a:lnTo>
                    <a:pt x="132218" y="1074335"/>
                  </a:lnTo>
                  <a:lnTo>
                    <a:pt x="180085" y="1080770"/>
                  </a:lnTo>
                  <a:lnTo>
                    <a:pt x="2947924" y="1080770"/>
                  </a:lnTo>
                  <a:lnTo>
                    <a:pt x="2995791" y="1074335"/>
                  </a:lnTo>
                  <a:lnTo>
                    <a:pt x="3038808" y="1056179"/>
                  </a:lnTo>
                  <a:lnTo>
                    <a:pt x="3075257" y="1028017"/>
                  </a:lnTo>
                  <a:lnTo>
                    <a:pt x="3103419" y="991568"/>
                  </a:lnTo>
                  <a:lnTo>
                    <a:pt x="3121575" y="948551"/>
                  </a:lnTo>
                  <a:lnTo>
                    <a:pt x="3128010" y="900683"/>
                  </a:lnTo>
                  <a:lnTo>
                    <a:pt x="3128010" y="180085"/>
                  </a:lnTo>
                  <a:lnTo>
                    <a:pt x="3121575" y="132218"/>
                  </a:lnTo>
                  <a:lnTo>
                    <a:pt x="3103419" y="89201"/>
                  </a:lnTo>
                  <a:lnTo>
                    <a:pt x="3075257" y="52752"/>
                  </a:lnTo>
                  <a:lnTo>
                    <a:pt x="3038808" y="24590"/>
                  </a:lnTo>
                  <a:lnTo>
                    <a:pt x="2995791" y="6434"/>
                  </a:lnTo>
                  <a:lnTo>
                    <a:pt x="2947924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26464" y="4478654"/>
              <a:ext cx="412750" cy="416559"/>
            </a:xfrm>
            <a:custGeom>
              <a:avLst/>
              <a:gdLst/>
              <a:ahLst/>
              <a:cxnLst/>
              <a:rect l="l" t="t" r="r" b="b"/>
              <a:pathLst>
                <a:path w="412750" h="416560">
                  <a:moveTo>
                    <a:pt x="206375" y="0"/>
                  </a:moveTo>
                  <a:lnTo>
                    <a:pt x="159053" y="5499"/>
                  </a:lnTo>
                  <a:lnTo>
                    <a:pt x="115614" y="21164"/>
                  </a:lnTo>
                  <a:lnTo>
                    <a:pt x="77295" y="45746"/>
                  </a:lnTo>
                  <a:lnTo>
                    <a:pt x="45336" y="77997"/>
                  </a:lnTo>
                  <a:lnTo>
                    <a:pt x="20975" y="116669"/>
                  </a:lnTo>
                  <a:lnTo>
                    <a:pt x="5450" y="160513"/>
                  </a:lnTo>
                  <a:lnTo>
                    <a:pt x="0" y="208280"/>
                  </a:lnTo>
                  <a:lnTo>
                    <a:pt x="5450" y="256046"/>
                  </a:lnTo>
                  <a:lnTo>
                    <a:pt x="20975" y="299890"/>
                  </a:lnTo>
                  <a:lnTo>
                    <a:pt x="45336" y="338562"/>
                  </a:lnTo>
                  <a:lnTo>
                    <a:pt x="77295" y="370813"/>
                  </a:lnTo>
                  <a:lnTo>
                    <a:pt x="115614" y="395395"/>
                  </a:lnTo>
                  <a:lnTo>
                    <a:pt x="159053" y="411060"/>
                  </a:lnTo>
                  <a:lnTo>
                    <a:pt x="206375" y="416560"/>
                  </a:lnTo>
                  <a:lnTo>
                    <a:pt x="253696" y="411060"/>
                  </a:lnTo>
                  <a:lnTo>
                    <a:pt x="297135" y="395395"/>
                  </a:lnTo>
                  <a:lnTo>
                    <a:pt x="335454" y="370813"/>
                  </a:lnTo>
                  <a:lnTo>
                    <a:pt x="367413" y="338562"/>
                  </a:lnTo>
                  <a:lnTo>
                    <a:pt x="391774" y="299890"/>
                  </a:lnTo>
                  <a:lnTo>
                    <a:pt x="407299" y="256046"/>
                  </a:lnTo>
                  <a:lnTo>
                    <a:pt x="412750" y="208280"/>
                  </a:lnTo>
                  <a:lnTo>
                    <a:pt x="407299" y="160513"/>
                  </a:lnTo>
                  <a:lnTo>
                    <a:pt x="391774" y="116669"/>
                  </a:lnTo>
                  <a:lnTo>
                    <a:pt x="367413" y="77997"/>
                  </a:lnTo>
                  <a:lnTo>
                    <a:pt x="335454" y="45746"/>
                  </a:lnTo>
                  <a:lnTo>
                    <a:pt x="297135" y="21164"/>
                  </a:lnTo>
                  <a:lnTo>
                    <a:pt x="253696" y="5499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ED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26464" y="4478654"/>
              <a:ext cx="412750" cy="416559"/>
            </a:xfrm>
            <a:custGeom>
              <a:avLst/>
              <a:gdLst/>
              <a:ahLst/>
              <a:cxnLst/>
              <a:rect l="l" t="t" r="r" b="b"/>
              <a:pathLst>
                <a:path w="412750" h="416560">
                  <a:moveTo>
                    <a:pt x="0" y="208280"/>
                  </a:moveTo>
                  <a:lnTo>
                    <a:pt x="5450" y="160513"/>
                  </a:lnTo>
                  <a:lnTo>
                    <a:pt x="20975" y="116669"/>
                  </a:lnTo>
                  <a:lnTo>
                    <a:pt x="45336" y="77997"/>
                  </a:lnTo>
                  <a:lnTo>
                    <a:pt x="77295" y="45746"/>
                  </a:lnTo>
                  <a:lnTo>
                    <a:pt x="115614" y="21164"/>
                  </a:lnTo>
                  <a:lnTo>
                    <a:pt x="159053" y="5499"/>
                  </a:lnTo>
                  <a:lnTo>
                    <a:pt x="206375" y="0"/>
                  </a:lnTo>
                  <a:lnTo>
                    <a:pt x="253696" y="5499"/>
                  </a:lnTo>
                  <a:lnTo>
                    <a:pt x="297135" y="21164"/>
                  </a:lnTo>
                  <a:lnTo>
                    <a:pt x="335454" y="45746"/>
                  </a:lnTo>
                  <a:lnTo>
                    <a:pt x="367413" y="77997"/>
                  </a:lnTo>
                  <a:lnTo>
                    <a:pt x="391774" y="116669"/>
                  </a:lnTo>
                  <a:lnTo>
                    <a:pt x="407299" y="160513"/>
                  </a:lnTo>
                  <a:lnTo>
                    <a:pt x="412750" y="208280"/>
                  </a:lnTo>
                  <a:lnTo>
                    <a:pt x="407299" y="256046"/>
                  </a:lnTo>
                  <a:lnTo>
                    <a:pt x="391774" y="299890"/>
                  </a:lnTo>
                  <a:lnTo>
                    <a:pt x="367413" y="338562"/>
                  </a:lnTo>
                  <a:lnTo>
                    <a:pt x="335454" y="370813"/>
                  </a:lnTo>
                  <a:lnTo>
                    <a:pt x="297135" y="395395"/>
                  </a:lnTo>
                  <a:lnTo>
                    <a:pt x="253696" y="411060"/>
                  </a:lnTo>
                  <a:lnTo>
                    <a:pt x="206375" y="416560"/>
                  </a:lnTo>
                  <a:lnTo>
                    <a:pt x="159053" y="411060"/>
                  </a:lnTo>
                  <a:lnTo>
                    <a:pt x="115614" y="395395"/>
                  </a:lnTo>
                  <a:lnTo>
                    <a:pt x="77295" y="370813"/>
                  </a:lnTo>
                  <a:lnTo>
                    <a:pt x="45336" y="338562"/>
                  </a:lnTo>
                  <a:lnTo>
                    <a:pt x="20975" y="299890"/>
                  </a:lnTo>
                  <a:lnTo>
                    <a:pt x="5450" y="256046"/>
                  </a:lnTo>
                  <a:lnTo>
                    <a:pt x="0" y="20828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67752" y="4562855"/>
            <a:ext cx="1282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2179" y="1944370"/>
            <a:ext cx="1384300" cy="113030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346835" y="4747133"/>
            <a:ext cx="2498725" cy="8940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33020" algn="just">
              <a:lnSpc>
                <a:spcPct val="104200"/>
              </a:lnSpc>
              <a:spcBef>
                <a:spcPts val="185"/>
              </a:spcBef>
            </a:pPr>
            <a:r>
              <a:rPr sz="1800" b="1" spc="-5" dirty="0">
                <a:solidFill>
                  <a:srgbClr val="EDB820"/>
                </a:solidFill>
                <a:latin typeface="Segoe UI"/>
                <a:cs typeface="Segoe UI"/>
              </a:rPr>
              <a:t>Bidang</a:t>
            </a:r>
            <a:r>
              <a:rPr sz="1800" b="1" spc="-40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EDB820"/>
                </a:solidFill>
                <a:latin typeface="Segoe UI"/>
                <a:cs typeface="Segoe UI"/>
              </a:rPr>
              <a:t>Usaha</a:t>
            </a:r>
            <a:r>
              <a:rPr sz="1800" b="1" spc="-45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800" b="1" spc="-20" dirty="0">
                <a:solidFill>
                  <a:srgbClr val="EDB820"/>
                </a:solidFill>
                <a:latin typeface="Segoe UI"/>
                <a:cs typeface="Segoe UI"/>
              </a:rPr>
              <a:t>Tertentu </a:t>
            </a:r>
            <a:r>
              <a:rPr sz="1800" b="1" spc="-480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Segoe UI"/>
                <a:cs typeface="Segoe UI"/>
              </a:rPr>
              <a:t>(kehutanan, </a:t>
            </a:r>
            <a:r>
              <a:rPr sz="1800" i="1" spc="-5" dirty="0">
                <a:solidFill>
                  <a:srgbClr val="FFFFFF"/>
                </a:solidFill>
                <a:latin typeface="Segoe UI"/>
                <a:cs typeface="Segoe UI"/>
              </a:rPr>
              <a:t>perkebunan, </a:t>
            </a:r>
            <a:r>
              <a:rPr sz="1800" i="1" spc="-4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Segoe UI"/>
                <a:cs typeface="Segoe UI"/>
              </a:rPr>
              <a:t>peternakan)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416300" y="3013710"/>
            <a:ext cx="1488440" cy="2852420"/>
            <a:chOff x="3416300" y="3013710"/>
            <a:chExt cx="1488440" cy="2852420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6300" y="3013710"/>
              <a:ext cx="1488439" cy="17018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0800" y="4711700"/>
              <a:ext cx="746760" cy="112268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9719" y="4743450"/>
              <a:ext cx="746759" cy="1122680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6282690" y="1454150"/>
            <a:ext cx="4735830" cy="4486910"/>
          </a:xfrm>
          <a:custGeom>
            <a:avLst/>
            <a:gdLst/>
            <a:ahLst/>
            <a:cxnLst/>
            <a:rect l="l" t="t" r="r" b="b"/>
            <a:pathLst>
              <a:path w="4735830" h="4486910">
                <a:moveTo>
                  <a:pt x="4437507" y="0"/>
                </a:moveTo>
                <a:lnTo>
                  <a:pt x="298323" y="0"/>
                </a:lnTo>
                <a:lnTo>
                  <a:pt x="249943" y="3905"/>
                </a:lnTo>
                <a:lnTo>
                  <a:pt x="204045" y="15212"/>
                </a:lnTo>
                <a:lnTo>
                  <a:pt x="161244" y="33305"/>
                </a:lnTo>
                <a:lnTo>
                  <a:pt x="122154" y="57570"/>
                </a:lnTo>
                <a:lnTo>
                  <a:pt x="87391" y="87391"/>
                </a:lnTo>
                <a:lnTo>
                  <a:pt x="57570" y="122154"/>
                </a:lnTo>
                <a:lnTo>
                  <a:pt x="33305" y="161244"/>
                </a:lnTo>
                <a:lnTo>
                  <a:pt x="15212" y="204045"/>
                </a:lnTo>
                <a:lnTo>
                  <a:pt x="3905" y="249943"/>
                </a:lnTo>
                <a:lnTo>
                  <a:pt x="0" y="298323"/>
                </a:lnTo>
                <a:lnTo>
                  <a:pt x="0" y="4188536"/>
                </a:lnTo>
                <a:lnTo>
                  <a:pt x="3905" y="4236932"/>
                </a:lnTo>
                <a:lnTo>
                  <a:pt x="15212" y="4282843"/>
                </a:lnTo>
                <a:lnTo>
                  <a:pt x="33305" y="4325654"/>
                </a:lnTo>
                <a:lnTo>
                  <a:pt x="57570" y="4364749"/>
                </a:lnTo>
                <a:lnTo>
                  <a:pt x="87391" y="4399516"/>
                </a:lnTo>
                <a:lnTo>
                  <a:pt x="122154" y="4429339"/>
                </a:lnTo>
                <a:lnTo>
                  <a:pt x="161244" y="4453605"/>
                </a:lnTo>
                <a:lnTo>
                  <a:pt x="204045" y="4471698"/>
                </a:lnTo>
                <a:lnTo>
                  <a:pt x="249943" y="4483004"/>
                </a:lnTo>
                <a:lnTo>
                  <a:pt x="298323" y="4486910"/>
                </a:lnTo>
                <a:lnTo>
                  <a:pt x="4437507" y="4486910"/>
                </a:lnTo>
                <a:lnTo>
                  <a:pt x="4485886" y="4483004"/>
                </a:lnTo>
                <a:lnTo>
                  <a:pt x="4531784" y="4471698"/>
                </a:lnTo>
                <a:lnTo>
                  <a:pt x="4574585" y="4453605"/>
                </a:lnTo>
                <a:lnTo>
                  <a:pt x="4613675" y="4429339"/>
                </a:lnTo>
                <a:lnTo>
                  <a:pt x="4648438" y="4399516"/>
                </a:lnTo>
                <a:lnTo>
                  <a:pt x="4678259" y="4364749"/>
                </a:lnTo>
                <a:lnTo>
                  <a:pt x="4702524" y="4325654"/>
                </a:lnTo>
                <a:lnTo>
                  <a:pt x="4720617" y="4282843"/>
                </a:lnTo>
                <a:lnTo>
                  <a:pt x="4731924" y="4236932"/>
                </a:lnTo>
                <a:lnTo>
                  <a:pt x="4735830" y="4188536"/>
                </a:lnTo>
                <a:lnTo>
                  <a:pt x="4735830" y="298323"/>
                </a:lnTo>
                <a:lnTo>
                  <a:pt x="4731924" y="249943"/>
                </a:lnTo>
                <a:lnTo>
                  <a:pt x="4720617" y="204045"/>
                </a:lnTo>
                <a:lnTo>
                  <a:pt x="4702524" y="161244"/>
                </a:lnTo>
                <a:lnTo>
                  <a:pt x="4678259" y="122154"/>
                </a:lnTo>
                <a:lnTo>
                  <a:pt x="4648438" y="87391"/>
                </a:lnTo>
                <a:lnTo>
                  <a:pt x="4613675" y="57570"/>
                </a:lnTo>
                <a:lnTo>
                  <a:pt x="4574585" y="33305"/>
                </a:lnTo>
                <a:lnTo>
                  <a:pt x="4531784" y="15212"/>
                </a:lnTo>
                <a:lnTo>
                  <a:pt x="4485886" y="3905"/>
                </a:lnTo>
                <a:lnTo>
                  <a:pt x="443750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449314" y="1607565"/>
            <a:ext cx="41840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Penyusutan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dimulai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pada 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bulan dilakukannya </a:t>
            </a:r>
            <a:r>
              <a:rPr sz="1600" b="1" spc="-4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pengeluaran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kecuali: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908030" y="6480809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1B2852"/>
                </a:solidFill>
                <a:latin typeface="Calibri"/>
                <a:cs typeface="Calibri"/>
                <a:hlinkClick r:id="rId5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49314" y="2095246"/>
            <a:ext cx="435737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2004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untuk </a:t>
            </a:r>
            <a:r>
              <a:rPr sz="1600" spc="10" dirty="0">
                <a:solidFill>
                  <a:srgbClr val="FFFFFF"/>
                </a:solidFill>
                <a:latin typeface="Segoe UI"/>
                <a:cs typeface="Segoe UI"/>
              </a:rPr>
              <a:t>harta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yang masih dalam proses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 pengerjaan,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penyusutannya</a:t>
            </a:r>
            <a:r>
              <a:rPr sz="16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dimulai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pada </a:t>
            </a:r>
            <a:r>
              <a:rPr sz="1600" spc="-4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bulan selesainya pengerjaan </a:t>
            </a:r>
            <a:r>
              <a:rPr sz="1600" spc="10" dirty="0">
                <a:solidFill>
                  <a:srgbClr val="FFFFFF"/>
                </a:solidFill>
                <a:latin typeface="Segoe UI"/>
                <a:cs typeface="Segoe UI"/>
              </a:rPr>
              <a:t>harta </a:t>
            </a:r>
            <a:r>
              <a:rPr sz="16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tersebut.</a:t>
            </a:r>
            <a:endParaRPr sz="1600">
              <a:latin typeface="Segoe UI"/>
              <a:cs typeface="Segoe UI"/>
            </a:endParaRPr>
          </a:p>
          <a:p>
            <a:pPr marL="355600" marR="7112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dengan persetujuan Direktur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Jenderal 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Pajak </a:t>
            </a:r>
            <a:r>
              <a:rPr sz="1600" spc="-4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diperkenankan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pada 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bulan </a:t>
            </a:r>
            <a:r>
              <a:rPr sz="1600" b="1" spc="5" dirty="0">
                <a:solidFill>
                  <a:srgbClr val="FFFFFF"/>
                </a:solidFill>
                <a:latin typeface="Segoe UI"/>
                <a:cs typeface="Segoe UI"/>
              </a:rPr>
              <a:t>harta </a:t>
            </a:r>
            <a:r>
              <a:rPr sz="16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digunakan untuk 3M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(mendapatkan,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menagih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dan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memelihara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penghasilan)</a:t>
            </a:r>
            <a:r>
              <a:rPr sz="16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atau </a:t>
            </a:r>
            <a:r>
              <a:rPr sz="1600" spc="-4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pada 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bulan</a:t>
            </a:r>
            <a:r>
              <a:rPr sz="16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Segoe UI"/>
                <a:cs typeface="Segoe UI"/>
              </a:rPr>
              <a:t>harta</a:t>
            </a:r>
            <a:r>
              <a:rPr sz="16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mulai</a:t>
            </a:r>
            <a:r>
              <a:rPr sz="16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menghasilkan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1600">
              <a:latin typeface="Segoe UI"/>
              <a:cs typeface="Segoe U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dalam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bidang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usaha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tertentu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dimulai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pada:</a:t>
            </a:r>
            <a:endParaRPr sz="1600">
              <a:latin typeface="Segoe UI"/>
              <a:cs typeface="Segoe UI"/>
            </a:endParaRPr>
          </a:p>
          <a:p>
            <a:pPr marL="812800" lvl="1" indent="-457834">
              <a:lnSpc>
                <a:spcPct val="100000"/>
              </a:lnSpc>
              <a:buAutoNum type="alphaLcPeriod"/>
              <a:tabLst>
                <a:tab pos="812800" algn="l"/>
                <a:tab pos="813435" algn="l"/>
              </a:tabLst>
            </a:pP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bulan</a:t>
            </a:r>
            <a:r>
              <a:rPr sz="1600" b="1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mulai</a:t>
            </a:r>
            <a:r>
              <a:rPr sz="160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produksi</a:t>
            </a:r>
            <a:r>
              <a:rPr sz="160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komersial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yaitu</a:t>
            </a:r>
            <a:endParaRPr sz="1600">
              <a:latin typeface="Segoe UI"/>
              <a:cs typeface="Segoe UI"/>
            </a:endParaRPr>
          </a:p>
          <a:p>
            <a:pPr marL="8128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bulan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mulai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dilakukan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penjualan;</a:t>
            </a:r>
            <a:r>
              <a:rPr sz="16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dan</a:t>
            </a:r>
            <a:endParaRPr sz="1600">
              <a:latin typeface="Segoe UI"/>
              <a:cs typeface="Segoe UI"/>
            </a:endParaRPr>
          </a:p>
          <a:p>
            <a:pPr marL="812800" marR="27940" lvl="1" indent="-457200">
              <a:lnSpc>
                <a:spcPct val="100000"/>
              </a:lnSpc>
              <a:spcBef>
                <a:spcPts val="5"/>
              </a:spcBef>
              <a:buAutoNum type="alphaLcPeriod" startAt="2"/>
              <a:tabLst>
                <a:tab pos="812800" algn="l"/>
                <a:tab pos="813435" algn="l"/>
              </a:tabLst>
            </a:pP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tahun dilakukannya pengeluaran 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untuk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ternak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yang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sudah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menghasilkan </a:t>
            </a:r>
            <a:r>
              <a:rPr sz="1600" spc="-4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setelah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dipelihara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≤ 1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tahun.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7990" y="609917"/>
            <a:ext cx="157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7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86689"/>
            <a:ext cx="6550659" cy="546100"/>
            <a:chOff x="0" y="186689"/>
            <a:chExt cx="6550659" cy="546100"/>
          </a:xfrm>
        </p:grpSpPr>
        <p:sp>
          <p:nvSpPr>
            <p:cNvPr id="4" name="object 4"/>
            <p:cNvSpPr/>
            <p:nvPr/>
          </p:nvSpPr>
          <p:spPr>
            <a:xfrm>
              <a:off x="0" y="186689"/>
              <a:ext cx="359410" cy="546100"/>
            </a:xfrm>
            <a:custGeom>
              <a:avLst/>
              <a:gdLst/>
              <a:ahLst/>
              <a:cxnLst/>
              <a:rect l="l" t="t" r="r" b="b"/>
              <a:pathLst>
                <a:path w="359410" h="546100">
                  <a:moveTo>
                    <a:pt x="35941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359410" y="546099"/>
                  </a:lnTo>
                  <a:lnTo>
                    <a:pt x="35941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1950" y="186689"/>
              <a:ext cx="6188710" cy="546100"/>
            </a:xfrm>
            <a:custGeom>
              <a:avLst/>
              <a:gdLst/>
              <a:ahLst/>
              <a:cxnLst/>
              <a:rect l="l" t="t" r="r" b="b"/>
              <a:pathLst>
                <a:path w="6188709" h="546100">
                  <a:moveTo>
                    <a:pt x="6188709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6188709" y="546099"/>
                  </a:lnTo>
                  <a:lnTo>
                    <a:pt x="618870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0055" y="237807"/>
            <a:ext cx="59378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Pemberitahuan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Masa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Manfaat &gt;20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45" dirty="0">
                <a:solidFill>
                  <a:srgbClr val="FFFFFF"/>
                </a:solidFill>
              </a:rPr>
              <a:t>Tahun</a:t>
            </a:r>
          </a:p>
        </p:txBody>
      </p:sp>
      <p:sp>
        <p:nvSpPr>
          <p:cNvPr id="7" name="object 7"/>
          <p:cNvSpPr/>
          <p:nvPr/>
        </p:nvSpPr>
        <p:spPr>
          <a:xfrm>
            <a:off x="5250815" y="1233805"/>
            <a:ext cx="0" cy="4937760"/>
          </a:xfrm>
          <a:custGeom>
            <a:avLst/>
            <a:gdLst/>
            <a:ahLst/>
            <a:cxnLst/>
            <a:rect l="l" t="t" r="r" b="b"/>
            <a:pathLst>
              <a:path h="4937760">
                <a:moveTo>
                  <a:pt x="0" y="4937747"/>
                </a:moveTo>
                <a:lnTo>
                  <a:pt x="0" y="0"/>
                </a:lnTo>
              </a:path>
            </a:pathLst>
          </a:custGeom>
          <a:ln w="28575">
            <a:solidFill>
              <a:srgbClr val="AEABA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5007" y="1434147"/>
            <a:ext cx="2230755" cy="460375"/>
            <a:chOff x="695007" y="1434147"/>
            <a:chExt cx="2230755" cy="460375"/>
          </a:xfrm>
        </p:grpSpPr>
        <p:sp>
          <p:nvSpPr>
            <p:cNvPr id="9" name="object 9"/>
            <p:cNvSpPr/>
            <p:nvPr/>
          </p:nvSpPr>
          <p:spPr>
            <a:xfrm>
              <a:off x="2695574" y="1664335"/>
              <a:ext cx="209550" cy="209550"/>
            </a:xfrm>
            <a:custGeom>
              <a:avLst/>
              <a:gdLst/>
              <a:ahLst/>
              <a:cxnLst/>
              <a:rect l="l" t="t" r="r" b="b"/>
              <a:pathLst>
                <a:path w="209550" h="209550">
                  <a:moveTo>
                    <a:pt x="209550" y="0"/>
                  </a:moveTo>
                  <a:lnTo>
                    <a:pt x="41910" y="41910"/>
                  </a:lnTo>
                  <a:lnTo>
                    <a:pt x="0" y="20955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5644" y="1454785"/>
              <a:ext cx="2189480" cy="419100"/>
            </a:xfrm>
            <a:custGeom>
              <a:avLst/>
              <a:gdLst/>
              <a:ahLst/>
              <a:cxnLst/>
              <a:rect l="l" t="t" r="r" b="b"/>
              <a:pathLst>
                <a:path w="2189480" h="419100">
                  <a:moveTo>
                    <a:pt x="1979930" y="419100"/>
                  </a:moveTo>
                  <a:lnTo>
                    <a:pt x="2021840" y="251460"/>
                  </a:lnTo>
                  <a:lnTo>
                    <a:pt x="2189480" y="209550"/>
                  </a:lnTo>
                  <a:lnTo>
                    <a:pt x="1979930" y="419100"/>
                  </a:lnTo>
                  <a:lnTo>
                    <a:pt x="0" y="419100"/>
                  </a:lnTo>
                  <a:lnTo>
                    <a:pt x="0" y="0"/>
                  </a:lnTo>
                  <a:lnTo>
                    <a:pt x="2189480" y="0"/>
                  </a:lnTo>
                  <a:lnTo>
                    <a:pt x="2189480" y="209550"/>
                  </a:lnTo>
                </a:path>
              </a:pathLst>
            </a:custGeom>
            <a:ln w="412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73760" y="1506220"/>
            <a:ext cx="1691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Segoe UI"/>
                <a:cs typeface="Segoe UI"/>
              </a:rPr>
              <a:t>PENYUSUTAN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01419" y="2416810"/>
            <a:ext cx="2833370" cy="440690"/>
          </a:xfrm>
          <a:custGeom>
            <a:avLst/>
            <a:gdLst/>
            <a:ahLst/>
            <a:cxnLst/>
            <a:rect l="l" t="t" r="r" b="b"/>
            <a:pathLst>
              <a:path w="2833370" h="440689">
                <a:moveTo>
                  <a:pt x="2759964" y="0"/>
                </a:moveTo>
                <a:lnTo>
                  <a:pt x="73406" y="0"/>
                </a:lnTo>
                <a:lnTo>
                  <a:pt x="44839" y="5772"/>
                </a:lnTo>
                <a:lnTo>
                  <a:pt x="21505" y="21510"/>
                </a:lnTo>
                <a:lnTo>
                  <a:pt x="5770" y="44844"/>
                </a:lnTo>
                <a:lnTo>
                  <a:pt x="0" y="73405"/>
                </a:lnTo>
                <a:lnTo>
                  <a:pt x="0" y="367284"/>
                </a:lnTo>
                <a:lnTo>
                  <a:pt x="5770" y="395845"/>
                </a:lnTo>
                <a:lnTo>
                  <a:pt x="21505" y="419179"/>
                </a:lnTo>
                <a:lnTo>
                  <a:pt x="44839" y="434917"/>
                </a:lnTo>
                <a:lnTo>
                  <a:pt x="73406" y="440689"/>
                </a:lnTo>
                <a:lnTo>
                  <a:pt x="2759964" y="440689"/>
                </a:lnTo>
                <a:lnTo>
                  <a:pt x="2788525" y="434917"/>
                </a:lnTo>
                <a:lnTo>
                  <a:pt x="2811859" y="419179"/>
                </a:lnTo>
                <a:lnTo>
                  <a:pt x="2827597" y="395845"/>
                </a:lnTo>
                <a:lnTo>
                  <a:pt x="2833370" y="367284"/>
                </a:lnTo>
                <a:lnTo>
                  <a:pt x="2833370" y="73405"/>
                </a:lnTo>
                <a:lnTo>
                  <a:pt x="2827597" y="44844"/>
                </a:lnTo>
                <a:lnTo>
                  <a:pt x="2811859" y="21510"/>
                </a:lnTo>
                <a:lnTo>
                  <a:pt x="2788525" y="5772"/>
                </a:lnTo>
                <a:lnTo>
                  <a:pt x="2759964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52880" y="2443734"/>
            <a:ext cx="2256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DB820"/>
                </a:solidFill>
                <a:latin typeface="Segoe UI"/>
                <a:cs typeface="Segoe UI"/>
              </a:rPr>
              <a:t>Bangunan</a:t>
            </a:r>
            <a:r>
              <a:rPr sz="1800" b="1" spc="-70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EDB820"/>
                </a:solidFill>
                <a:latin typeface="Segoe UI"/>
                <a:cs typeface="Segoe UI"/>
              </a:rPr>
              <a:t>Permanen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13447" y="2180907"/>
            <a:ext cx="441325" cy="440055"/>
            <a:chOff x="913447" y="2180907"/>
            <a:chExt cx="441325" cy="440055"/>
          </a:xfrm>
        </p:grpSpPr>
        <p:sp>
          <p:nvSpPr>
            <p:cNvPr id="15" name="object 15"/>
            <p:cNvSpPr/>
            <p:nvPr/>
          </p:nvSpPr>
          <p:spPr>
            <a:xfrm>
              <a:off x="927735" y="2195195"/>
              <a:ext cx="412750" cy="411480"/>
            </a:xfrm>
            <a:custGeom>
              <a:avLst/>
              <a:gdLst/>
              <a:ahLst/>
              <a:cxnLst/>
              <a:rect l="l" t="t" r="r" b="b"/>
              <a:pathLst>
                <a:path w="412750" h="411480">
                  <a:moveTo>
                    <a:pt x="206375" y="0"/>
                  </a:moveTo>
                  <a:lnTo>
                    <a:pt x="159053" y="5431"/>
                  </a:lnTo>
                  <a:lnTo>
                    <a:pt x="115614" y="20905"/>
                  </a:lnTo>
                  <a:lnTo>
                    <a:pt x="77295" y="45186"/>
                  </a:lnTo>
                  <a:lnTo>
                    <a:pt x="45336" y="77044"/>
                  </a:lnTo>
                  <a:lnTo>
                    <a:pt x="20975" y="115244"/>
                  </a:lnTo>
                  <a:lnTo>
                    <a:pt x="5450" y="158553"/>
                  </a:lnTo>
                  <a:lnTo>
                    <a:pt x="0" y="205739"/>
                  </a:lnTo>
                  <a:lnTo>
                    <a:pt x="5450" y="252926"/>
                  </a:lnTo>
                  <a:lnTo>
                    <a:pt x="20975" y="296235"/>
                  </a:lnTo>
                  <a:lnTo>
                    <a:pt x="45336" y="334435"/>
                  </a:lnTo>
                  <a:lnTo>
                    <a:pt x="77295" y="366293"/>
                  </a:lnTo>
                  <a:lnTo>
                    <a:pt x="115614" y="390574"/>
                  </a:lnTo>
                  <a:lnTo>
                    <a:pt x="159053" y="406048"/>
                  </a:lnTo>
                  <a:lnTo>
                    <a:pt x="206375" y="411479"/>
                  </a:lnTo>
                  <a:lnTo>
                    <a:pt x="253696" y="406048"/>
                  </a:lnTo>
                  <a:lnTo>
                    <a:pt x="297135" y="390574"/>
                  </a:lnTo>
                  <a:lnTo>
                    <a:pt x="335454" y="366293"/>
                  </a:lnTo>
                  <a:lnTo>
                    <a:pt x="367413" y="334435"/>
                  </a:lnTo>
                  <a:lnTo>
                    <a:pt x="391774" y="296235"/>
                  </a:lnTo>
                  <a:lnTo>
                    <a:pt x="407299" y="252926"/>
                  </a:lnTo>
                  <a:lnTo>
                    <a:pt x="412750" y="205739"/>
                  </a:lnTo>
                  <a:lnTo>
                    <a:pt x="407299" y="158553"/>
                  </a:lnTo>
                  <a:lnTo>
                    <a:pt x="391774" y="115244"/>
                  </a:lnTo>
                  <a:lnTo>
                    <a:pt x="367413" y="77044"/>
                  </a:lnTo>
                  <a:lnTo>
                    <a:pt x="335454" y="45186"/>
                  </a:lnTo>
                  <a:lnTo>
                    <a:pt x="297135" y="20905"/>
                  </a:lnTo>
                  <a:lnTo>
                    <a:pt x="253696" y="5431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ED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7735" y="2195195"/>
              <a:ext cx="412750" cy="411480"/>
            </a:xfrm>
            <a:custGeom>
              <a:avLst/>
              <a:gdLst/>
              <a:ahLst/>
              <a:cxnLst/>
              <a:rect l="l" t="t" r="r" b="b"/>
              <a:pathLst>
                <a:path w="412750" h="411480">
                  <a:moveTo>
                    <a:pt x="0" y="205739"/>
                  </a:moveTo>
                  <a:lnTo>
                    <a:pt x="5450" y="158553"/>
                  </a:lnTo>
                  <a:lnTo>
                    <a:pt x="20975" y="115244"/>
                  </a:lnTo>
                  <a:lnTo>
                    <a:pt x="45336" y="77044"/>
                  </a:lnTo>
                  <a:lnTo>
                    <a:pt x="77295" y="45186"/>
                  </a:lnTo>
                  <a:lnTo>
                    <a:pt x="115614" y="20905"/>
                  </a:lnTo>
                  <a:lnTo>
                    <a:pt x="159053" y="5431"/>
                  </a:lnTo>
                  <a:lnTo>
                    <a:pt x="206375" y="0"/>
                  </a:lnTo>
                  <a:lnTo>
                    <a:pt x="253696" y="5431"/>
                  </a:lnTo>
                  <a:lnTo>
                    <a:pt x="297135" y="20905"/>
                  </a:lnTo>
                  <a:lnTo>
                    <a:pt x="335454" y="45186"/>
                  </a:lnTo>
                  <a:lnTo>
                    <a:pt x="367413" y="77044"/>
                  </a:lnTo>
                  <a:lnTo>
                    <a:pt x="391774" y="115244"/>
                  </a:lnTo>
                  <a:lnTo>
                    <a:pt x="407299" y="158553"/>
                  </a:lnTo>
                  <a:lnTo>
                    <a:pt x="412750" y="205739"/>
                  </a:lnTo>
                  <a:lnTo>
                    <a:pt x="407299" y="252926"/>
                  </a:lnTo>
                  <a:lnTo>
                    <a:pt x="391774" y="296235"/>
                  </a:lnTo>
                  <a:lnTo>
                    <a:pt x="367413" y="334435"/>
                  </a:lnTo>
                  <a:lnTo>
                    <a:pt x="335454" y="366293"/>
                  </a:lnTo>
                  <a:lnTo>
                    <a:pt x="297135" y="390574"/>
                  </a:lnTo>
                  <a:lnTo>
                    <a:pt x="253696" y="406048"/>
                  </a:lnTo>
                  <a:lnTo>
                    <a:pt x="206375" y="411479"/>
                  </a:lnTo>
                  <a:lnTo>
                    <a:pt x="159053" y="406048"/>
                  </a:lnTo>
                  <a:lnTo>
                    <a:pt x="115614" y="390574"/>
                  </a:lnTo>
                  <a:lnTo>
                    <a:pt x="77295" y="366293"/>
                  </a:lnTo>
                  <a:lnTo>
                    <a:pt x="45336" y="334435"/>
                  </a:lnTo>
                  <a:lnTo>
                    <a:pt x="20975" y="296235"/>
                  </a:lnTo>
                  <a:lnTo>
                    <a:pt x="5450" y="252926"/>
                  </a:lnTo>
                  <a:lnTo>
                    <a:pt x="0" y="20573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69022" y="2275459"/>
            <a:ext cx="1282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74750" y="3582670"/>
            <a:ext cx="2865120" cy="440690"/>
          </a:xfrm>
          <a:custGeom>
            <a:avLst/>
            <a:gdLst/>
            <a:ahLst/>
            <a:cxnLst/>
            <a:rect l="l" t="t" r="r" b="b"/>
            <a:pathLst>
              <a:path w="2865120" h="440689">
                <a:moveTo>
                  <a:pt x="2791714" y="0"/>
                </a:moveTo>
                <a:lnTo>
                  <a:pt x="73444" y="0"/>
                </a:lnTo>
                <a:lnTo>
                  <a:pt x="44855" y="5772"/>
                </a:lnTo>
                <a:lnTo>
                  <a:pt x="21510" y="21510"/>
                </a:lnTo>
                <a:lnTo>
                  <a:pt x="5771" y="44844"/>
                </a:lnTo>
                <a:lnTo>
                  <a:pt x="0" y="73405"/>
                </a:lnTo>
                <a:lnTo>
                  <a:pt x="0" y="367283"/>
                </a:lnTo>
                <a:lnTo>
                  <a:pt x="5771" y="395845"/>
                </a:lnTo>
                <a:lnTo>
                  <a:pt x="21510" y="419179"/>
                </a:lnTo>
                <a:lnTo>
                  <a:pt x="44855" y="434917"/>
                </a:lnTo>
                <a:lnTo>
                  <a:pt x="73444" y="440689"/>
                </a:lnTo>
                <a:lnTo>
                  <a:pt x="2791714" y="440689"/>
                </a:lnTo>
                <a:lnTo>
                  <a:pt x="2820275" y="434917"/>
                </a:lnTo>
                <a:lnTo>
                  <a:pt x="2843609" y="419179"/>
                </a:lnTo>
                <a:lnTo>
                  <a:pt x="2859347" y="395845"/>
                </a:lnTo>
                <a:lnTo>
                  <a:pt x="2865120" y="367283"/>
                </a:lnTo>
                <a:lnTo>
                  <a:pt x="2865120" y="73405"/>
                </a:lnTo>
                <a:lnTo>
                  <a:pt x="2859347" y="44844"/>
                </a:lnTo>
                <a:lnTo>
                  <a:pt x="2843609" y="21510"/>
                </a:lnTo>
                <a:lnTo>
                  <a:pt x="2820275" y="5772"/>
                </a:lnTo>
                <a:lnTo>
                  <a:pt x="2791714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35735" y="3630929"/>
            <a:ext cx="1849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DB820"/>
                </a:solidFill>
                <a:latin typeface="Segoe UI"/>
                <a:cs typeface="Segoe UI"/>
              </a:rPr>
              <a:t>Bukan</a:t>
            </a:r>
            <a:r>
              <a:rPr sz="1800" b="1" spc="-80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EDB820"/>
                </a:solidFill>
                <a:latin typeface="Segoe UI"/>
                <a:cs typeface="Segoe UI"/>
              </a:rPr>
              <a:t>Bangunan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04557" y="3351847"/>
            <a:ext cx="441325" cy="448945"/>
            <a:chOff x="904557" y="3351847"/>
            <a:chExt cx="441325" cy="448945"/>
          </a:xfrm>
        </p:grpSpPr>
        <p:sp>
          <p:nvSpPr>
            <p:cNvPr id="21" name="object 21"/>
            <p:cNvSpPr/>
            <p:nvPr/>
          </p:nvSpPr>
          <p:spPr>
            <a:xfrm>
              <a:off x="918844" y="3366134"/>
              <a:ext cx="412750" cy="420370"/>
            </a:xfrm>
            <a:custGeom>
              <a:avLst/>
              <a:gdLst/>
              <a:ahLst/>
              <a:cxnLst/>
              <a:rect l="l" t="t" r="r" b="b"/>
              <a:pathLst>
                <a:path w="412750" h="420370">
                  <a:moveTo>
                    <a:pt x="206375" y="0"/>
                  </a:moveTo>
                  <a:lnTo>
                    <a:pt x="159053" y="5551"/>
                  </a:lnTo>
                  <a:lnTo>
                    <a:pt x="115614" y="21364"/>
                  </a:lnTo>
                  <a:lnTo>
                    <a:pt x="77295" y="46176"/>
                  </a:lnTo>
                  <a:lnTo>
                    <a:pt x="45336" y="78726"/>
                  </a:lnTo>
                  <a:lnTo>
                    <a:pt x="20975" y="117752"/>
                  </a:lnTo>
                  <a:lnTo>
                    <a:pt x="5450" y="161992"/>
                  </a:lnTo>
                  <a:lnTo>
                    <a:pt x="0" y="210185"/>
                  </a:lnTo>
                  <a:lnTo>
                    <a:pt x="5450" y="258377"/>
                  </a:lnTo>
                  <a:lnTo>
                    <a:pt x="20975" y="302617"/>
                  </a:lnTo>
                  <a:lnTo>
                    <a:pt x="45336" y="341643"/>
                  </a:lnTo>
                  <a:lnTo>
                    <a:pt x="77295" y="374193"/>
                  </a:lnTo>
                  <a:lnTo>
                    <a:pt x="115614" y="399005"/>
                  </a:lnTo>
                  <a:lnTo>
                    <a:pt x="159053" y="414818"/>
                  </a:lnTo>
                  <a:lnTo>
                    <a:pt x="206375" y="420369"/>
                  </a:lnTo>
                  <a:lnTo>
                    <a:pt x="253696" y="414818"/>
                  </a:lnTo>
                  <a:lnTo>
                    <a:pt x="297135" y="399005"/>
                  </a:lnTo>
                  <a:lnTo>
                    <a:pt x="335454" y="374193"/>
                  </a:lnTo>
                  <a:lnTo>
                    <a:pt x="367413" y="341643"/>
                  </a:lnTo>
                  <a:lnTo>
                    <a:pt x="391774" y="302617"/>
                  </a:lnTo>
                  <a:lnTo>
                    <a:pt x="407299" y="258377"/>
                  </a:lnTo>
                  <a:lnTo>
                    <a:pt x="412750" y="210185"/>
                  </a:lnTo>
                  <a:lnTo>
                    <a:pt x="407299" y="161992"/>
                  </a:lnTo>
                  <a:lnTo>
                    <a:pt x="391774" y="117752"/>
                  </a:lnTo>
                  <a:lnTo>
                    <a:pt x="367413" y="78726"/>
                  </a:lnTo>
                  <a:lnTo>
                    <a:pt x="335454" y="46176"/>
                  </a:lnTo>
                  <a:lnTo>
                    <a:pt x="297135" y="21364"/>
                  </a:lnTo>
                  <a:lnTo>
                    <a:pt x="253696" y="5551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ED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8844" y="3366134"/>
              <a:ext cx="412750" cy="420370"/>
            </a:xfrm>
            <a:custGeom>
              <a:avLst/>
              <a:gdLst/>
              <a:ahLst/>
              <a:cxnLst/>
              <a:rect l="l" t="t" r="r" b="b"/>
              <a:pathLst>
                <a:path w="412750" h="420370">
                  <a:moveTo>
                    <a:pt x="0" y="210185"/>
                  </a:moveTo>
                  <a:lnTo>
                    <a:pt x="5450" y="161992"/>
                  </a:lnTo>
                  <a:lnTo>
                    <a:pt x="20975" y="117752"/>
                  </a:lnTo>
                  <a:lnTo>
                    <a:pt x="45336" y="78726"/>
                  </a:lnTo>
                  <a:lnTo>
                    <a:pt x="77295" y="46176"/>
                  </a:lnTo>
                  <a:lnTo>
                    <a:pt x="115614" y="21364"/>
                  </a:lnTo>
                  <a:lnTo>
                    <a:pt x="159053" y="5551"/>
                  </a:lnTo>
                  <a:lnTo>
                    <a:pt x="206375" y="0"/>
                  </a:lnTo>
                  <a:lnTo>
                    <a:pt x="253696" y="5551"/>
                  </a:lnTo>
                  <a:lnTo>
                    <a:pt x="297135" y="21364"/>
                  </a:lnTo>
                  <a:lnTo>
                    <a:pt x="335454" y="46176"/>
                  </a:lnTo>
                  <a:lnTo>
                    <a:pt x="367413" y="78726"/>
                  </a:lnTo>
                  <a:lnTo>
                    <a:pt x="391774" y="117752"/>
                  </a:lnTo>
                  <a:lnTo>
                    <a:pt x="407299" y="161992"/>
                  </a:lnTo>
                  <a:lnTo>
                    <a:pt x="412750" y="210185"/>
                  </a:lnTo>
                  <a:lnTo>
                    <a:pt x="407299" y="258377"/>
                  </a:lnTo>
                  <a:lnTo>
                    <a:pt x="391774" y="302617"/>
                  </a:lnTo>
                  <a:lnTo>
                    <a:pt x="367413" y="341643"/>
                  </a:lnTo>
                  <a:lnTo>
                    <a:pt x="335454" y="374193"/>
                  </a:lnTo>
                  <a:lnTo>
                    <a:pt x="297135" y="399005"/>
                  </a:lnTo>
                  <a:lnTo>
                    <a:pt x="253696" y="414818"/>
                  </a:lnTo>
                  <a:lnTo>
                    <a:pt x="206375" y="420369"/>
                  </a:lnTo>
                  <a:lnTo>
                    <a:pt x="159053" y="414818"/>
                  </a:lnTo>
                  <a:lnTo>
                    <a:pt x="115614" y="399005"/>
                  </a:lnTo>
                  <a:lnTo>
                    <a:pt x="77295" y="374193"/>
                  </a:lnTo>
                  <a:lnTo>
                    <a:pt x="45336" y="341643"/>
                  </a:lnTo>
                  <a:lnTo>
                    <a:pt x="20975" y="302617"/>
                  </a:lnTo>
                  <a:lnTo>
                    <a:pt x="5450" y="258377"/>
                  </a:lnTo>
                  <a:lnTo>
                    <a:pt x="0" y="210185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60767" y="3451859"/>
            <a:ext cx="1282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89989" y="4677409"/>
            <a:ext cx="3323590" cy="491490"/>
          </a:xfrm>
          <a:custGeom>
            <a:avLst/>
            <a:gdLst/>
            <a:ahLst/>
            <a:cxnLst/>
            <a:rect l="l" t="t" r="r" b="b"/>
            <a:pathLst>
              <a:path w="3323590" h="491489">
                <a:moveTo>
                  <a:pt x="3241675" y="0"/>
                </a:moveTo>
                <a:lnTo>
                  <a:pt x="81915" y="0"/>
                </a:lnTo>
                <a:lnTo>
                  <a:pt x="50031" y="6441"/>
                </a:lnTo>
                <a:lnTo>
                  <a:pt x="23993" y="24002"/>
                </a:lnTo>
                <a:lnTo>
                  <a:pt x="6437" y="50041"/>
                </a:lnTo>
                <a:lnTo>
                  <a:pt x="0" y="81914"/>
                </a:lnTo>
                <a:lnTo>
                  <a:pt x="0" y="409575"/>
                </a:lnTo>
                <a:lnTo>
                  <a:pt x="6437" y="441448"/>
                </a:lnTo>
                <a:lnTo>
                  <a:pt x="23993" y="467487"/>
                </a:lnTo>
                <a:lnTo>
                  <a:pt x="50031" y="485048"/>
                </a:lnTo>
                <a:lnTo>
                  <a:pt x="81915" y="491489"/>
                </a:lnTo>
                <a:lnTo>
                  <a:pt x="3241675" y="491489"/>
                </a:lnTo>
                <a:lnTo>
                  <a:pt x="3273548" y="485048"/>
                </a:lnTo>
                <a:lnTo>
                  <a:pt x="3299587" y="467487"/>
                </a:lnTo>
                <a:lnTo>
                  <a:pt x="3317148" y="441448"/>
                </a:lnTo>
                <a:lnTo>
                  <a:pt x="3323590" y="409575"/>
                </a:lnTo>
                <a:lnTo>
                  <a:pt x="3323590" y="81914"/>
                </a:lnTo>
                <a:lnTo>
                  <a:pt x="3317148" y="50041"/>
                </a:lnTo>
                <a:lnTo>
                  <a:pt x="3299587" y="24002"/>
                </a:lnTo>
                <a:lnTo>
                  <a:pt x="3273548" y="6441"/>
                </a:lnTo>
                <a:lnTo>
                  <a:pt x="3241675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79855" y="4769866"/>
            <a:ext cx="2910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DB820"/>
                </a:solidFill>
                <a:latin typeface="Segoe UI"/>
                <a:cs typeface="Segoe UI"/>
              </a:rPr>
              <a:t>Bangunan</a:t>
            </a:r>
            <a:r>
              <a:rPr sz="1800" b="1" spc="-40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EDB820"/>
                </a:solidFill>
                <a:latin typeface="Segoe UI"/>
                <a:cs typeface="Segoe UI"/>
              </a:rPr>
              <a:t>Tidak</a:t>
            </a:r>
            <a:r>
              <a:rPr sz="1800" b="1" spc="-25" dirty="0">
                <a:solidFill>
                  <a:srgbClr val="EDB820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EDB820"/>
                </a:solidFill>
                <a:latin typeface="Segoe UI"/>
                <a:cs typeface="Segoe UI"/>
              </a:rPr>
              <a:t>Permanen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12177" y="4464367"/>
            <a:ext cx="441325" cy="445134"/>
            <a:chOff x="912177" y="4464367"/>
            <a:chExt cx="441325" cy="445134"/>
          </a:xfrm>
        </p:grpSpPr>
        <p:sp>
          <p:nvSpPr>
            <p:cNvPr id="27" name="object 27"/>
            <p:cNvSpPr/>
            <p:nvPr/>
          </p:nvSpPr>
          <p:spPr>
            <a:xfrm>
              <a:off x="926464" y="4478654"/>
              <a:ext cx="412750" cy="416559"/>
            </a:xfrm>
            <a:custGeom>
              <a:avLst/>
              <a:gdLst/>
              <a:ahLst/>
              <a:cxnLst/>
              <a:rect l="l" t="t" r="r" b="b"/>
              <a:pathLst>
                <a:path w="412750" h="416560">
                  <a:moveTo>
                    <a:pt x="206375" y="0"/>
                  </a:moveTo>
                  <a:lnTo>
                    <a:pt x="159053" y="5499"/>
                  </a:lnTo>
                  <a:lnTo>
                    <a:pt x="115614" y="21164"/>
                  </a:lnTo>
                  <a:lnTo>
                    <a:pt x="77295" y="45746"/>
                  </a:lnTo>
                  <a:lnTo>
                    <a:pt x="45336" y="77997"/>
                  </a:lnTo>
                  <a:lnTo>
                    <a:pt x="20975" y="116669"/>
                  </a:lnTo>
                  <a:lnTo>
                    <a:pt x="5450" y="160513"/>
                  </a:lnTo>
                  <a:lnTo>
                    <a:pt x="0" y="208280"/>
                  </a:lnTo>
                  <a:lnTo>
                    <a:pt x="5450" y="256046"/>
                  </a:lnTo>
                  <a:lnTo>
                    <a:pt x="20975" y="299890"/>
                  </a:lnTo>
                  <a:lnTo>
                    <a:pt x="45336" y="338562"/>
                  </a:lnTo>
                  <a:lnTo>
                    <a:pt x="77295" y="370813"/>
                  </a:lnTo>
                  <a:lnTo>
                    <a:pt x="115614" y="395395"/>
                  </a:lnTo>
                  <a:lnTo>
                    <a:pt x="159053" y="411060"/>
                  </a:lnTo>
                  <a:lnTo>
                    <a:pt x="206375" y="416560"/>
                  </a:lnTo>
                  <a:lnTo>
                    <a:pt x="253696" y="411060"/>
                  </a:lnTo>
                  <a:lnTo>
                    <a:pt x="297135" y="395395"/>
                  </a:lnTo>
                  <a:lnTo>
                    <a:pt x="335454" y="370813"/>
                  </a:lnTo>
                  <a:lnTo>
                    <a:pt x="367413" y="338562"/>
                  </a:lnTo>
                  <a:lnTo>
                    <a:pt x="391774" y="299890"/>
                  </a:lnTo>
                  <a:lnTo>
                    <a:pt x="407299" y="256046"/>
                  </a:lnTo>
                  <a:lnTo>
                    <a:pt x="412750" y="208280"/>
                  </a:lnTo>
                  <a:lnTo>
                    <a:pt x="407299" y="160513"/>
                  </a:lnTo>
                  <a:lnTo>
                    <a:pt x="391774" y="116669"/>
                  </a:lnTo>
                  <a:lnTo>
                    <a:pt x="367413" y="77997"/>
                  </a:lnTo>
                  <a:lnTo>
                    <a:pt x="335454" y="45746"/>
                  </a:lnTo>
                  <a:lnTo>
                    <a:pt x="297135" y="21164"/>
                  </a:lnTo>
                  <a:lnTo>
                    <a:pt x="253696" y="5499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EDB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26464" y="4478654"/>
              <a:ext cx="412750" cy="416559"/>
            </a:xfrm>
            <a:custGeom>
              <a:avLst/>
              <a:gdLst/>
              <a:ahLst/>
              <a:cxnLst/>
              <a:rect l="l" t="t" r="r" b="b"/>
              <a:pathLst>
                <a:path w="412750" h="416560">
                  <a:moveTo>
                    <a:pt x="0" y="208280"/>
                  </a:moveTo>
                  <a:lnTo>
                    <a:pt x="5450" y="160513"/>
                  </a:lnTo>
                  <a:lnTo>
                    <a:pt x="20975" y="116669"/>
                  </a:lnTo>
                  <a:lnTo>
                    <a:pt x="45336" y="77997"/>
                  </a:lnTo>
                  <a:lnTo>
                    <a:pt x="77295" y="45746"/>
                  </a:lnTo>
                  <a:lnTo>
                    <a:pt x="115614" y="21164"/>
                  </a:lnTo>
                  <a:lnTo>
                    <a:pt x="159053" y="5499"/>
                  </a:lnTo>
                  <a:lnTo>
                    <a:pt x="206375" y="0"/>
                  </a:lnTo>
                  <a:lnTo>
                    <a:pt x="253696" y="5499"/>
                  </a:lnTo>
                  <a:lnTo>
                    <a:pt x="297135" y="21164"/>
                  </a:lnTo>
                  <a:lnTo>
                    <a:pt x="335454" y="45746"/>
                  </a:lnTo>
                  <a:lnTo>
                    <a:pt x="367413" y="77997"/>
                  </a:lnTo>
                  <a:lnTo>
                    <a:pt x="391774" y="116669"/>
                  </a:lnTo>
                  <a:lnTo>
                    <a:pt x="407299" y="160513"/>
                  </a:lnTo>
                  <a:lnTo>
                    <a:pt x="412750" y="208280"/>
                  </a:lnTo>
                  <a:lnTo>
                    <a:pt x="407299" y="256046"/>
                  </a:lnTo>
                  <a:lnTo>
                    <a:pt x="391774" y="299890"/>
                  </a:lnTo>
                  <a:lnTo>
                    <a:pt x="367413" y="338562"/>
                  </a:lnTo>
                  <a:lnTo>
                    <a:pt x="335454" y="370813"/>
                  </a:lnTo>
                  <a:lnTo>
                    <a:pt x="297135" y="395395"/>
                  </a:lnTo>
                  <a:lnTo>
                    <a:pt x="253696" y="411060"/>
                  </a:lnTo>
                  <a:lnTo>
                    <a:pt x="206375" y="416560"/>
                  </a:lnTo>
                  <a:lnTo>
                    <a:pt x="159053" y="411060"/>
                  </a:lnTo>
                  <a:lnTo>
                    <a:pt x="115614" y="395395"/>
                  </a:lnTo>
                  <a:lnTo>
                    <a:pt x="77295" y="370813"/>
                  </a:lnTo>
                  <a:lnTo>
                    <a:pt x="45336" y="338562"/>
                  </a:lnTo>
                  <a:lnTo>
                    <a:pt x="20975" y="299890"/>
                  </a:lnTo>
                  <a:lnTo>
                    <a:pt x="5450" y="256046"/>
                  </a:lnTo>
                  <a:lnTo>
                    <a:pt x="0" y="20828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67752" y="4562855"/>
            <a:ext cx="1282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416300" y="1944370"/>
            <a:ext cx="1494790" cy="2771140"/>
            <a:chOff x="3416300" y="1944370"/>
            <a:chExt cx="1494790" cy="2771140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6789" y="1944370"/>
              <a:ext cx="1384300" cy="11303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6300" y="3013710"/>
              <a:ext cx="1488439" cy="1701800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5483859" y="1342389"/>
            <a:ext cx="6189980" cy="4859020"/>
          </a:xfrm>
          <a:custGeom>
            <a:avLst/>
            <a:gdLst/>
            <a:ahLst/>
            <a:cxnLst/>
            <a:rect l="l" t="t" r="r" b="b"/>
            <a:pathLst>
              <a:path w="6189980" h="4859020">
                <a:moveTo>
                  <a:pt x="5866892" y="0"/>
                </a:moveTo>
                <a:lnTo>
                  <a:pt x="323088" y="0"/>
                </a:lnTo>
                <a:lnTo>
                  <a:pt x="275344" y="3503"/>
                </a:lnTo>
                <a:lnTo>
                  <a:pt x="229776" y="13679"/>
                </a:lnTo>
                <a:lnTo>
                  <a:pt x="186882" y="30028"/>
                </a:lnTo>
                <a:lnTo>
                  <a:pt x="147163" y="52051"/>
                </a:lnTo>
                <a:lnTo>
                  <a:pt x="111119" y="79248"/>
                </a:lnTo>
                <a:lnTo>
                  <a:pt x="79248" y="111119"/>
                </a:lnTo>
                <a:lnTo>
                  <a:pt x="52051" y="147163"/>
                </a:lnTo>
                <a:lnTo>
                  <a:pt x="30028" y="186882"/>
                </a:lnTo>
                <a:lnTo>
                  <a:pt x="13679" y="229776"/>
                </a:lnTo>
                <a:lnTo>
                  <a:pt x="3503" y="275344"/>
                </a:lnTo>
                <a:lnTo>
                  <a:pt x="0" y="323088"/>
                </a:lnTo>
                <a:lnTo>
                  <a:pt x="0" y="4535893"/>
                </a:lnTo>
                <a:lnTo>
                  <a:pt x="3503" y="4583643"/>
                </a:lnTo>
                <a:lnTo>
                  <a:pt x="13679" y="4629218"/>
                </a:lnTo>
                <a:lnTo>
                  <a:pt x="30028" y="4672116"/>
                </a:lnTo>
                <a:lnTo>
                  <a:pt x="52051" y="4711840"/>
                </a:lnTo>
                <a:lnTo>
                  <a:pt x="79248" y="4747889"/>
                </a:lnTo>
                <a:lnTo>
                  <a:pt x="111119" y="4779763"/>
                </a:lnTo>
                <a:lnTo>
                  <a:pt x="147163" y="4806963"/>
                </a:lnTo>
                <a:lnTo>
                  <a:pt x="186882" y="4828988"/>
                </a:lnTo>
                <a:lnTo>
                  <a:pt x="229776" y="4845339"/>
                </a:lnTo>
                <a:lnTo>
                  <a:pt x="275344" y="4855516"/>
                </a:lnTo>
                <a:lnTo>
                  <a:pt x="323088" y="4859020"/>
                </a:lnTo>
                <a:lnTo>
                  <a:pt x="5866892" y="4859020"/>
                </a:lnTo>
                <a:lnTo>
                  <a:pt x="5914635" y="4855516"/>
                </a:lnTo>
                <a:lnTo>
                  <a:pt x="5960203" y="4845339"/>
                </a:lnTo>
                <a:lnTo>
                  <a:pt x="6003097" y="4828988"/>
                </a:lnTo>
                <a:lnTo>
                  <a:pt x="6042816" y="4806963"/>
                </a:lnTo>
                <a:lnTo>
                  <a:pt x="6078860" y="4779763"/>
                </a:lnTo>
                <a:lnTo>
                  <a:pt x="6110731" y="4747889"/>
                </a:lnTo>
                <a:lnTo>
                  <a:pt x="6137928" y="4711840"/>
                </a:lnTo>
                <a:lnTo>
                  <a:pt x="6159951" y="4672116"/>
                </a:lnTo>
                <a:lnTo>
                  <a:pt x="6176300" y="4629218"/>
                </a:lnTo>
                <a:lnTo>
                  <a:pt x="6186476" y="4583643"/>
                </a:lnTo>
                <a:lnTo>
                  <a:pt x="6189980" y="4535893"/>
                </a:lnTo>
                <a:lnTo>
                  <a:pt x="6189980" y="323088"/>
                </a:lnTo>
                <a:lnTo>
                  <a:pt x="6186476" y="275344"/>
                </a:lnTo>
                <a:lnTo>
                  <a:pt x="6176300" y="229776"/>
                </a:lnTo>
                <a:lnTo>
                  <a:pt x="6159951" y="186882"/>
                </a:lnTo>
                <a:lnTo>
                  <a:pt x="6137928" y="147163"/>
                </a:lnTo>
                <a:lnTo>
                  <a:pt x="6110731" y="111119"/>
                </a:lnTo>
                <a:lnTo>
                  <a:pt x="6078860" y="79248"/>
                </a:lnTo>
                <a:lnTo>
                  <a:pt x="6042816" y="52051"/>
                </a:lnTo>
                <a:lnTo>
                  <a:pt x="6003097" y="30028"/>
                </a:lnTo>
                <a:lnTo>
                  <a:pt x="5960203" y="13679"/>
                </a:lnTo>
                <a:lnTo>
                  <a:pt x="5914635" y="3503"/>
                </a:lnTo>
                <a:lnTo>
                  <a:pt x="586689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657850" y="1620773"/>
            <a:ext cx="5842000" cy="408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Bangunan</a:t>
            </a:r>
            <a:endParaRPr sz="1400">
              <a:latin typeface="Segoe UI"/>
              <a:cs typeface="Segoe UI"/>
            </a:endParaRPr>
          </a:p>
          <a:p>
            <a:pPr marL="195580" indent="-182880">
              <a:lnSpc>
                <a:spcPct val="100000"/>
              </a:lnSpc>
              <a:buAutoNum type="arabicPeriod"/>
              <a:tabLst>
                <a:tab pos="19558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Dibedakan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menjadi:</a:t>
            </a:r>
            <a:endParaRPr sz="1400">
              <a:latin typeface="Segoe UI"/>
              <a:cs typeface="Segoe UI"/>
            </a:endParaRPr>
          </a:p>
          <a:p>
            <a:pPr marL="365760" lvl="1" indent="-177165">
              <a:lnSpc>
                <a:spcPct val="100000"/>
              </a:lnSpc>
              <a:buAutoNum type="alphaLcPeriod"/>
              <a:tabLst>
                <a:tab pos="365760" algn="l"/>
              </a:tabLst>
            </a:pP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bangunan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permanen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 (masa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manfaat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20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thn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atau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&gt;20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thn)</a:t>
            </a:r>
            <a:endParaRPr sz="1400">
              <a:latin typeface="Segoe UI"/>
              <a:cs typeface="Segoe UI"/>
            </a:endParaRPr>
          </a:p>
          <a:p>
            <a:pPr marL="365760" lvl="1" indent="-177165">
              <a:lnSpc>
                <a:spcPct val="100000"/>
              </a:lnSpc>
              <a:buAutoNum type="alphaLcPeriod"/>
              <a:tabLst>
                <a:tab pos="365760" algn="l"/>
              </a:tabLst>
            </a:pP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bangunan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tidak</a:t>
            </a:r>
            <a:r>
              <a:rPr sz="1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permanen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(masa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manfaat 10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tahun)</a:t>
            </a:r>
            <a:endParaRPr sz="1400">
              <a:latin typeface="Segoe UI"/>
              <a:cs typeface="Segoe UI"/>
            </a:endParaRPr>
          </a:p>
          <a:p>
            <a:pPr marL="195580" indent="-182880">
              <a:lnSpc>
                <a:spcPct val="100000"/>
              </a:lnSpc>
              <a:buAutoNum type="arabicPeriod"/>
              <a:tabLst>
                <a:tab pos="195580" algn="l"/>
              </a:tabLst>
            </a:pP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dengan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metode</a:t>
            </a:r>
            <a:r>
              <a:rPr sz="1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garis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lurus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Segoe UI"/>
              <a:buAutoNum type="arabicPeriod"/>
            </a:pPr>
            <a:endParaRPr sz="12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Segoe UI"/>
                <a:cs typeface="Segoe UI"/>
              </a:rPr>
              <a:t>Pasal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21</a:t>
            </a:r>
            <a:r>
              <a:rPr sz="14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ayat</a:t>
            </a:r>
            <a:r>
              <a:rPr sz="14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(6)</a:t>
            </a:r>
            <a:r>
              <a:rPr sz="14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PP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55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2022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Wajib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Pajak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yang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 telah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melakukan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atas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bangunan</a:t>
            </a:r>
            <a:r>
              <a:rPr sz="1400" b="1" spc="-2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C000"/>
                </a:solidFill>
                <a:latin typeface="Segoe UI"/>
                <a:cs typeface="Segoe UI"/>
              </a:rPr>
              <a:t>permanen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:</a:t>
            </a:r>
            <a:endParaRPr sz="1400">
              <a:latin typeface="Segoe UI"/>
              <a:cs typeface="Segoe UI"/>
            </a:endParaRPr>
          </a:p>
          <a:p>
            <a:pPr marL="189865" lvl="1" indent="-177800">
              <a:lnSpc>
                <a:spcPct val="100000"/>
              </a:lnSpc>
              <a:buAutoNum type="alphaLcPeriod"/>
              <a:tabLst>
                <a:tab pos="190500" algn="l"/>
              </a:tabLst>
            </a:pP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yang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 dimiliki</a:t>
            </a:r>
            <a:r>
              <a:rPr sz="1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dan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digunakan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sebelum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Pajak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2022; dan</a:t>
            </a:r>
            <a:endParaRPr sz="1400">
              <a:latin typeface="Segoe UI"/>
              <a:cs typeface="Segoe UI"/>
            </a:endParaRPr>
          </a:p>
          <a:p>
            <a:pPr marL="204470" lvl="1" indent="-191770">
              <a:lnSpc>
                <a:spcPct val="100000"/>
              </a:lnSpc>
              <a:buAutoNum type="alphaLcPeriod"/>
              <a:tabLst>
                <a:tab pos="20447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disusutkan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dengan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masa manfaat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20 tahun,</a:t>
            </a:r>
            <a:endParaRPr sz="1400">
              <a:latin typeface="Segoe UI"/>
              <a:cs typeface="Segoe UI"/>
            </a:endParaRPr>
          </a:p>
          <a:p>
            <a:pPr marL="12700" marR="502284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dapat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memilih</a:t>
            </a:r>
            <a:r>
              <a:rPr sz="14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melakukan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sesuai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masa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manfaat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yang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sebenarnya</a:t>
            </a:r>
            <a:r>
              <a:rPr sz="1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dengan</a:t>
            </a:r>
            <a:r>
              <a:rPr sz="1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menyampaikan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pemberitahuan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kepada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Direktur </a:t>
            </a:r>
            <a:r>
              <a:rPr sz="1400" spc="-3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Jenderal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Pajak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paling</a:t>
            </a:r>
            <a:r>
              <a:rPr sz="1400" b="1" spc="-20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Segoe UI"/>
                <a:cs typeface="Segoe UI"/>
              </a:rPr>
              <a:t>lambat</a:t>
            </a:r>
            <a:r>
              <a:rPr sz="1400" b="1" spc="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akhir</a:t>
            </a:r>
            <a:r>
              <a:rPr sz="1400" b="1" spc="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30" dirty="0">
                <a:solidFill>
                  <a:srgbClr val="FFC000"/>
                </a:solidFill>
                <a:latin typeface="Segoe UI"/>
                <a:cs typeface="Segoe UI"/>
              </a:rPr>
              <a:t>Tahun</a:t>
            </a:r>
            <a:r>
              <a:rPr sz="1400" b="1" spc="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15" dirty="0">
                <a:solidFill>
                  <a:srgbClr val="FFC000"/>
                </a:solidFill>
                <a:latin typeface="Segoe UI"/>
                <a:cs typeface="Segoe UI"/>
              </a:rPr>
              <a:t>Pajak</a:t>
            </a:r>
            <a:r>
              <a:rPr sz="1400" b="1" spc="1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C000"/>
                </a:solidFill>
                <a:latin typeface="Segoe UI"/>
                <a:cs typeface="Segoe UI"/>
              </a:rPr>
              <a:t>2022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Segoe UI"/>
              <a:cs typeface="Segoe UI"/>
            </a:endParaRPr>
          </a:p>
          <a:p>
            <a:pPr marL="1270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4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PMK Penyusutan/Amortisasi</a:t>
            </a:r>
            <a:endParaRPr sz="1400">
              <a:latin typeface="Segoe UI"/>
              <a:cs typeface="Segoe UI"/>
            </a:endParaRPr>
          </a:p>
          <a:p>
            <a:pPr marL="285750" marR="5080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Dalam hal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Wajib 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Pajak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memilih untuk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melakukan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penyusutan dengan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masa manfaat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yang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sebenarnya berdasarkan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pembukuan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Wajib Pajak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 dan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belum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menyampaikan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pemberitahuan,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Wajib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Pajak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dapat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menyampaikan pemberitahuan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paling</a:t>
            </a:r>
            <a:r>
              <a:rPr sz="1400" b="1" spc="-1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Segoe UI"/>
                <a:cs typeface="Segoe UI"/>
              </a:rPr>
              <a:t>lambat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C000"/>
                </a:solidFill>
                <a:latin typeface="Segoe UI"/>
                <a:cs typeface="Segoe UI"/>
              </a:rPr>
              <a:t>30</a:t>
            </a:r>
            <a:r>
              <a:rPr sz="1400" b="1" spc="-10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April 2024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08030" y="6480809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1B2852"/>
                </a:solidFill>
                <a:latin typeface="Calibri"/>
                <a:cs typeface="Calibri"/>
                <a:hlinkClick r:id="rId4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76380" y="513080"/>
              <a:ext cx="515620" cy="529590"/>
            </a:xfrm>
            <a:custGeom>
              <a:avLst/>
              <a:gdLst/>
              <a:ahLst/>
              <a:cxnLst/>
              <a:rect l="l" t="t" r="r" b="b"/>
              <a:pathLst>
                <a:path w="515620" h="529590">
                  <a:moveTo>
                    <a:pt x="515620" y="0"/>
                  </a:moveTo>
                  <a:lnTo>
                    <a:pt x="88265" y="0"/>
                  </a:lnTo>
                  <a:lnTo>
                    <a:pt x="53899" y="6933"/>
                  </a:lnTo>
                  <a:lnTo>
                    <a:pt x="25844" y="25844"/>
                  </a:lnTo>
                  <a:lnTo>
                    <a:pt x="6933" y="53899"/>
                  </a:lnTo>
                  <a:lnTo>
                    <a:pt x="0" y="88265"/>
                  </a:lnTo>
                  <a:lnTo>
                    <a:pt x="0" y="441325"/>
                  </a:lnTo>
                  <a:lnTo>
                    <a:pt x="6933" y="475690"/>
                  </a:lnTo>
                  <a:lnTo>
                    <a:pt x="25844" y="503745"/>
                  </a:lnTo>
                  <a:lnTo>
                    <a:pt x="53899" y="522656"/>
                  </a:lnTo>
                  <a:lnTo>
                    <a:pt x="88265" y="529590"/>
                  </a:lnTo>
                  <a:lnTo>
                    <a:pt x="515620" y="529590"/>
                  </a:lnTo>
                  <a:lnTo>
                    <a:pt x="5156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857990" y="609917"/>
            <a:ext cx="157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8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86689"/>
            <a:ext cx="8542020" cy="546100"/>
            <a:chOff x="0" y="186689"/>
            <a:chExt cx="8542020" cy="546100"/>
          </a:xfrm>
        </p:grpSpPr>
        <p:sp>
          <p:nvSpPr>
            <p:cNvPr id="8" name="object 8"/>
            <p:cNvSpPr/>
            <p:nvPr/>
          </p:nvSpPr>
          <p:spPr>
            <a:xfrm>
              <a:off x="0" y="186689"/>
              <a:ext cx="359410" cy="546100"/>
            </a:xfrm>
            <a:custGeom>
              <a:avLst/>
              <a:gdLst/>
              <a:ahLst/>
              <a:cxnLst/>
              <a:rect l="l" t="t" r="r" b="b"/>
              <a:pathLst>
                <a:path w="359410" h="546100">
                  <a:moveTo>
                    <a:pt x="359410" y="0"/>
                  </a:moveTo>
                  <a:lnTo>
                    <a:pt x="0" y="0"/>
                  </a:lnTo>
                  <a:lnTo>
                    <a:pt x="0" y="546099"/>
                  </a:lnTo>
                  <a:lnTo>
                    <a:pt x="359410" y="546099"/>
                  </a:lnTo>
                  <a:lnTo>
                    <a:pt x="359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1950" y="186689"/>
              <a:ext cx="8180070" cy="529590"/>
            </a:xfrm>
            <a:custGeom>
              <a:avLst/>
              <a:gdLst/>
              <a:ahLst/>
              <a:cxnLst/>
              <a:rect l="l" t="t" r="r" b="b"/>
              <a:pathLst>
                <a:path w="8180070" h="529590">
                  <a:moveTo>
                    <a:pt x="8180070" y="0"/>
                  </a:moveTo>
                  <a:lnTo>
                    <a:pt x="0" y="0"/>
                  </a:lnTo>
                  <a:lnTo>
                    <a:pt x="0" y="529590"/>
                  </a:lnTo>
                  <a:lnTo>
                    <a:pt x="8180070" y="529590"/>
                  </a:lnTo>
                  <a:lnTo>
                    <a:pt x="818007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0055" y="230123"/>
            <a:ext cx="7987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Contoh </a:t>
            </a:r>
            <a:r>
              <a:rPr spc="-10" dirty="0"/>
              <a:t>Pengitungan</a:t>
            </a:r>
            <a:r>
              <a:rPr spc="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spc="-10" dirty="0"/>
              <a:t>Peralihan</a:t>
            </a:r>
            <a:r>
              <a:rPr spc="10" dirty="0"/>
              <a:t> </a:t>
            </a:r>
            <a:r>
              <a:rPr spc="-10" dirty="0"/>
              <a:t>Penyusutan </a:t>
            </a:r>
            <a:r>
              <a:rPr spc="-5" dirty="0"/>
              <a:t>&gt;20</a:t>
            </a:r>
            <a:r>
              <a:rPr spc="-10" dirty="0"/>
              <a:t> </a:t>
            </a:r>
            <a:r>
              <a:rPr spc="-45" dirty="0"/>
              <a:t>Tahun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273050" y="1178560"/>
            <a:ext cx="7452359" cy="3751579"/>
            <a:chOff x="273050" y="1178560"/>
            <a:chExt cx="7452359" cy="3751579"/>
          </a:xfrm>
        </p:grpSpPr>
        <p:sp>
          <p:nvSpPr>
            <p:cNvPr id="12" name="object 12"/>
            <p:cNvSpPr/>
            <p:nvPr/>
          </p:nvSpPr>
          <p:spPr>
            <a:xfrm>
              <a:off x="279400" y="1184910"/>
              <a:ext cx="7439659" cy="3738879"/>
            </a:xfrm>
            <a:custGeom>
              <a:avLst/>
              <a:gdLst/>
              <a:ahLst/>
              <a:cxnLst/>
              <a:rect l="l" t="t" r="r" b="b"/>
              <a:pathLst>
                <a:path w="7439659" h="3738879">
                  <a:moveTo>
                    <a:pt x="7439659" y="0"/>
                  </a:moveTo>
                  <a:lnTo>
                    <a:pt x="0" y="0"/>
                  </a:lnTo>
                  <a:lnTo>
                    <a:pt x="0" y="3738879"/>
                  </a:lnTo>
                  <a:lnTo>
                    <a:pt x="7439659" y="3738879"/>
                  </a:lnTo>
                  <a:lnTo>
                    <a:pt x="743965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9400" y="1184910"/>
              <a:ext cx="7439659" cy="3738879"/>
            </a:xfrm>
            <a:custGeom>
              <a:avLst/>
              <a:gdLst/>
              <a:ahLst/>
              <a:cxnLst/>
              <a:rect l="l" t="t" r="r" b="b"/>
              <a:pathLst>
                <a:path w="7439659" h="3738879">
                  <a:moveTo>
                    <a:pt x="0" y="3738879"/>
                  </a:moveTo>
                  <a:lnTo>
                    <a:pt x="7439659" y="3738879"/>
                  </a:lnTo>
                  <a:lnTo>
                    <a:pt x="7439659" y="0"/>
                  </a:lnTo>
                  <a:lnTo>
                    <a:pt x="0" y="0"/>
                  </a:lnTo>
                  <a:lnTo>
                    <a:pt x="0" y="3738879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44500" y="1255395"/>
            <a:ext cx="7198995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latin typeface="Segoe UI"/>
                <a:cs typeface="Segoe UI"/>
              </a:rPr>
              <a:t>Pada </a:t>
            </a:r>
            <a:r>
              <a:rPr sz="1300" spc="-5" dirty="0">
                <a:latin typeface="Segoe UI"/>
                <a:cs typeface="Segoe UI"/>
              </a:rPr>
              <a:t>Januari </a:t>
            </a:r>
            <a:r>
              <a:rPr sz="1300" spc="-10" dirty="0">
                <a:latin typeface="Segoe UI"/>
                <a:cs typeface="Segoe UI"/>
              </a:rPr>
              <a:t>2017, </a:t>
            </a:r>
            <a:r>
              <a:rPr sz="1300" spc="-15" dirty="0">
                <a:latin typeface="Segoe UI"/>
                <a:cs typeface="Segoe UI"/>
              </a:rPr>
              <a:t>Wajib </a:t>
            </a:r>
            <a:r>
              <a:rPr sz="1300" spc="-10" dirty="0">
                <a:latin typeface="Segoe UI"/>
                <a:cs typeface="Segoe UI"/>
              </a:rPr>
              <a:t>Pajak </a:t>
            </a:r>
            <a:r>
              <a:rPr sz="1300" spc="-5" dirty="0">
                <a:latin typeface="Segoe UI"/>
                <a:cs typeface="Segoe UI"/>
              </a:rPr>
              <a:t>membeli sebuah gedung </a:t>
            </a:r>
            <a:r>
              <a:rPr sz="1300" spc="-10" dirty="0">
                <a:latin typeface="Segoe UI"/>
                <a:cs typeface="Segoe UI"/>
              </a:rPr>
              <a:t>pabrik senilai </a:t>
            </a:r>
            <a:r>
              <a:rPr sz="1300" spc="-5" dirty="0">
                <a:latin typeface="Segoe UI"/>
                <a:cs typeface="Segoe UI"/>
              </a:rPr>
              <a:t>Rp1.000.000.000,00 (satu 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miliar rupiah). </a:t>
            </a:r>
            <a:r>
              <a:rPr sz="1300" spc="-10" dirty="0">
                <a:latin typeface="Segoe UI"/>
                <a:cs typeface="Segoe UI"/>
              </a:rPr>
              <a:t>Penyusutan </a:t>
            </a:r>
            <a:r>
              <a:rPr sz="1300" spc="-5" dirty="0">
                <a:latin typeface="Segoe UI"/>
                <a:cs typeface="Segoe UI"/>
              </a:rPr>
              <a:t>atas pengeluaran untuk perolehan gedung </a:t>
            </a:r>
            <a:r>
              <a:rPr sz="1300" spc="-10" dirty="0">
                <a:latin typeface="Segoe UI"/>
                <a:cs typeface="Segoe UI"/>
              </a:rPr>
              <a:t>pabrik </a:t>
            </a:r>
            <a:r>
              <a:rPr sz="1300" spc="-5" dirty="0">
                <a:latin typeface="Segoe UI"/>
                <a:cs typeface="Segoe UI"/>
              </a:rPr>
              <a:t>tersebut dimulai </a:t>
            </a:r>
            <a:r>
              <a:rPr sz="1300" spc="-10" dirty="0">
                <a:latin typeface="Segoe UI"/>
                <a:cs typeface="Segoe UI"/>
              </a:rPr>
              <a:t>pada </a:t>
            </a:r>
            <a:r>
              <a:rPr sz="1300" spc="-5" dirty="0">
                <a:latin typeface="Segoe UI"/>
                <a:cs typeface="Segoe UI"/>
              </a:rPr>
              <a:t> bulan</a:t>
            </a:r>
            <a:r>
              <a:rPr sz="1300" spc="13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Januari</a:t>
            </a:r>
            <a:r>
              <a:rPr sz="1300" spc="135" dirty="0">
                <a:latin typeface="Segoe UI"/>
                <a:cs typeface="Segoe UI"/>
              </a:rPr>
              <a:t> </a:t>
            </a:r>
            <a:r>
              <a:rPr sz="1300" spc="-35" dirty="0">
                <a:latin typeface="Segoe UI"/>
                <a:cs typeface="Segoe UI"/>
              </a:rPr>
              <a:t>Tahun</a:t>
            </a:r>
            <a:r>
              <a:rPr sz="1300" spc="135" dirty="0">
                <a:latin typeface="Segoe UI"/>
                <a:cs typeface="Segoe UI"/>
              </a:rPr>
              <a:t> </a:t>
            </a:r>
            <a:r>
              <a:rPr sz="1300" spc="-10" dirty="0">
                <a:latin typeface="Segoe UI"/>
                <a:cs typeface="Segoe UI"/>
              </a:rPr>
              <a:t>Pajak</a:t>
            </a:r>
            <a:r>
              <a:rPr sz="1300" spc="13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2017.</a:t>
            </a:r>
            <a:r>
              <a:rPr sz="1300" spc="135" dirty="0">
                <a:latin typeface="Segoe UI"/>
                <a:cs typeface="Segoe UI"/>
              </a:rPr>
              <a:t> </a:t>
            </a:r>
            <a:r>
              <a:rPr sz="1300" spc="-20" dirty="0">
                <a:latin typeface="Segoe UI"/>
                <a:cs typeface="Segoe UI"/>
              </a:rPr>
              <a:t>Wajib</a:t>
            </a:r>
            <a:r>
              <a:rPr sz="1300" spc="130" dirty="0">
                <a:latin typeface="Segoe UI"/>
                <a:cs typeface="Segoe UI"/>
              </a:rPr>
              <a:t> </a:t>
            </a:r>
            <a:r>
              <a:rPr sz="1300" spc="-10" dirty="0">
                <a:latin typeface="Segoe UI"/>
                <a:cs typeface="Segoe UI"/>
              </a:rPr>
              <a:t>Pajak</a:t>
            </a:r>
            <a:r>
              <a:rPr sz="1300" spc="13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melakukan</a:t>
            </a:r>
            <a:r>
              <a:rPr sz="1300" spc="15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penyusutan</a:t>
            </a:r>
            <a:r>
              <a:rPr sz="1300" spc="140" dirty="0">
                <a:latin typeface="Segoe UI"/>
                <a:cs typeface="Segoe UI"/>
              </a:rPr>
              <a:t> </a:t>
            </a:r>
            <a:r>
              <a:rPr sz="1300" spc="-10" dirty="0">
                <a:latin typeface="Segoe UI"/>
                <a:cs typeface="Segoe UI"/>
              </a:rPr>
              <a:t>fiskal</a:t>
            </a:r>
            <a:r>
              <a:rPr sz="1300" spc="13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dengan</a:t>
            </a:r>
            <a:r>
              <a:rPr sz="1300" spc="13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masa</a:t>
            </a:r>
            <a:r>
              <a:rPr sz="1300" spc="13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manfaat</a:t>
            </a:r>
            <a:endParaRPr sz="1300">
              <a:latin typeface="Segoe UI"/>
              <a:cs typeface="Segoe UI"/>
            </a:endParaRPr>
          </a:p>
          <a:p>
            <a:pPr marL="12700" marR="5715" algn="just">
              <a:lnSpc>
                <a:spcPct val="100000"/>
              </a:lnSpc>
            </a:pPr>
            <a:r>
              <a:rPr sz="1300" spc="-5" dirty="0">
                <a:latin typeface="Segoe UI"/>
                <a:cs typeface="Segoe UI"/>
              </a:rPr>
              <a:t>20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(dua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puluh)</a:t>
            </a:r>
            <a:r>
              <a:rPr sz="1300" dirty="0">
                <a:latin typeface="Segoe UI"/>
                <a:cs typeface="Segoe UI"/>
              </a:rPr>
              <a:t> tahun</a:t>
            </a:r>
            <a:r>
              <a:rPr sz="1300" spc="5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dan</a:t>
            </a:r>
            <a:r>
              <a:rPr sz="1300" spc="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tarif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penyusutan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sebesar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5%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(lima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persen)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per</a:t>
            </a:r>
            <a:r>
              <a:rPr sz="1300" dirty="0">
                <a:latin typeface="Segoe UI"/>
                <a:cs typeface="Segoe UI"/>
              </a:rPr>
              <a:t> tahun.</a:t>
            </a:r>
            <a:r>
              <a:rPr sz="1300" spc="35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Namun, 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berdasarkan pembukuan</a:t>
            </a:r>
            <a:r>
              <a:rPr sz="1300" spc="5" dirty="0">
                <a:latin typeface="Segoe UI"/>
                <a:cs typeface="Segoe UI"/>
              </a:rPr>
              <a:t> </a:t>
            </a:r>
            <a:r>
              <a:rPr sz="1300" spc="-15" dirty="0">
                <a:latin typeface="Segoe UI"/>
                <a:cs typeface="Segoe UI"/>
              </a:rPr>
              <a:t>Wajib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10" dirty="0">
                <a:latin typeface="Segoe UI"/>
                <a:cs typeface="Segoe UI"/>
              </a:rPr>
              <a:t>Pajak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masa</a:t>
            </a:r>
            <a:r>
              <a:rPr sz="1300" spc="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manfaat</a:t>
            </a:r>
            <a:r>
              <a:rPr sz="1300" spc="5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gedung</a:t>
            </a:r>
            <a:r>
              <a:rPr sz="1300" spc="-25" dirty="0">
                <a:latin typeface="Segoe UI"/>
                <a:cs typeface="Segoe UI"/>
              </a:rPr>
              <a:t> </a:t>
            </a:r>
            <a:r>
              <a:rPr sz="1300" spc="-10" dirty="0">
                <a:latin typeface="Segoe UI"/>
                <a:cs typeface="Segoe UI"/>
              </a:rPr>
              <a:t>pabrik</a:t>
            </a:r>
            <a:r>
              <a:rPr sz="1300" spc="1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adalah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30 (tiga puluh)</a:t>
            </a:r>
            <a:r>
              <a:rPr sz="1300" spc="-10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tahun.</a:t>
            </a:r>
            <a:endParaRPr sz="13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Segoe UI"/>
              <a:cs typeface="Segoe UI"/>
            </a:endParaRPr>
          </a:p>
          <a:p>
            <a:pPr marL="12700" marR="5715" algn="just">
              <a:lnSpc>
                <a:spcPct val="100000"/>
              </a:lnSpc>
            </a:pPr>
            <a:r>
              <a:rPr sz="1300" dirty="0">
                <a:latin typeface="Segoe UI"/>
                <a:cs typeface="Segoe UI"/>
              </a:rPr>
              <a:t>Untuk </a:t>
            </a:r>
            <a:r>
              <a:rPr sz="1300" spc="-5" dirty="0">
                <a:latin typeface="Segoe UI"/>
                <a:cs typeface="Segoe UI"/>
              </a:rPr>
              <a:t>melakukan penyusutan fiskal terhadap gedung </a:t>
            </a:r>
            <a:r>
              <a:rPr sz="1300" spc="-10" dirty="0">
                <a:latin typeface="Segoe UI"/>
                <a:cs typeface="Segoe UI"/>
              </a:rPr>
              <a:t>pabrik</a:t>
            </a:r>
            <a:r>
              <a:rPr sz="1300" spc="335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yang </a:t>
            </a:r>
            <a:r>
              <a:rPr sz="1300" spc="-5" dirty="0">
                <a:latin typeface="Segoe UI"/>
                <a:cs typeface="Segoe UI"/>
              </a:rPr>
              <a:t>memiliki masa </a:t>
            </a:r>
            <a:r>
              <a:rPr sz="1300" dirty="0">
                <a:latin typeface="Segoe UI"/>
                <a:cs typeface="Segoe UI"/>
              </a:rPr>
              <a:t>manfaat </a:t>
            </a:r>
            <a:r>
              <a:rPr sz="1300" spc="-5" dirty="0">
                <a:latin typeface="Segoe UI"/>
                <a:cs typeface="Segoe UI"/>
              </a:rPr>
              <a:t>lebih 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dari 20 (dua puluh) tahun </a:t>
            </a:r>
            <a:r>
              <a:rPr sz="1300" spc="-10" dirty="0">
                <a:latin typeface="Segoe UI"/>
                <a:cs typeface="Segoe UI"/>
              </a:rPr>
              <a:t>tersebut, </a:t>
            </a:r>
            <a:r>
              <a:rPr sz="1300" spc="-15" dirty="0">
                <a:latin typeface="Segoe UI"/>
                <a:cs typeface="Segoe UI"/>
              </a:rPr>
              <a:t>Wajib </a:t>
            </a:r>
            <a:r>
              <a:rPr sz="1300" spc="-10" dirty="0">
                <a:latin typeface="Segoe UI"/>
                <a:cs typeface="Segoe UI"/>
              </a:rPr>
              <a:t>Pajak dapat </a:t>
            </a:r>
            <a:r>
              <a:rPr sz="1300" spc="-5" dirty="0">
                <a:latin typeface="Segoe UI"/>
                <a:cs typeface="Segoe UI"/>
              </a:rPr>
              <a:t>memilih untuk menggunakan masa manfaat </a:t>
            </a:r>
            <a:r>
              <a:rPr sz="1300" dirty="0">
                <a:latin typeface="Segoe UI"/>
                <a:cs typeface="Segoe UI"/>
              </a:rPr>
              <a:t> yang</a:t>
            </a:r>
            <a:r>
              <a:rPr sz="1300" spc="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sebenarnya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berdasarkan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pembukuan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15" dirty="0">
                <a:latin typeface="Segoe UI"/>
                <a:cs typeface="Segoe UI"/>
              </a:rPr>
              <a:t>Wajib</a:t>
            </a:r>
            <a:r>
              <a:rPr sz="1300" spc="-10" dirty="0">
                <a:latin typeface="Segoe UI"/>
                <a:cs typeface="Segoe UI"/>
              </a:rPr>
              <a:t> Pajak</a:t>
            </a:r>
            <a:r>
              <a:rPr sz="1300" spc="-5" dirty="0">
                <a:latin typeface="Segoe UI"/>
                <a:cs typeface="Segoe UI"/>
              </a:rPr>
              <a:t> (30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tahun),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dengan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10" dirty="0">
                <a:latin typeface="Segoe UI"/>
                <a:cs typeface="Segoe UI"/>
              </a:rPr>
              <a:t>menyampaikan </a:t>
            </a:r>
            <a:r>
              <a:rPr sz="1300" spc="-5" dirty="0">
                <a:latin typeface="Segoe UI"/>
                <a:cs typeface="Segoe UI"/>
              </a:rPr>
              <a:t> pemberitahuan </a:t>
            </a:r>
            <a:r>
              <a:rPr sz="1300" spc="-10" dirty="0">
                <a:latin typeface="Segoe UI"/>
                <a:cs typeface="Segoe UI"/>
              </a:rPr>
              <a:t>kepada Direktur </a:t>
            </a:r>
            <a:r>
              <a:rPr sz="1300" spc="-5" dirty="0">
                <a:latin typeface="Segoe UI"/>
                <a:cs typeface="Segoe UI"/>
              </a:rPr>
              <a:t>Jenderal </a:t>
            </a:r>
            <a:r>
              <a:rPr sz="1300" dirty="0">
                <a:latin typeface="Segoe UI"/>
                <a:cs typeface="Segoe UI"/>
              </a:rPr>
              <a:t>Pajak. </a:t>
            </a:r>
            <a:r>
              <a:rPr sz="1300" spc="-10" dirty="0">
                <a:latin typeface="Segoe UI"/>
                <a:cs typeface="Segoe UI"/>
              </a:rPr>
              <a:t>Penghitungan penyusutan </a:t>
            </a:r>
            <a:r>
              <a:rPr sz="1300" spc="-5" dirty="0">
                <a:latin typeface="Segoe UI"/>
                <a:cs typeface="Segoe UI"/>
              </a:rPr>
              <a:t>gedung </a:t>
            </a:r>
            <a:r>
              <a:rPr sz="1300" spc="-10" dirty="0">
                <a:latin typeface="Segoe UI"/>
                <a:cs typeface="Segoe UI"/>
              </a:rPr>
              <a:t>pabrik tersebut </a:t>
            </a:r>
            <a:r>
              <a:rPr sz="1300" spc="-5" dirty="0">
                <a:latin typeface="Segoe UI"/>
                <a:cs typeface="Segoe UI"/>
              </a:rPr>
              <a:t> mulai </a:t>
            </a:r>
            <a:r>
              <a:rPr sz="1300" spc="-30" dirty="0">
                <a:latin typeface="Segoe UI"/>
                <a:cs typeface="Segoe UI"/>
              </a:rPr>
              <a:t>Tahun </a:t>
            </a:r>
            <a:r>
              <a:rPr sz="1300" spc="-10" dirty="0">
                <a:latin typeface="Segoe UI"/>
                <a:cs typeface="Segoe UI"/>
              </a:rPr>
              <a:t>Pajak </a:t>
            </a:r>
            <a:r>
              <a:rPr sz="1300" dirty="0">
                <a:latin typeface="Segoe UI"/>
                <a:cs typeface="Segoe UI"/>
              </a:rPr>
              <a:t>2022 </a:t>
            </a:r>
            <a:r>
              <a:rPr sz="1300" spc="-5" dirty="0">
                <a:latin typeface="Segoe UI"/>
                <a:cs typeface="Segoe UI"/>
              </a:rPr>
              <a:t>dilakukan sesuai dengan </a:t>
            </a:r>
            <a:r>
              <a:rPr sz="1300" spc="-10" dirty="0">
                <a:latin typeface="Segoe UI"/>
                <a:cs typeface="Segoe UI"/>
              </a:rPr>
              <a:t>sisa </a:t>
            </a:r>
            <a:r>
              <a:rPr sz="1300" spc="-5" dirty="0">
                <a:latin typeface="Segoe UI"/>
                <a:cs typeface="Segoe UI"/>
              </a:rPr>
              <a:t>masa manfaat </a:t>
            </a:r>
            <a:r>
              <a:rPr sz="1300" dirty="0">
                <a:latin typeface="Segoe UI"/>
                <a:cs typeface="Segoe UI"/>
              </a:rPr>
              <a:t>yang </a:t>
            </a:r>
            <a:r>
              <a:rPr sz="1300" spc="-5" dirty="0">
                <a:latin typeface="Segoe UI"/>
                <a:cs typeface="Segoe UI"/>
              </a:rPr>
              <a:t>sebenarnya berdasarkan 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pembukuan </a:t>
            </a:r>
            <a:r>
              <a:rPr sz="1300" spc="-15" dirty="0">
                <a:latin typeface="Segoe UI"/>
                <a:cs typeface="Segoe UI"/>
              </a:rPr>
              <a:t>Wajib</a:t>
            </a:r>
            <a:r>
              <a:rPr sz="1300" spc="5" dirty="0">
                <a:latin typeface="Segoe UI"/>
                <a:cs typeface="Segoe UI"/>
              </a:rPr>
              <a:t> </a:t>
            </a:r>
            <a:r>
              <a:rPr sz="1300" spc="-10" dirty="0">
                <a:latin typeface="Segoe UI"/>
                <a:cs typeface="Segoe UI"/>
              </a:rPr>
              <a:t>Pajak</a:t>
            </a:r>
            <a:r>
              <a:rPr sz="1300" dirty="0">
                <a:latin typeface="Segoe UI"/>
                <a:cs typeface="Segoe UI"/>
              </a:rPr>
              <a:t> dengan</a:t>
            </a:r>
            <a:r>
              <a:rPr sz="1300" spc="-2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tarif</a:t>
            </a:r>
            <a:r>
              <a:rPr sz="1300" spc="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penyusutan</a:t>
            </a:r>
            <a:r>
              <a:rPr sz="1300" spc="-15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yang</a:t>
            </a:r>
            <a:r>
              <a:rPr sz="1300" spc="-10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dihitung</a:t>
            </a:r>
            <a:r>
              <a:rPr sz="1300" spc="-2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berdasarkan nilai sisa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buku</a:t>
            </a:r>
            <a:r>
              <a:rPr sz="1300" spc="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fiskal.</a:t>
            </a:r>
            <a:endParaRPr sz="13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Segoe UI"/>
              <a:cs typeface="Segoe UI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spc="-10" dirty="0">
                <a:latin typeface="Segoe UI"/>
                <a:cs typeface="Segoe UI"/>
              </a:rPr>
              <a:t>Pada</a:t>
            </a:r>
            <a:r>
              <a:rPr sz="1300" spc="-5" dirty="0">
                <a:latin typeface="Segoe UI"/>
                <a:cs typeface="Segoe UI"/>
              </a:rPr>
              <a:t> Desember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2022,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15" dirty="0">
                <a:latin typeface="Segoe UI"/>
                <a:cs typeface="Segoe UI"/>
              </a:rPr>
              <a:t>Wajib</a:t>
            </a:r>
            <a:r>
              <a:rPr sz="1300" spc="-10" dirty="0">
                <a:latin typeface="Segoe UI"/>
                <a:cs typeface="Segoe UI"/>
              </a:rPr>
              <a:t> Pajak</a:t>
            </a:r>
            <a:r>
              <a:rPr sz="1300" spc="-5" dirty="0">
                <a:latin typeface="Segoe UI"/>
                <a:cs typeface="Segoe UI"/>
              </a:rPr>
              <a:t> </a:t>
            </a:r>
            <a:r>
              <a:rPr sz="1300" spc="-10" dirty="0">
                <a:latin typeface="Segoe UI"/>
                <a:cs typeface="Segoe UI"/>
              </a:rPr>
              <a:t>menyampaikan</a:t>
            </a:r>
            <a:r>
              <a:rPr sz="1300" spc="-5" dirty="0">
                <a:latin typeface="Segoe UI"/>
                <a:cs typeface="Segoe UI"/>
              </a:rPr>
              <a:t> pemberitahuan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10" dirty="0">
                <a:latin typeface="Segoe UI"/>
                <a:cs typeface="Segoe UI"/>
              </a:rPr>
              <a:t>memilih</a:t>
            </a:r>
            <a:r>
              <a:rPr sz="1300" spc="335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untuk</a:t>
            </a:r>
            <a:r>
              <a:rPr sz="1300" spc="35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menghitung </a:t>
            </a:r>
            <a:r>
              <a:rPr sz="1300" spc="-34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biaya penyusutan atas gedung </a:t>
            </a:r>
            <a:r>
              <a:rPr sz="1300" spc="-10" dirty="0">
                <a:latin typeface="Segoe UI"/>
                <a:cs typeface="Segoe UI"/>
              </a:rPr>
              <a:t>pabrik </a:t>
            </a:r>
            <a:r>
              <a:rPr sz="1300" spc="-5" dirty="0">
                <a:latin typeface="Segoe UI"/>
                <a:cs typeface="Segoe UI"/>
              </a:rPr>
              <a:t>tersebut sesuai masa manfaat yang sebenarnya berdasarkan 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pembukuan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15" dirty="0">
                <a:latin typeface="Segoe UI"/>
                <a:cs typeface="Segoe UI"/>
              </a:rPr>
              <a:t>Wajib</a:t>
            </a:r>
            <a:r>
              <a:rPr sz="1300" spc="-10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Pajak.</a:t>
            </a:r>
            <a:r>
              <a:rPr sz="1300" spc="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Sesuai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pembukuan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15" dirty="0">
                <a:latin typeface="Segoe UI"/>
                <a:cs typeface="Segoe UI"/>
              </a:rPr>
              <a:t>Wajib</a:t>
            </a:r>
            <a:r>
              <a:rPr sz="1300" spc="-10" dirty="0">
                <a:latin typeface="Segoe UI"/>
                <a:cs typeface="Segoe UI"/>
              </a:rPr>
              <a:t> Pajak</a:t>
            </a:r>
            <a:r>
              <a:rPr sz="1300" spc="-5" dirty="0">
                <a:latin typeface="Segoe UI"/>
                <a:cs typeface="Segoe UI"/>
              </a:rPr>
              <a:t> atas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gedung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10" dirty="0">
                <a:latin typeface="Segoe UI"/>
                <a:cs typeface="Segoe UI"/>
              </a:rPr>
              <a:t>pabrik</a:t>
            </a:r>
            <a:r>
              <a:rPr sz="1300" spc="-5" dirty="0">
                <a:latin typeface="Segoe UI"/>
                <a:cs typeface="Segoe UI"/>
              </a:rPr>
              <a:t> tersebut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10" dirty="0">
                <a:latin typeface="Segoe UI"/>
                <a:cs typeface="Segoe UI"/>
              </a:rPr>
              <a:t>telah </a:t>
            </a:r>
            <a:r>
              <a:rPr sz="1300" spc="-5" dirty="0">
                <a:latin typeface="Segoe UI"/>
                <a:cs typeface="Segoe UI"/>
              </a:rPr>
              <a:t> disusutkan selama </a:t>
            </a:r>
            <a:r>
              <a:rPr sz="1300" dirty="0">
                <a:latin typeface="Segoe UI"/>
                <a:cs typeface="Segoe UI"/>
              </a:rPr>
              <a:t>5 </a:t>
            </a:r>
            <a:r>
              <a:rPr sz="1300" spc="-5" dirty="0">
                <a:latin typeface="Segoe UI"/>
                <a:cs typeface="Segoe UI"/>
              </a:rPr>
              <a:t>(lima) </a:t>
            </a:r>
            <a:r>
              <a:rPr sz="1300" dirty="0">
                <a:latin typeface="Segoe UI"/>
                <a:cs typeface="Segoe UI"/>
              </a:rPr>
              <a:t>tahun </a:t>
            </a:r>
            <a:r>
              <a:rPr sz="1300" spc="-5" dirty="0">
                <a:latin typeface="Segoe UI"/>
                <a:cs typeface="Segoe UI"/>
              </a:rPr>
              <a:t>dengan sisa masa manfaat </a:t>
            </a:r>
            <a:r>
              <a:rPr sz="1300" spc="-10" dirty="0">
                <a:latin typeface="Segoe UI"/>
                <a:cs typeface="Segoe UI"/>
              </a:rPr>
              <a:t>pada </a:t>
            </a:r>
            <a:r>
              <a:rPr sz="1300" spc="-5" dirty="0">
                <a:latin typeface="Segoe UI"/>
                <a:cs typeface="Segoe UI"/>
              </a:rPr>
              <a:t>awal </a:t>
            </a:r>
            <a:r>
              <a:rPr sz="1300" spc="-30" dirty="0">
                <a:latin typeface="Segoe UI"/>
                <a:cs typeface="Segoe UI"/>
              </a:rPr>
              <a:t>Tahun </a:t>
            </a:r>
            <a:r>
              <a:rPr sz="1300" spc="-10" dirty="0">
                <a:latin typeface="Segoe UI"/>
                <a:cs typeface="Segoe UI"/>
              </a:rPr>
              <a:t>Pajak 2022 </a:t>
            </a:r>
            <a:r>
              <a:rPr sz="1300" spc="-5" dirty="0">
                <a:latin typeface="Segoe UI"/>
                <a:cs typeface="Segoe UI"/>
              </a:rPr>
              <a:t>(1 Januari 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2022)</a:t>
            </a:r>
            <a:r>
              <a:rPr sz="1300" spc="-1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adalah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25</a:t>
            </a:r>
            <a:r>
              <a:rPr sz="1300" spc="-10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(dua</a:t>
            </a:r>
            <a:r>
              <a:rPr sz="1300" spc="-1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puluh</a:t>
            </a:r>
            <a:r>
              <a:rPr sz="1300" dirty="0">
                <a:latin typeface="Segoe UI"/>
                <a:cs typeface="Segoe UI"/>
              </a:rPr>
              <a:t> </a:t>
            </a:r>
            <a:r>
              <a:rPr sz="1300" spc="-10" dirty="0">
                <a:latin typeface="Segoe UI"/>
                <a:cs typeface="Segoe UI"/>
              </a:rPr>
              <a:t>lima)</a:t>
            </a:r>
            <a:r>
              <a:rPr sz="1300" spc="5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tahun.</a:t>
            </a:r>
            <a:r>
              <a:rPr sz="1300" spc="-10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Penghitungan</a:t>
            </a:r>
            <a:r>
              <a:rPr sz="1300" spc="-25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penyusutannya</a:t>
            </a:r>
            <a:r>
              <a:rPr sz="1300" spc="-35" dirty="0">
                <a:latin typeface="Segoe UI"/>
                <a:cs typeface="Segoe UI"/>
              </a:rPr>
              <a:t> </a:t>
            </a:r>
            <a:r>
              <a:rPr sz="1300" spc="-5" dirty="0">
                <a:latin typeface="Segoe UI"/>
                <a:cs typeface="Segoe UI"/>
              </a:rPr>
              <a:t>menjadi </a:t>
            </a:r>
            <a:r>
              <a:rPr sz="1300" spc="-10" dirty="0">
                <a:latin typeface="Segoe UI"/>
                <a:cs typeface="Segoe UI"/>
              </a:rPr>
              <a:t>sebagai</a:t>
            </a:r>
            <a:r>
              <a:rPr sz="1300" spc="-5" dirty="0">
                <a:latin typeface="Segoe UI"/>
                <a:cs typeface="Segoe UI"/>
              </a:rPr>
              <a:t> berikut</a:t>
            </a:r>
            <a:endParaRPr sz="1300">
              <a:latin typeface="Segoe UI"/>
              <a:cs typeface="Segoe U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269858" y="1065783"/>
          <a:ext cx="2969893" cy="5120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4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22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0019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b="1" spc="-5" dirty="0">
                          <a:latin typeface="Segoe UI"/>
                          <a:cs typeface="Segoe UI"/>
                        </a:rPr>
                        <a:t>Tahun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0"/>
                        </a:lnSpc>
                      </a:pPr>
                      <a:r>
                        <a:rPr sz="1050" b="1" spc="-5" dirty="0">
                          <a:latin typeface="Segoe UI"/>
                          <a:cs typeface="Segoe UI"/>
                        </a:rPr>
                        <a:t>Tarif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160"/>
                        </a:lnSpc>
                      </a:pPr>
                      <a:r>
                        <a:rPr sz="1050" b="1" spc="-5" dirty="0">
                          <a:latin typeface="Segoe UI"/>
                          <a:cs typeface="Segoe UI"/>
                        </a:rPr>
                        <a:t>Penyusutan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sz="1050" b="1" spc="-5" dirty="0">
                          <a:latin typeface="Segoe UI"/>
                          <a:cs typeface="Segoe UI"/>
                        </a:rPr>
                        <a:t>Nilai</a:t>
                      </a:r>
                      <a:r>
                        <a:rPr sz="1050" b="1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050" b="1" dirty="0">
                          <a:latin typeface="Segoe UI"/>
                          <a:cs typeface="Segoe UI"/>
                        </a:rPr>
                        <a:t>Sisa</a:t>
                      </a:r>
                      <a:r>
                        <a:rPr sz="1050" b="1" spc="-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050" b="1" spc="-5" dirty="0">
                          <a:latin typeface="Segoe UI"/>
                          <a:cs typeface="Segoe UI"/>
                        </a:rPr>
                        <a:t>Buku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020">
                <a:tc gridSpan="3">
                  <a:txBody>
                    <a:bodyPr/>
                    <a:lstStyle/>
                    <a:p>
                      <a:pPr marL="49530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Harga</a:t>
                      </a:r>
                      <a:r>
                        <a:rPr sz="105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050" spc="-5" dirty="0">
                          <a:latin typeface="Segoe UI"/>
                          <a:cs typeface="Segoe UI"/>
                        </a:rPr>
                        <a:t>Perolehan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1.000.000.000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2017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5%*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50.000.000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950.000.000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2018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5%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50.000.000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900.000.000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2019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5%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50.000.000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850.000.000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2020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5%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50.000.000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800.000.000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2021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5%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50.000.000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750.000.000***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2022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4%**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720.000.000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2023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690.000.000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2024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660.000.000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2025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630.000.000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2026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600.000.000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2027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570.000.000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2028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540.000.000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2029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510.000.000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2030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480.000.000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2031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450.000.000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2032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420.000.000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2033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390.000.000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2034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360.000.000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2035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2036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2037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270.000.000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2038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240.000.000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2039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210.000.000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2040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180.000.000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2041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150.000.000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2042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120.000.000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0058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2043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90.000.000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2044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60.000.000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2045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2046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4%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Segoe UI"/>
                          <a:cs typeface="Segoe UI"/>
                        </a:rPr>
                        <a:t>30.000.000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Segoe UI"/>
                          <a:cs typeface="Segoe UI"/>
                        </a:rPr>
                        <a:t>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93772"/>
              </p:ext>
            </p:extLst>
          </p:nvPr>
        </p:nvGraphicFramePr>
        <p:xfrm>
          <a:off x="430531" y="5142238"/>
          <a:ext cx="6656069" cy="1725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56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8090">
                <a:tc>
                  <a:txBody>
                    <a:bodyPr/>
                    <a:lstStyle/>
                    <a:p>
                      <a:pPr marL="127000" marR="946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Keterangan:</a:t>
                      </a:r>
                      <a:endParaRPr sz="1100" dirty="0">
                        <a:latin typeface="Segoe UI"/>
                        <a:cs typeface="Segoe UI"/>
                      </a:endParaRPr>
                    </a:p>
                    <a:p>
                      <a:pPr marL="127000" marR="9715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*)</a:t>
                      </a:r>
                      <a:r>
                        <a:rPr sz="1100" spc="6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tarif</a:t>
                      </a:r>
                      <a:r>
                        <a:rPr sz="1100" spc="5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penyusutan</a:t>
                      </a:r>
                      <a:r>
                        <a:rPr sz="1100" spc="7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untuk</a:t>
                      </a:r>
                      <a:r>
                        <a:rPr sz="1100" spc="6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bangunan</a:t>
                      </a:r>
                      <a:r>
                        <a:rPr sz="1100" spc="5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 err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permanen</a:t>
                      </a:r>
                      <a:r>
                        <a:rPr sz="1100" spc="6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 err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sesuai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spc="-5" dirty="0" err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Pasal</a:t>
                      </a:r>
                      <a:r>
                        <a:rPr lang="es-ES" sz="1100" spc="5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11</a:t>
                      </a:r>
                      <a:r>
                        <a:rPr lang="es-ES" sz="1100" spc="5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dirty="0" err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ayat</a:t>
                      </a:r>
                      <a:r>
                        <a:rPr lang="es-ES" sz="1100" spc="7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(6)</a:t>
                      </a:r>
                      <a:r>
                        <a:rPr lang="es-ES" sz="1100" spc="5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UU</a:t>
                      </a:r>
                      <a:r>
                        <a:rPr lang="es-ES" sz="1100" spc="5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spc="-5" dirty="0" err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PPh</a:t>
                      </a:r>
                      <a:r>
                        <a:rPr lang="es-ES" sz="1100" spc="5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dirty="0" err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adalah</a:t>
                      </a:r>
                      <a:r>
                        <a:rPr lang="es-ES" sz="1100" spc="6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dirty="0" err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sebesar</a:t>
                      </a:r>
                      <a:r>
                        <a:rPr lang="es-ES" sz="1100" spc="6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5%</a:t>
                      </a:r>
                      <a:endParaRPr lang="es-ES" sz="1100" dirty="0">
                        <a:latin typeface="Segoe UI"/>
                        <a:cs typeface="Segoe UI"/>
                      </a:endParaRPr>
                    </a:p>
                    <a:p>
                      <a:pPr marL="127000" marR="97155">
                        <a:lnSpc>
                          <a:spcPct val="100000"/>
                        </a:lnSpc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28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(lima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persen)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per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tahun.</a:t>
                      </a:r>
                      <a:endParaRPr sz="1100" dirty="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solidFill>
                      <a:srgbClr val="1B28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135">
                <a:tc>
                  <a:txBody>
                    <a:bodyPr/>
                    <a:lstStyle/>
                    <a:p>
                      <a:pPr marL="127000" marR="0" lvl="0" indent="0" defTabSz="914400" eaLnBrk="1" fontAlgn="auto" latinLnBrk="0" hangingPunct="1">
                        <a:lnSpc>
                          <a:spcPts val="156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2410" algn="l"/>
                          <a:tab pos="1798320" algn="l"/>
                        </a:tabLst>
                        <a:defRPr/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**) penghitungan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tarif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penyusutan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untuk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sisa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masa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man</a:t>
                      </a:r>
                      <a:r>
                        <a:rPr lang="fi-FI" sz="1100" spc="-5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faat</a:t>
                      </a:r>
                      <a:r>
                        <a:rPr lang="fi-FI" sz="1100" spc="10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fi-FI" sz="1100" spc="-5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25</a:t>
                      </a:r>
                      <a:r>
                        <a:rPr lang="fi-FI" sz="1100" spc="-25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fi-FI" sz="1100" spc="-5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tahun</a:t>
                      </a:r>
                      <a:r>
                        <a:rPr lang="fi-FI" sz="1100" spc="10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fi-FI" sz="1100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sebagai</a:t>
                      </a:r>
                      <a:r>
                        <a:rPr lang="fi-FI" sz="1100" spc="-25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fi-FI" sz="1100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berikut:</a:t>
                      </a:r>
                    </a:p>
                    <a:p>
                      <a:pPr marL="127000">
                        <a:lnSpc>
                          <a:spcPts val="1560"/>
                        </a:lnSpc>
                        <a:spcBef>
                          <a:spcPts val="525"/>
                        </a:spcBef>
                        <a:tabLst>
                          <a:tab pos="1502410" algn="l"/>
                          <a:tab pos="1798320" algn="l"/>
                        </a:tabLst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28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Tarif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penyusutan</a:t>
                      </a:r>
                      <a:r>
                        <a:rPr sz="1100" spc="2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=	</a:t>
                      </a:r>
                      <a:r>
                        <a:rPr sz="1200" spc="22" baseline="45138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1	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100" spc="2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100%</a:t>
                      </a:r>
                      <a:r>
                        <a:rPr sz="1100" spc="10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100" spc="5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4%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per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 err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tahun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endParaRPr lang="en-ID" sz="1100" dirty="0">
                        <a:latin typeface="Segoe UI"/>
                        <a:cs typeface="Segoe UI"/>
                      </a:endParaRPr>
                    </a:p>
                    <a:p>
                      <a:pPr marR="494030" algn="ctr">
                        <a:lnSpc>
                          <a:spcPts val="175"/>
                        </a:lnSpc>
                      </a:pPr>
                      <a:endParaRPr lang="en-ID" sz="1100" spc="0" dirty="0">
                        <a:solidFill>
                          <a:schemeClr val="tx1"/>
                        </a:solidFill>
                        <a:latin typeface="Segoe UI"/>
                        <a:cs typeface="Segoe UI"/>
                      </a:endParaRPr>
                    </a:p>
                    <a:p>
                      <a:pPr marR="494030" algn="ctr">
                        <a:lnSpc>
                          <a:spcPts val="175"/>
                        </a:lnSpc>
                      </a:pPr>
                      <a:endParaRPr lang="en-ID" sz="800" dirty="0">
                        <a:latin typeface="Cambria Math"/>
                        <a:cs typeface="Cambria Math"/>
                      </a:endParaRPr>
                    </a:p>
                  </a:txBody>
                  <a:tcPr marL="0" marR="0" marT="66675" marB="0">
                    <a:solidFill>
                      <a:srgbClr val="1B28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889">
                <a:tc>
                  <a:txBody>
                    <a:bodyPr/>
                    <a:lstStyle/>
                    <a:p>
                      <a:pPr marL="127000" marR="94615" lvl="0" indent="0" defTabSz="914400" eaLnBrk="1" fontAlgn="auto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***)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dasar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penyusutan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mulai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Tahun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Pajak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2022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 err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adalah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en-ID" sz="1100" dirty="0" err="1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nilai</a:t>
                      </a:r>
                      <a:r>
                        <a:rPr lang="en-ID" sz="1100" spc="-20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en-ID" sz="1100" dirty="0" err="1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sisa</a:t>
                      </a:r>
                      <a:r>
                        <a:rPr lang="en-ID" sz="1100" spc="-25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en-ID" sz="1100" dirty="0" err="1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buku</a:t>
                      </a:r>
                      <a:r>
                        <a:rPr lang="en-ID" sz="1100" spc="-5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en-ID" sz="1100" spc="-5" dirty="0" err="1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fiskal</a:t>
                      </a:r>
                      <a:r>
                        <a:rPr lang="en-ID" sz="1100" spc="-10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en-ID" sz="1100" dirty="0" err="1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akhir</a:t>
                      </a:r>
                      <a:r>
                        <a:rPr lang="en-ID" sz="1100" spc="-5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en-ID" sz="1100" spc="-5" dirty="0" err="1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Tahun</a:t>
                      </a:r>
                      <a:r>
                        <a:rPr lang="en-ID" sz="1100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en-ID" sz="1100" dirty="0" err="1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Pajak</a:t>
                      </a:r>
                      <a:r>
                        <a:rPr lang="en-ID" sz="1100" spc="-20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lang="en-ID" sz="1100" spc="-5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2021.</a:t>
                      </a:r>
                      <a:endParaRPr lang="en-ID" sz="1100" dirty="0">
                        <a:solidFill>
                          <a:schemeClr val="bg1"/>
                        </a:solidFill>
                        <a:latin typeface="Segoe UI"/>
                        <a:cs typeface="Segoe UI"/>
                      </a:endParaRPr>
                    </a:p>
                    <a:p>
                      <a:pPr marL="127000" marR="94615">
                        <a:lnSpc>
                          <a:spcPts val="1220"/>
                        </a:lnSpc>
                      </a:pPr>
                      <a:endParaRPr sz="11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1B28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1752600" y="6108699"/>
            <a:ext cx="425450" cy="8890"/>
          </a:xfrm>
          <a:custGeom>
            <a:avLst/>
            <a:gdLst/>
            <a:ahLst/>
            <a:cxnLst/>
            <a:rect l="l" t="t" r="r" b="b"/>
            <a:pathLst>
              <a:path w="425450" h="8889">
                <a:moveTo>
                  <a:pt x="425450" y="0"/>
                </a:moveTo>
                <a:lnTo>
                  <a:pt x="0" y="0"/>
                </a:lnTo>
                <a:lnTo>
                  <a:pt x="0" y="8889"/>
                </a:lnTo>
                <a:lnTo>
                  <a:pt x="425450" y="8889"/>
                </a:lnTo>
                <a:lnTo>
                  <a:pt x="425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47982" y="6128207"/>
            <a:ext cx="69627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00"/>
              </a:spcBef>
            </a:pPr>
            <a:r>
              <a:rPr lang="en-US" sz="800" dirty="0">
                <a:solidFill>
                  <a:schemeClr val="bg1"/>
                </a:solidFill>
                <a:latin typeface="Segoe UI"/>
                <a:cs typeface="Segoe UI"/>
              </a:rPr>
              <a:t>25 </a:t>
            </a:r>
            <a:r>
              <a:rPr lang="en-US" sz="800" dirty="0" err="1">
                <a:solidFill>
                  <a:schemeClr val="bg1"/>
                </a:solidFill>
                <a:latin typeface="Segoe UI"/>
                <a:cs typeface="Segoe UI"/>
              </a:rPr>
              <a:t>tahun</a:t>
            </a:r>
            <a:endParaRPr sz="8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27519" y="958214"/>
            <a:ext cx="3962400" cy="5709285"/>
            <a:chOff x="6827519" y="958214"/>
            <a:chExt cx="3962400" cy="5709285"/>
          </a:xfrm>
        </p:grpSpPr>
        <p:sp>
          <p:nvSpPr>
            <p:cNvPr id="20" name="object 20"/>
            <p:cNvSpPr/>
            <p:nvPr/>
          </p:nvSpPr>
          <p:spPr>
            <a:xfrm>
              <a:off x="6827519" y="6620510"/>
              <a:ext cx="1323340" cy="46990"/>
            </a:xfrm>
            <a:custGeom>
              <a:avLst/>
              <a:gdLst/>
              <a:ahLst/>
              <a:cxnLst/>
              <a:rect l="l" t="t" r="r" b="b"/>
              <a:pathLst>
                <a:path w="1323340" h="46990">
                  <a:moveTo>
                    <a:pt x="13233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1323340" y="46990"/>
                  </a:lnTo>
                  <a:lnTo>
                    <a:pt x="1323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0859" y="6620510"/>
              <a:ext cx="2639059" cy="4698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990204" y="958214"/>
              <a:ext cx="0" cy="5478145"/>
            </a:xfrm>
            <a:custGeom>
              <a:avLst/>
              <a:gdLst/>
              <a:ahLst/>
              <a:cxnLst/>
              <a:rect l="l" t="t" r="r" b="b"/>
              <a:pathLst>
                <a:path h="5478145">
                  <a:moveTo>
                    <a:pt x="0" y="0"/>
                  </a:moveTo>
                  <a:lnTo>
                    <a:pt x="0" y="5477992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908030" y="6553200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7990" y="609917"/>
            <a:ext cx="157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9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6689"/>
            <a:ext cx="359410" cy="546100"/>
          </a:xfrm>
          <a:custGeom>
            <a:avLst/>
            <a:gdLst/>
            <a:ahLst/>
            <a:cxnLst/>
            <a:rect l="l" t="t" r="r" b="b"/>
            <a:pathLst>
              <a:path w="359410" h="546100">
                <a:moveTo>
                  <a:pt x="359410" y="0"/>
                </a:moveTo>
                <a:lnTo>
                  <a:pt x="0" y="0"/>
                </a:lnTo>
                <a:lnTo>
                  <a:pt x="0" y="546099"/>
                </a:lnTo>
                <a:lnTo>
                  <a:pt x="359410" y="546099"/>
                </a:lnTo>
                <a:lnTo>
                  <a:pt x="35941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1950" y="186689"/>
            <a:ext cx="2647950" cy="54610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641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05"/>
              </a:spcBef>
            </a:pPr>
            <a:r>
              <a:rPr spc="-5" dirty="0">
                <a:solidFill>
                  <a:srgbClr val="FFFFFF"/>
                </a:solidFill>
              </a:rPr>
              <a:t>Biaya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Perbaikan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9893" y="2126382"/>
            <a:ext cx="488887" cy="44336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259579" y="2194560"/>
            <a:ext cx="1982470" cy="312420"/>
          </a:xfrm>
          <a:custGeom>
            <a:avLst/>
            <a:gdLst/>
            <a:ahLst/>
            <a:cxnLst/>
            <a:rect l="l" t="t" r="r" b="b"/>
            <a:pathLst>
              <a:path w="1982470" h="312419">
                <a:moveTo>
                  <a:pt x="0" y="52069"/>
                </a:moveTo>
                <a:lnTo>
                  <a:pt x="4099" y="31825"/>
                </a:lnTo>
                <a:lnTo>
                  <a:pt x="15271" y="15271"/>
                </a:lnTo>
                <a:lnTo>
                  <a:pt x="31825" y="4099"/>
                </a:lnTo>
                <a:lnTo>
                  <a:pt x="52070" y="0"/>
                </a:lnTo>
                <a:lnTo>
                  <a:pt x="1930400" y="0"/>
                </a:lnTo>
                <a:lnTo>
                  <a:pt x="1950644" y="4099"/>
                </a:lnTo>
                <a:lnTo>
                  <a:pt x="1967198" y="15271"/>
                </a:lnTo>
                <a:lnTo>
                  <a:pt x="1978370" y="31825"/>
                </a:lnTo>
                <a:lnTo>
                  <a:pt x="1982470" y="52069"/>
                </a:lnTo>
                <a:lnTo>
                  <a:pt x="1982470" y="260350"/>
                </a:lnTo>
                <a:lnTo>
                  <a:pt x="1978370" y="280594"/>
                </a:lnTo>
                <a:lnTo>
                  <a:pt x="1967198" y="297148"/>
                </a:lnTo>
                <a:lnTo>
                  <a:pt x="1950644" y="308320"/>
                </a:lnTo>
                <a:lnTo>
                  <a:pt x="1930400" y="312419"/>
                </a:lnTo>
                <a:lnTo>
                  <a:pt x="52070" y="312419"/>
                </a:lnTo>
                <a:lnTo>
                  <a:pt x="31825" y="308320"/>
                </a:lnTo>
                <a:lnTo>
                  <a:pt x="15271" y="297148"/>
                </a:lnTo>
                <a:lnTo>
                  <a:pt x="4099" y="280594"/>
                </a:lnTo>
                <a:lnTo>
                  <a:pt x="0" y="260350"/>
                </a:lnTo>
                <a:lnTo>
                  <a:pt x="0" y="52069"/>
                </a:lnTo>
                <a:close/>
              </a:path>
            </a:pathLst>
          </a:custGeom>
          <a:ln w="9524">
            <a:solidFill>
              <a:srgbClr val="53823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253" y="2227579"/>
            <a:ext cx="16109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solidFill>
                  <a:srgbClr val="131F49"/>
                </a:solidFill>
                <a:latin typeface="Segoe UI"/>
                <a:cs typeface="Segoe UI"/>
              </a:rPr>
              <a:t>Dibebankan</a:t>
            </a:r>
            <a:r>
              <a:rPr sz="1300" spc="-40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131F49"/>
                </a:solidFill>
                <a:latin typeface="Segoe UI"/>
                <a:cs typeface="Segoe UI"/>
              </a:rPr>
              <a:t>langsung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50859" y="788669"/>
            <a:ext cx="1343660" cy="690880"/>
          </a:xfrm>
          <a:custGeom>
            <a:avLst/>
            <a:gdLst/>
            <a:ahLst/>
            <a:cxnLst/>
            <a:rect l="l" t="t" r="r" b="b"/>
            <a:pathLst>
              <a:path w="1343659" h="690880">
                <a:moveTo>
                  <a:pt x="0" y="115188"/>
                </a:moveTo>
                <a:lnTo>
                  <a:pt x="9050" y="70348"/>
                </a:lnTo>
                <a:lnTo>
                  <a:pt x="33734" y="33734"/>
                </a:lnTo>
                <a:lnTo>
                  <a:pt x="70348" y="9050"/>
                </a:lnTo>
                <a:lnTo>
                  <a:pt x="115189" y="0"/>
                </a:lnTo>
                <a:lnTo>
                  <a:pt x="1228471" y="0"/>
                </a:lnTo>
                <a:lnTo>
                  <a:pt x="1273311" y="9050"/>
                </a:lnTo>
                <a:lnTo>
                  <a:pt x="1309925" y="33734"/>
                </a:lnTo>
                <a:lnTo>
                  <a:pt x="1334609" y="70348"/>
                </a:lnTo>
                <a:lnTo>
                  <a:pt x="1343660" y="115188"/>
                </a:lnTo>
                <a:lnTo>
                  <a:pt x="1343660" y="575690"/>
                </a:lnTo>
                <a:lnTo>
                  <a:pt x="1334609" y="620531"/>
                </a:lnTo>
                <a:lnTo>
                  <a:pt x="1309925" y="657145"/>
                </a:lnTo>
                <a:lnTo>
                  <a:pt x="1273311" y="681829"/>
                </a:lnTo>
                <a:lnTo>
                  <a:pt x="1228471" y="690879"/>
                </a:lnTo>
                <a:lnTo>
                  <a:pt x="115189" y="690879"/>
                </a:lnTo>
                <a:lnTo>
                  <a:pt x="70348" y="681829"/>
                </a:lnTo>
                <a:lnTo>
                  <a:pt x="33734" y="657145"/>
                </a:lnTo>
                <a:lnTo>
                  <a:pt x="9050" y="620531"/>
                </a:lnTo>
                <a:lnTo>
                  <a:pt x="0" y="575690"/>
                </a:lnTo>
                <a:lnTo>
                  <a:pt x="0" y="115188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41030" y="840740"/>
            <a:ext cx="11658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31F49"/>
                </a:solidFill>
                <a:latin typeface="Segoe UI"/>
                <a:cs typeface="Segoe UI"/>
              </a:rPr>
              <a:t>Perbaikan</a:t>
            </a:r>
            <a:r>
              <a:rPr sz="1200" b="1" spc="120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tidak </a:t>
            </a:r>
            <a:r>
              <a:rPr sz="1200" b="1" spc="-31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menambah </a:t>
            </a: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 masa</a:t>
            </a:r>
            <a:r>
              <a:rPr sz="1200" b="1" spc="-25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manfaat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50859" y="1699260"/>
            <a:ext cx="1343660" cy="690880"/>
          </a:xfrm>
          <a:custGeom>
            <a:avLst/>
            <a:gdLst/>
            <a:ahLst/>
            <a:cxnLst/>
            <a:rect l="l" t="t" r="r" b="b"/>
            <a:pathLst>
              <a:path w="1343659" h="690880">
                <a:moveTo>
                  <a:pt x="0" y="115188"/>
                </a:moveTo>
                <a:lnTo>
                  <a:pt x="9050" y="70348"/>
                </a:lnTo>
                <a:lnTo>
                  <a:pt x="33734" y="33734"/>
                </a:lnTo>
                <a:lnTo>
                  <a:pt x="70348" y="9050"/>
                </a:lnTo>
                <a:lnTo>
                  <a:pt x="115189" y="0"/>
                </a:lnTo>
                <a:lnTo>
                  <a:pt x="1228471" y="0"/>
                </a:lnTo>
                <a:lnTo>
                  <a:pt x="1273311" y="9050"/>
                </a:lnTo>
                <a:lnTo>
                  <a:pt x="1309925" y="33734"/>
                </a:lnTo>
                <a:lnTo>
                  <a:pt x="1334609" y="70348"/>
                </a:lnTo>
                <a:lnTo>
                  <a:pt x="1343660" y="115188"/>
                </a:lnTo>
                <a:lnTo>
                  <a:pt x="1343660" y="575690"/>
                </a:lnTo>
                <a:lnTo>
                  <a:pt x="1334609" y="620531"/>
                </a:lnTo>
                <a:lnTo>
                  <a:pt x="1309925" y="657145"/>
                </a:lnTo>
                <a:lnTo>
                  <a:pt x="1273311" y="681829"/>
                </a:lnTo>
                <a:lnTo>
                  <a:pt x="1228471" y="690879"/>
                </a:lnTo>
                <a:lnTo>
                  <a:pt x="115189" y="690879"/>
                </a:lnTo>
                <a:lnTo>
                  <a:pt x="70348" y="681829"/>
                </a:lnTo>
                <a:lnTo>
                  <a:pt x="33734" y="657145"/>
                </a:lnTo>
                <a:lnTo>
                  <a:pt x="9050" y="620531"/>
                </a:lnTo>
                <a:lnTo>
                  <a:pt x="0" y="575690"/>
                </a:lnTo>
                <a:lnTo>
                  <a:pt x="0" y="115188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41030" y="1750948"/>
            <a:ext cx="103631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31F49"/>
                </a:solidFill>
                <a:latin typeface="Segoe UI"/>
                <a:cs typeface="Segoe UI"/>
              </a:rPr>
              <a:t>Perbaikan 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 menambah </a:t>
            </a: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 masa</a:t>
            </a:r>
            <a:r>
              <a:rPr sz="1200" b="1" spc="-10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man</a:t>
            </a:r>
            <a:r>
              <a:rPr sz="1200" b="1" spc="-5" dirty="0">
                <a:solidFill>
                  <a:srgbClr val="131F49"/>
                </a:solidFill>
                <a:latin typeface="Segoe UI"/>
                <a:cs typeface="Segoe UI"/>
              </a:rPr>
              <a:t>fa</a:t>
            </a:r>
            <a:r>
              <a:rPr sz="1200" b="1" dirty="0">
                <a:solidFill>
                  <a:srgbClr val="131F49"/>
                </a:solidFill>
                <a:latin typeface="Segoe UI"/>
                <a:cs typeface="Segoe UI"/>
              </a:rPr>
              <a:t>at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27417" y="1547177"/>
            <a:ext cx="911225" cy="854075"/>
            <a:chOff x="927417" y="1547177"/>
            <a:chExt cx="911225" cy="854075"/>
          </a:xfrm>
        </p:grpSpPr>
        <p:sp>
          <p:nvSpPr>
            <p:cNvPr id="13" name="object 13"/>
            <p:cNvSpPr/>
            <p:nvPr/>
          </p:nvSpPr>
          <p:spPr>
            <a:xfrm>
              <a:off x="941705" y="1561464"/>
              <a:ext cx="882650" cy="825500"/>
            </a:xfrm>
            <a:custGeom>
              <a:avLst/>
              <a:gdLst/>
              <a:ahLst/>
              <a:cxnLst/>
              <a:rect l="l" t="t" r="r" b="b"/>
              <a:pathLst>
                <a:path w="882650" h="825500">
                  <a:moveTo>
                    <a:pt x="0" y="412750"/>
                  </a:moveTo>
                  <a:lnTo>
                    <a:pt x="2589" y="367774"/>
                  </a:lnTo>
                  <a:lnTo>
                    <a:pt x="10178" y="324202"/>
                  </a:lnTo>
                  <a:lnTo>
                    <a:pt x="22498" y="282285"/>
                  </a:lnTo>
                  <a:lnTo>
                    <a:pt x="39280" y="242274"/>
                  </a:lnTo>
                  <a:lnTo>
                    <a:pt x="60253" y="204422"/>
                  </a:lnTo>
                  <a:lnTo>
                    <a:pt x="85149" y="168981"/>
                  </a:lnTo>
                  <a:lnTo>
                    <a:pt x="113699" y="136201"/>
                  </a:lnTo>
                  <a:lnTo>
                    <a:pt x="145634" y="106334"/>
                  </a:lnTo>
                  <a:lnTo>
                    <a:pt x="180683" y="79634"/>
                  </a:lnTo>
                  <a:lnTo>
                    <a:pt x="218579" y="56350"/>
                  </a:lnTo>
                  <a:lnTo>
                    <a:pt x="259051" y="36735"/>
                  </a:lnTo>
                  <a:lnTo>
                    <a:pt x="301831" y="21041"/>
                  </a:lnTo>
                  <a:lnTo>
                    <a:pt x="346650" y="9519"/>
                  </a:lnTo>
                  <a:lnTo>
                    <a:pt x="393237" y="2421"/>
                  </a:lnTo>
                  <a:lnTo>
                    <a:pt x="441325" y="0"/>
                  </a:lnTo>
                  <a:lnTo>
                    <a:pt x="489408" y="2421"/>
                  </a:lnTo>
                  <a:lnTo>
                    <a:pt x="535992" y="9519"/>
                  </a:lnTo>
                  <a:lnTo>
                    <a:pt x="580808" y="21041"/>
                  </a:lnTo>
                  <a:lnTo>
                    <a:pt x="623587" y="36735"/>
                  </a:lnTo>
                  <a:lnTo>
                    <a:pt x="664059" y="56350"/>
                  </a:lnTo>
                  <a:lnTo>
                    <a:pt x="701955" y="79634"/>
                  </a:lnTo>
                  <a:lnTo>
                    <a:pt x="737005" y="106334"/>
                  </a:lnTo>
                  <a:lnTo>
                    <a:pt x="768941" y="136201"/>
                  </a:lnTo>
                  <a:lnTo>
                    <a:pt x="797492" y="168981"/>
                  </a:lnTo>
                  <a:lnTo>
                    <a:pt x="822390" y="204422"/>
                  </a:lnTo>
                  <a:lnTo>
                    <a:pt x="843365" y="242274"/>
                  </a:lnTo>
                  <a:lnTo>
                    <a:pt x="860148" y="282285"/>
                  </a:lnTo>
                  <a:lnTo>
                    <a:pt x="872469" y="324202"/>
                  </a:lnTo>
                  <a:lnTo>
                    <a:pt x="880060" y="367774"/>
                  </a:lnTo>
                  <a:lnTo>
                    <a:pt x="882650" y="412750"/>
                  </a:lnTo>
                  <a:lnTo>
                    <a:pt x="880060" y="457725"/>
                  </a:lnTo>
                  <a:lnTo>
                    <a:pt x="872469" y="501297"/>
                  </a:lnTo>
                  <a:lnTo>
                    <a:pt x="860148" y="543214"/>
                  </a:lnTo>
                  <a:lnTo>
                    <a:pt x="843365" y="583225"/>
                  </a:lnTo>
                  <a:lnTo>
                    <a:pt x="822390" y="621077"/>
                  </a:lnTo>
                  <a:lnTo>
                    <a:pt x="797492" y="656518"/>
                  </a:lnTo>
                  <a:lnTo>
                    <a:pt x="768941" y="689298"/>
                  </a:lnTo>
                  <a:lnTo>
                    <a:pt x="737005" y="719165"/>
                  </a:lnTo>
                  <a:lnTo>
                    <a:pt x="701955" y="745865"/>
                  </a:lnTo>
                  <a:lnTo>
                    <a:pt x="664059" y="769149"/>
                  </a:lnTo>
                  <a:lnTo>
                    <a:pt x="623587" y="788764"/>
                  </a:lnTo>
                  <a:lnTo>
                    <a:pt x="580808" y="804458"/>
                  </a:lnTo>
                  <a:lnTo>
                    <a:pt x="535992" y="815980"/>
                  </a:lnTo>
                  <a:lnTo>
                    <a:pt x="489408" y="823078"/>
                  </a:lnTo>
                  <a:lnTo>
                    <a:pt x="441325" y="825500"/>
                  </a:lnTo>
                  <a:lnTo>
                    <a:pt x="393237" y="823078"/>
                  </a:lnTo>
                  <a:lnTo>
                    <a:pt x="346650" y="815980"/>
                  </a:lnTo>
                  <a:lnTo>
                    <a:pt x="301831" y="804458"/>
                  </a:lnTo>
                  <a:lnTo>
                    <a:pt x="259051" y="788764"/>
                  </a:lnTo>
                  <a:lnTo>
                    <a:pt x="218579" y="769149"/>
                  </a:lnTo>
                  <a:lnTo>
                    <a:pt x="180683" y="745865"/>
                  </a:lnTo>
                  <a:lnTo>
                    <a:pt x="145634" y="719165"/>
                  </a:lnTo>
                  <a:lnTo>
                    <a:pt x="113699" y="689298"/>
                  </a:lnTo>
                  <a:lnTo>
                    <a:pt x="85149" y="656518"/>
                  </a:lnTo>
                  <a:lnTo>
                    <a:pt x="60253" y="621077"/>
                  </a:lnTo>
                  <a:lnTo>
                    <a:pt x="39280" y="583225"/>
                  </a:lnTo>
                  <a:lnTo>
                    <a:pt x="22498" y="543214"/>
                  </a:lnTo>
                  <a:lnTo>
                    <a:pt x="10178" y="501297"/>
                  </a:lnTo>
                  <a:lnTo>
                    <a:pt x="2589" y="457725"/>
                  </a:lnTo>
                  <a:lnTo>
                    <a:pt x="0" y="41275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1479" y="1682114"/>
              <a:ext cx="531814" cy="515619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4260215" y="1331594"/>
            <a:ext cx="1982470" cy="312420"/>
          </a:xfrm>
          <a:custGeom>
            <a:avLst/>
            <a:gdLst/>
            <a:ahLst/>
            <a:cxnLst/>
            <a:rect l="l" t="t" r="r" b="b"/>
            <a:pathLst>
              <a:path w="1982470" h="312419">
                <a:moveTo>
                  <a:pt x="0" y="52069"/>
                </a:moveTo>
                <a:lnTo>
                  <a:pt x="4099" y="31825"/>
                </a:lnTo>
                <a:lnTo>
                  <a:pt x="15271" y="15271"/>
                </a:lnTo>
                <a:lnTo>
                  <a:pt x="31825" y="4099"/>
                </a:lnTo>
                <a:lnTo>
                  <a:pt x="52070" y="0"/>
                </a:lnTo>
                <a:lnTo>
                  <a:pt x="1930400" y="0"/>
                </a:lnTo>
                <a:lnTo>
                  <a:pt x="1950644" y="4099"/>
                </a:lnTo>
                <a:lnTo>
                  <a:pt x="1967198" y="15271"/>
                </a:lnTo>
                <a:lnTo>
                  <a:pt x="1978370" y="31825"/>
                </a:lnTo>
                <a:lnTo>
                  <a:pt x="1982470" y="52069"/>
                </a:lnTo>
                <a:lnTo>
                  <a:pt x="1982470" y="260350"/>
                </a:lnTo>
                <a:lnTo>
                  <a:pt x="1978370" y="280594"/>
                </a:lnTo>
                <a:lnTo>
                  <a:pt x="1967198" y="297148"/>
                </a:lnTo>
                <a:lnTo>
                  <a:pt x="1950644" y="308320"/>
                </a:lnTo>
                <a:lnTo>
                  <a:pt x="1930400" y="312419"/>
                </a:lnTo>
                <a:lnTo>
                  <a:pt x="52070" y="312419"/>
                </a:lnTo>
                <a:lnTo>
                  <a:pt x="31825" y="308320"/>
                </a:lnTo>
                <a:lnTo>
                  <a:pt x="15271" y="297148"/>
                </a:lnTo>
                <a:lnTo>
                  <a:pt x="4099" y="280594"/>
                </a:lnTo>
                <a:lnTo>
                  <a:pt x="0" y="260350"/>
                </a:lnTo>
                <a:lnTo>
                  <a:pt x="0" y="52069"/>
                </a:lnTo>
                <a:close/>
              </a:path>
            </a:pathLst>
          </a:custGeom>
          <a:ln w="19049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31003" y="1362392"/>
            <a:ext cx="103949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31F49"/>
                </a:solidFill>
                <a:latin typeface="Segoe UI"/>
                <a:cs typeface="Segoe UI"/>
              </a:rPr>
              <a:t>Dikapitalisasi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74109" y="1247139"/>
            <a:ext cx="500379" cy="48006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612255" y="1362392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</a:tabLst>
            </a:pPr>
            <a:r>
              <a:rPr sz="1400" u="heavy" dirty="0">
                <a:solidFill>
                  <a:srgbClr val="131F49"/>
                </a:solidFill>
                <a:uFill>
                  <a:solidFill>
                    <a:srgbClr val="8295AF"/>
                  </a:solidFill>
                </a:uFill>
                <a:latin typeface="Segoe UI"/>
                <a:cs typeface="Segoe UI"/>
              </a:rPr>
              <a:t> 	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9925" y="2477135"/>
            <a:ext cx="1526540" cy="383540"/>
          </a:xfrm>
          <a:custGeom>
            <a:avLst/>
            <a:gdLst/>
            <a:ahLst/>
            <a:cxnLst/>
            <a:rect l="l" t="t" r="r" b="b"/>
            <a:pathLst>
              <a:path w="1526539" h="383539">
                <a:moveTo>
                  <a:pt x="0" y="63880"/>
                </a:moveTo>
                <a:lnTo>
                  <a:pt x="5024" y="39004"/>
                </a:lnTo>
                <a:lnTo>
                  <a:pt x="18724" y="18700"/>
                </a:lnTo>
                <a:lnTo>
                  <a:pt x="39042" y="5016"/>
                </a:lnTo>
                <a:lnTo>
                  <a:pt x="63919" y="0"/>
                </a:lnTo>
                <a:lnTo>
                  <a:pt x="1462658" y="0"/>
                </a:lnTo>
                <a:lnTo>
                  <a:pt x="1487535" y="5016"/>
                </a:lnTo>
                <a:lnTo>
                  <a:pt x="1507839" y="18700"/>
                </a:lnTo>
                <a:lnTo>
                  <a:pt x="1521523" y="39004"/>
                </a:lnTo>
                <a:lnTo>
                  <a:pt x="1526539" y="63880"/>
                </a:lnTo>
                <a:lnTo>
                  <a:pt x="1526539" y="319659"/>
                </a:lnTo>
                <a:lnTo>
                  <a:pt x="1521523" y="344535"/>
                </a:lnTo>
                <a:lnTo>
                  <a:pt x="1507839" y="364839"/>
                </a:lnTo>
                <a:lnTo>
                  <a:pt x="1487535" y="378523"/>
                </a:lnTo>
                <a:lnTo>
                  <a:pt x="1462658" y="383539"/>
                </a:lnTo>
                <a:lnTo>
                  <a:pt x="63919" y="383539"/>
                </a:lnTo>
                <a:lnTo>
                  <a:pt x="39042" y="378523"/>
                </a:lnTo>
                <a:lnTo>
                  <a:pt x="18724" y="364839"/>
                </a:lnTo>
                <a:lnTo>
                  <a:pt x="5024" y="344535"/>
                </a:lnTo>
                <a:lnTo>
                  <a:pt x="0" y="319659"/>
                </a:lnTo>
                <a:lnTo>
                  <a:pt x="0" y="63880"/>
                </a:lnTo>
                <a:close/>
              </a:path>
            </a:pathLst>
          </a:custGeom>
          <a:ln w="19050">
            <a:solidFill>
              <a:srgbClr val="001F5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88812" y="2544445"/>
            <a:ext cx="1489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31F49"/>
                </a:solidFill>
                <a:latin typeface="Segoe UI"/>
                <a:cs typeface="Segoe UI"/>
              </a:rPr>
              <a:t>Biaya</a:t>
            </a:r>
            <a:r>
              <a:rPr sz="1400" b="1" spc="-40" dirty="0">
                <a:solidFill>
                  <a:srgbClr val="131F49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131F49"/>
                </a:solidFill>
                <a:latin typeface="Segoe UI"/>
                <a:cs typeface="Segoe UI"/>
              </a:rPr>
              <a:t>Perbaikan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011679" y="1534477"/>
            <a:ext cx="1560195" cy="840105"/>
            <a:chOff x="2011679" y="1534477"/>
            <a:chExt cx="1560195" cy="84010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1679" y="1846579"/>
              <a:ext cx="198119" cy="19812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223134" y="1548764"/>
              <a:ext cx="1348740" cy="811530"/>
            </a:xfrm>
            <a:custGeom>
              <a:avLst/>
              <a:gdLst/>
              <a:ahLst/>
              <a:cxnLst/>
              <a:rect l="l" t="t" r="r" b="b"/>
              <a:pathLst>
                <a:path w="1348739" h="811530">
                  <a:moveTo>
                    <a:pt x="0" y="405130"/>
                  </a:moveTo>
                  <a:lnTo>
                    <a:pt x="311403" y="405130"/>
                  </a:lnTo>
                </a:path>
                <a:path w="1348739" h="811530">
                  <a:moveTo>
                    <a:pt x="346709" y="5080"/>
                  </a:moveTo>
                  <a:lnTo>
                    <a:pt x="346709" y="777875"/>
                  </a:lnTo>
                </a:path>
                <a:path w="1348739" h="811530">
                  <a:moveTo>
                    <a:pt x="340359" y="0"/>
                  </a:moveTo>
                  <a:lnTo>
                    <a:pt x="1348739" y="0"/>
                  </a:lnTo>
                </a:path>
                <a:path w="1348739" h="811530">
                  <a:moveTo>
                    <a:pt x="325119" y="811530"/>
                  </a:moveTo>
                  <a:lnTo>
                    <a:pt x="1333500" y="811530"/>
                  </a:lnTo>
                </a:path>
              </a:pathLst>
            </a:custGeom>
            <a:ln w="28575">
              <a:solidFill>
                <a:srgbClr val="8295A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13500" y="1438910"/>
            <a:ext cx="198120" cy="198119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6950075" y="1141094"/>
            <a:ext cx="1023619" cy="812800"/>
          </a:xfrm>
          <a:custGeom>
            <a:avLst/>
            <a:gdLst/>
            <a:ahLst/>
            <a:cxnLst/>
            <a:rect l="l" t="t" r="r" b="b"/>
            <a:pathLst>
              <a:path w="1023620" h="812800">
                <a:moveTo>
                  <a:pt x="21590" y="6350"/>
                </a:moveTo>
                <a:lnTo>
                  <a:pt x="21590" y="779144"/>
                </a:lnTo>
              </a:path>
              <a:path w="1023620" h="812800">
                <a:moveTo>
                  <a:pt x="15240" y="0"/>
                </a:moveTo>
                <a:lnTo>
                  <a:pt x="1023620" y="0"/>
                </a:lnTo>
              </a:path>
              <a:path w="1023620" h="812800">
                <a:moveTo>
                  <a:pt x="0" y="812800"/>
                </a:moveTo>
                <a:lnTo>
                  <a:pt x="1008379" y="812800"/>
                </a:lnTo>
              </a:path>
            </a:pathLst>
          </a:custGeom>
          <a:ln w="28575">
            <a:solidFill>
              <a:srgbClr val="8295A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1069" y="3380740"/>
            <a:ext cx="9353550" cy="2820670"/>
          </a:xfrm>
          <a:custGeom>
            <a:avLst/>
            <a:gdLst/>
            <a:ahLst/>
            <a:cxnLst/>
            <a:rect l="l" t="t" r="r" b="b"/>
            <a:pathLst>
              <a:path w="9353550" h="2820670">
                <a:moveTo>
                  <a:pt x="9165971" y="0"/>
                </a:moveTo>
                <a:lnTo>
                  <a:pt x="187566" y="0"/>
                </a:lnTo>
                <a:lnTo>
                  <a:pt x="137706" y="6698"/>
                </a:lnTo>
                <a:lnTo>
                  <a:pt x="92901" y="25602"/>
                </a:lnTo>
                <a:lnTo>
                  <a:pt x="54940" y="54927"/>
                </a:lnTo>
                <a:lnTo>
                  <a:pt x="25610" y="92888"/>
                </a:lnTo>
                <a:lnTo>
                  <a:pt x="6700" y="137700"/>
                </a:lnTo>
                <a:lnTo>
                  <a:pt x="0" y="187579"/>
                </a:lnTo>
                <a:lnTo>
                  <a:pt x="0" y="2633091"/>
                </a:lnTo>
                <a:lnTo>
                  <a:pt x="6700" y="2682955"/>
                </a:lnTo>
                <a:lnTo>
                  <a:pt x="25610" y="2727764"/>
                </a:lnTo>
                <a:lnTo>
                  <a:pt x="54940" y="2765728"/>
                </a:lnTo>
                <a:lnTo>
                  <a:pt x="92901" y="2795059"/>
                </a:lnTo>
                <a:lnTo>
                  <a:pt x="137706" y="2813969"/>
                </a:lnTo>
                <a:lnTo>
                  <a:pt x="187566" y="2820670"/>
                </a:lnTo>
                <a:lnTo>
                  <a:pt x="9165971" y="2820670"/>
                </a:lnTo>
                <a:lnTo>
                  <a:pt x="9215849" y="2813969"/>
                </a:lnTo>
                <a:lnTo>
                  <a:pt x="9260661" y="2795059"/>
                </a:lnTo>
                <a:lnTo>
                  <a:pt x="9298622" y="2765728"/>
                </a:lnTo>
                <a:lnTo>
                  <a:pt x="9327947" y="2727764"/>
                </a:lnTo>
                <a:lnTo>
                  <a:pt x="9346851" y="2682955"/>
                </a:lnTo>
                <a:lnTo>
                  <a:pt x="9353550" y="2633091"/>
                </a:lnTo>
                <a:lnTo>
                  <a:pt x="9353550" y="187579"/>
                </a:lnTo>
                <a:lnTo>
                  <a:pt x="9346851" y="137700"/>
                </a:lnTo>
                <a:lnTo>
                  <a:pt x="9327947" y="92888"/>
                </a:lnTo>
                <a:lnTo>
                  <a:pt x="9298622" y="54927"/>
                </a:lnTo>
                <a:lnTo>
                  <a:pt x="9260661" y="25602"/>
                </a:lnTo>
                <a:lnTo>
                  <a:pt x="9215849" y="6698"/>
                </a:lnTo>
                <a:lnTo>
                  <a:pt x="916597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75372" y="3493516"/>
            <a:ext cx="908685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Biaya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Perbaikan</a:t>
            </a:r>
            <a:r>
              <a:rPr sz="1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dengan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masa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manfaat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&gt;1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tahun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dibebankan</a:t>
            </a:r>
            <a:r>
              <a:rPr sz="1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melalui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penyusutan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harta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berwujud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bersangkutan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Segoe UI"/>
              <a:cs typeface="Segoe U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Masa</a:t>
            </a:r>
            <a:r>
              <a:rPr sz="1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manfaat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yang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 digunakan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adalah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masa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manfaat setelah</a:t>
            </a:r>
            <a:r>
              <a:rPr sz="1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perbaikan,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yaitu:</a:t>
            </a:r>
            <a:endParaRPr sz="1400">
              <a:latin typeface="Segoe UI"/>
              <a:cs typeface="Segoe UI"/>
            </a:endParaRPr>
          </a:p>
          <a:p>
            <a:pPr marL="328295" indent="-316230" algn="just">
              <a:lnSpc>
                <a:spcPct val="100000"/>
              </a:lnSpc>
              <a:buClr>
                <a:srgbClr val="FFFFFF"/>
              </a:buClr>
              <a:buAutoNum type="alphaLcPeriod"/>
              <a:tabLst>
                <a:tab pos="328930" algn="l"/>
              </a:tabLst>
            </a:pPr>
            <a:r>
              <a:rPr sz="1400" b="1" dirty="0">
                <a:solidFill>
                  <a:srgbClr val="FFC000"/>
                </a:solidFill>
                <a:latin typeface="Segoe UI"/>
                <a:cs typeface="Segoe UI"/>
              </a:rPr>
              <a:t>sisa</a:t>
            </a:r>
            <a:r>
              <a:rPr sz="1400" b="1" spc="-1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masa</a:t>
            </a:r>
            <a:r>
              <a:rPr sz="1400" b="1" spc="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manfaat</a:t>
            </a:r>
            <a:r>
              <a:rPr sz="1400" b="1" spc="1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fiskal</a:t>
            </a:r>
            <a:r>
              <a:rPr sz="1400" b="1" spc="10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C000"/>
                </a:solidFill>
                <a:latin typeface="Segoe UI"/>
                <a:cs typeface="Segoe UI"/>
              </a:rPr>
              <a:t>harta</a:t>
            </a:r>
            <a:r>
              <a:rPr sz="1400" b="1" spc="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(dalam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hal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perbaikan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tidak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menambah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masa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manfaat);</a:t>
            </a:r>
            <a:r>
              <a:rPr sz="1400" spc="3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atau</a:t>
            </a:r>
            <a:endParaRPr sz="1400">
              <a:latin typeface="Segoe UI"/>
              <a:cs typeface="Segoe UI"/>
            </a:endParaRPr>
          </a:p>
          <a:p>
            <a:pPr marL="278765" marR="5080" indent="-266700" algn="just">
              <a:lnSpc>
                <a:spcPct val="100000"/>
              </a:lnSpc>
              <a:buAutoNum type="alphaLcPeriod"/>
              <a:tabLst>
                <a:tab pos="27940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sesuai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C000"/>
                </a:solidFill>
                <a:latin typeface="Segoe UI"/>
                <a:cs typeface="Segoe UI"/>
              </a:rPr>
              <a:t>sisa</a:t>
            </a:r>
            <a:r>
              <a:rPr sz="1400" b="1" spc="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C000"/>
                </a:solidFill>
                <a:latin typeface="Segoe UI"/>
                <a:cs typeface="Segoe UI"/>
              </a:rPr>
              <a:t>masa</a:t>
            </a:r>
            <a:r>
              <a:rPr sz="1400" b="1" spc="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manfaat</a:t>
            </a:r>
            <a:r>
              <a:rPr sz="1400" b="1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fiskal</a:t>
            </a:r>
            <a:r>
              <a:rPr sz="1400" b="1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5" dirty="0">
                <a:solidFill>
                  <a:srgbClr val="FFC000"/>
                </a:solidFill>
                <a:latin typeface="Segoe UI"/>
                <a:cs typeface="Segoe UI"/>
              </a:rPr>
              <a:t>harta</a:t>
            </a:r>
            <a:r>
              <a:rPr sz="1400" b="1" spc="10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C000"/>
                </a:solidFill>
                <a:latin typeface="Segoe UI"/>
                <a:cs typeface="Segoe UI"/>
              </a:rPr>
              <a:t>tersebut</a:t>
            </a:r>
            <a:r>
              <a:rPr sz="1400" b="1" spc="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ditambah</a:t>
            </a:r>
            <a:r>
              <a:rPr sz="1400" b="1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dengan</a:t>
            </a:r>
            <a:r>
              <a:rPr sz="1400" b="1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Segoe UI"/>
                <a:cs typeface="Segoe UI"/>
              </a:rPr>
              <a:t>tambahan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 masa</a:t>
            </a:r>
            <a:r>
              <a:rPr sz="1400" b="1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manfaat</a:t>
            </a:r>
            <a:r>
              <a:rPr sz="1400" b="1" spc="375" dirty="0">
                <a:solidFill>
                  <a:srgbClr val="FFC000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Segoe UI"/>
                <a:cs typeface="Segoe UI"/>
              </a:rPr>
              <a:t>akibat </a:t>
            </a:r>
            <a:r>
              <a:rPr sz="1400" b="1" spc="-5" dirty="0">
                <a:solidFill>
                  <a:srgbClr val="FFC000"/>
                </a:solidFill>
                <a:latin typeface="Segoe UI"/>
                <a:cs typeface="Segoe UI"/>
              </a:rPr>
              <a:t> perbaikan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(dalam hal perbaikan menambah masa manfaat) paling lama sesuai masa manfaat kelompok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harta 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berwujud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tersebut,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kecuali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untuk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bangunan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permanen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dapat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sesuai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masa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manfaat</a:t>
            </a:r>
            <a:r>
              <a:rPr sz="1400" spc="3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yang</a:t>
            </a:r>
            <a:r>
              <a:rPr sz="1400" spc="3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sebenarnya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berdasarkan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pembukuan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Wajib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Pajak.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Penyusutannya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dimulai</a:t>
            </a:r>
            <a:r>
              <a:rPr sz="14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pada</a:t>
            </a:r>
            <a:endParaRPr sz="1400">
              <a:latin typeface="Segoe UI"/>
              <a:cs typeface="Segoe UI"/>
            </a:endParaRPr>
          </a:p>
          <a:p>
            <a:pPr marL="278765" indent="-266700">
              <a:lnSpc>
                <a:spcPct val="100000"/>
              </a:lnSpc>
              <a:buAutoNum type="alphaLcPeriod"/>
              <a:tabLst>
                <a:tab pos="278765" algn="l"/>
                <a:tab pos="27940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bulan dilakukan pengeluaran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untuk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perbaikan;</a:t>
            </a:r>
            <a:endParaRPr sz="1400">
              <a:latin typeface="Segoe UI"/>
              <a:cs typeface="Segoe UI"/>
            </a:endParaRPr>
          </a:p>
          <a:p>
            <a:pPr marL="278765" indent="-26670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27940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bulan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selesainya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pengerjaan</a:t>
            </a:r>
            <a:r>
              <a:rPr sz="1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perbaikan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untuk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yang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masih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dalam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proses</a:t>
            </a:r>
            <a:r>
              <a:rPr sz="1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pengerjaan</a:t>
            </a:r>
            <a:r>
              <a:rPr sz="1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perbaikan.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908030" y="6480809"/>
            <a:ext cx="9804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5" dirty="0">
                <a:solidFill>
                  <a:srgbClr val="1B2852"/>
                </a:solidFill>
                <a:latin typeface="Calibri"/>
                <a:cs typeface="Calibri"/>
                <a:hlinkClick r:id="rId7"/>
              </a:rPr>
              <a:t>www.pajak.go.id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4476</Words>
  <Application>Microsoft Office PowerPoint</Application>
  <PresentationFormat>Custom</PresentationFormat>
  <Paragraphs>862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PMK Nomor 72 Tahun 2023</vt:lpstr>
      <vt:lpstr>Dasar Hukum dan Kerangka Pengaturan PMK</vt:lpstr>
      <vt:lpstr>Gambaran Umum PMK</vt:lpstr>
      <vt:lpstr>Kerangka Pengaturan PMK</vt:lpstr>
      <vt:lpstr>Penyusutan Harta Berwujud</vt:lpstr>
      <vt:lpstr>Saat Mulai Penyusutan</vt:lpstr>
      <vt:lpstr>Pemberitahuan Masa Manfaat &gt;20 Tahun</vt:lpstr>
      <vt:lpstr>Contoh Pengitungan – Peralihan Penyusutan &gt;20 Tahun</vt:lpstr>
      <vt:lpstr>Biaya Perbaikan</vt:lpstr>
      <vt:lpstr>Biaya Perbaikan (tercantum dalam Lampiran PMK)</vt:lpstr>
      <vt:lpstr>Contoh Pengitungan – Biaya Perbaikan</vt:lpstr>
      <vt:lpstr>Contoh Pengitungan – Biaya Perbaikan</vt:lpstr>
      <vt:lpstr>Contoh Pengitungan – Biaya Perbaikan</vt:lpstr>
      <vt:lpstr>Penggantian Asuransi</vt:lpstr>
      <vt:lpstr>Contoh Pengitungan – Pengakuan Penggantian Asuransi</vt:lpstr>
      <vt:lpstr>Amortisasi Harta Tak Berwujud</vt:lpstr>
      <vt:lpstr>Amortisasi</vt:lpstr>
      <vt:lpstr>Pemberitahuan Masa Manfaat &gt;20 Tahun</vt:lpstr>
      <vt:lpstr>Penyusutan dan Amortisasi – Bidang Usaha Tertentu</vt:lpstr>
      <vt:lpstr>Tata Cara Permohonan Kelompok Masa Manfaat Penyusutan</vt:lpstr>
      <vt:lpstr>Tata Cara Permohonan Kelompok Masa Manfaat Penyusutan – Bidang Usaha Tertentu</vt:lpstr>
      <vt:lpstr>Tata Cara Permohonan Saat Mulainya Penyusutan</vt:lpstr>
      <vt:lpstr>Tata Cara Permohonan Penundaan Pengakuan Kerugian Asuransi</vt:lpstr>
      <vt:lpstr>Tata Cara Pemberitahuan Penyusutan/Amortisasi &gt;20 Tahun (khusus peralihan)</vt:lpstr>
      <vt:lpstr>Aturan Peralihan</vt:lpstr>
      <vt:lpstr>Aturan Penutup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Teguh Purnomo</dc:creator>
  <cp:lastModifiedBy>l745</cp:lastModifiedBy>
  <cp:revision>1</cp:revision>
  <dcterms:created xsi:type="dcterms:W3CDTF">2024-07-03T07:49:11Z</dcterms:created>
  <dcterms:modified xsi:type="dcterms:W3CDTF">2024-09-23T04:36:49Z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2024-07-03T00:00:00Z</vt:filetime>
  </property>
</Properties>
</file>