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260" r:id="rId3"/>
    <p:sldId id="270" r:id="rId4"/>
    <p:sldId id="272" r:id="rId5"/>
    <p:sldId id="271" r:id="rId6"/>
    <p:sldId id="273" r:id="rId7"/>
    <p:sldId id="264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74" r:id="rId18"/>
    <p:sldId id="263" r:id="rId19"/>
    <p:sldId id="300" r:id="rId20"/>
    <p:sldId id="299" r:id="rId21"/>
    <p:sldId id="301" r:id="rId22"/>
    <p:sldId id="302" r:id="rId23"/>
    <p:sldId id="303" r:id="rId24"/>
    <p:sldId id="286" r:id="rId25"/>
    <p:sldId id="275" r:id="rId26"/>
    <p:sldId id="304" r:id="rId27"/>
    <p:sldId id="321" r:id="rId28"/>
    <p:sldId id="305" r:id="rId29"/>
    <p:sldId id="324" r:id="rId30"/>
    <p:sldId id="326" r:id="rId31"/>
    <p:sldId id="325" r:id="rId32"/>
    <p:sldId id="306" r:id="rId33"/>
    <p:sldId id="332" r:id="rId34"/>
    <p:sldId id="328" r:id="rId35"/>
    <p:sldId id="329" r:id="rId36"/>
    <p:sldId id="330" r:id="rId37"/>
    <p:sldId id="331" r:id="rId38"/>
    <p:sldId id="333" r:id="rId39"/>
    <p:sldId id="312" r:id="rId40"/>
    <p:sldId id="318" r:id="rId41"/>
    <p:sldId id="319" r:id="rId42"/>
    <p:sldId id="313" r:id="rId43"/>
    <p:sldId id="314" r:id="rId44"/>
    <p:sldId id="317" r:id="rId45"/>
    <p:sldId id="315" r:id="rId46"/>
    <p:sldId id="316" r:id="rId47"/>
    <p:sldId id="327" r:id="rId48"/>
    <p:sldId id="28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6600"/>
    <a:srgbClr val="CC9B00"/>
    <a:srgbClr val="FFFF66"/>
    <a:srgbClr val="FF9999"/>
    <a:srgbClr val="99FFCC"/>
    <a:srgbClr val="2F7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3600" b="1" u="sng" dirty="0">
              <a:solidFill>
                <a:srgbClr val="C00000"/>
              </a:solidFill>
            </a:rPr>
            <a:t>OBJEK PKB : </a:t>
          </a:r>
          <a:r>
            <a:rPr lang="en-US" sz="3500" b="1" dirty="0" err="1">
              <a:solidFill>
                <a:srgbClr val="002060"/>
              </a:solidFill>
            </a:rPr>
            <a:t>Kepemilikan</a:t>
          </a:r>
          <a:r>
            <a:rPr lang="en-US" sz="3500" b="1" dirty="0">
              <a:solidFill>
                <a:srgbClr val="002060"/>
              </a:solidFill>
            </a:rPr>
            <a:t> dan/</a:t>
          </a:r>
          <a:r>
            <a:rPr lang="en-US" sz="3500" b="1" dirty="0" err="1">
              <a:solidFill>
                <a:srgbClr val="002060"/>
              </a:solidFill>
            </a:rPr>
            <a:t>atau</a:t>
          </a:r>
          <a:r>
            <a:rPr lang="en-US" sz="3500" b="1" dirty="0">
              <a:solidFill>
                <a:srgbClr val="002060"/>
              </a:solidFill>
            </a:rPr>
            <a:t> </a:t>
          </a:r>
          <a:r>
            <a:rPr lang="en-US" sz="3500" b="1" dirty="0" err="1">
              <a:solidFill>
                <a:srgbClr val="002060"/>
              </a:solidFill>
            </a:rPr>
            <a:t>Penguasaan</a:t>
          </a:r>
          <a:r>
            <a:rPr lang="en-US" sz="3500" b="1" dirty="0">
              <a:solidFill>
                <a:srgbClr val="002060"/>
              </a:solidFill>
            </a:rPr>
            <a:t> </a:t>
          </a:r>
          <a:r>
            <a:rPr lang="en-US" sz="3500" b="1" dirty="0" err="1">
              <a:solidFill>
                <a:srgbClr val="002060"/>
              </a:solidFill>
            </a:rPr>
            <a:t>Kendaraan</a:t>
          </a:r>
          <a:r>
            <a:rPr lang="en-US" sz="3500" b="1" dirty="0">
              <a:solidFill>
                <a:srgbClr val="002060"/>
              </a:solidFill>
            </a:rPr>
            <a:t> </a:t>
          </a:r>
          <a:r>
            <a:rPr lang="en-US" sz="3500" b="1" dirty="0" err="1">
              <a:solidFill>
                <a:srgbClr val="002060"/>
              </a:solidFill>
            </a:rPr>
            <a:t>Bermotor</a:t>
          </a:r>
          <a:endParaRPr lang="en-US" sz="3500" b="1" dirty="0">
            <a:solidFill>
              <a:srgbClr val="002060"/>
            </a:solidFill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DIKECUALIKAN :</a:t>
          </a:r>
        </a:p>
        <a:p>
          <a:r>
            <a:rPr lang="en-US" sz="1800" b="1" dirty="0">
              <a:solidFill>
                <a:srgbClr val="002060"/>
              </a:solidFill>
            </a:rPr>
            <a:t>1) </a:t>
          </a:r>
          <a:r>
            <a:rPr lang="en-US" sz="1800" b="1" dirty="0" err="1">
              <a:solidFill>
                <a:srgbClr val="002060"/>
              </a:solidFill>
            </a:rPr>
            <a:t>Kereta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Api</a:t>
          </a:r>
          <a:endParaRPr lang="en-US" sz="1800" b="1" dirty="0">
            <a:solidFill>
              <a:srgbClr val="002060"/>
            </a:solidFill>
          </a:endParaRPr>
        </a:p>
        <a:p>
          <a:r>
            <a:rPr lang="en-US" sz="1800" b="1" dirty="0">
              <a:solidFill>
                <a:srgbClr val="002060"/>
              </a:solidFill>
            </a:rPr>
            <a:t>2) </a:t>
          </a:r>
          <a:r>
            <a:rPr lang="en-US" sz="1800" b="1" dirty="0" err="1">
              <a:solidFill>
                <a:srgbClr val="002060"/>
              </a:solidFill>
            </a:rPr>
            <a:t>Kend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Bermotor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unt</a:t>
          </a:r>
          <a:r>
            <a:rPr lang="en-US" sz="1800" b="1" dirty="0">
              <a:solidFill>
                <a:srgbClr val="002060"/>
              </a:solidFill>
            </a:rPr>
            <a:t> KEAMANAN NEGARA</a:t>
          </a:r>
        </a:p>
        <a:p>
          <a:r>
            <a:rPr lang="en-US" sz="1800" b="1" dirty="0">
              <a:solidFill>
                <a:srgbClr val="002060"/>
              </a:solidFill>
            </a:rPr>
            <a:t>3) </a:t>
          </a:r>
          <a:r>
            <a:rPr lang="en-US" sz="1800" b="1" dirty="0" err="1">
              <a:solidFill>
                <a:srgbClr val="002060"/>
              </a:solidFill>
            </a:rPr>
            <a:t>Kend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Bermotor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unt</a:t>
          </a:r>
          <a:r>
            <a:rPr lang="en-US" sz="1800" b="1" dirty="0">
              <a:solidFill>
                <a:srgbClr val="002060"/>
              </a:solidFill>
            </a:rPr>
            <a:t> KEDUTAAN / KONSULAT</a:t>
          </a:r>
        </a:p>
        <a:p>
          <a:r>
            <a:rPr lang="en-US" sz="1800" b="1" dirty="0">
              <a:solidFill>
                <a:srgbClr val="002060"/>
              </a:solidFill>
            </a:rPr>
            <a:t>4) </a:t>
          </a:r>
          <a:r>
            <a:rPr lang="en-US" sz="1800" b="1" dirty="0" err="1">
              <a:solidFill>
                <a:srgbClr val="002060"/>
              </a:solidFill>
            </a:rPr>
            <a:t>Kend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Bermotor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u="sng" dirty="0">
              <a:solidFill>
                <a:srgbClr val="C00000"/>
              </a:solidFill>
            </a:rPr>
            <a:t>BERBASIS ENERGI TERBARUKAN</a:t>
          </a:r>
        </a:p>
        <a:p>
          <a:r>
            <a:rPr lang="en-US" sz="1800" b="1" u="none" dirty="0">
              <a:solidFill>
                <a:srgbClr val="002060"/>
              </a:solidFill>
            </a:rPr>
            <a:t>5) </a:t>
          </a:r>
          <a:r>
            <a:rPr lang="en-US" sz="1800" b="1" u="none" dirty="0" err="1">
              <a:solidFill>
                <a:srgbClr val="002060"/>
              </a:solidFill>
            </a:rPr>
            <a:t>Kend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Bermotor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sng" dirty="0" err="1">
              <a:solidFill>
                <a:srgbClr val="C00000"/>
              </a:solidFill>
            </a:rPr>
            <a:t>Lainnya</a:t>
          </a:r>
          <a:r>
            <a:rPr lang="en-US" sz="1800" b="1" u="sng" dirty="0">
              <a:solidFill>
                <a:srgbClr val="C00000"/>
              </a:solidFill>
            </a:rPr>
            <a:t> </a:t>
          </a:r>
          <a:r>
            <a:rPr lang="en-US" sz="1800" b="1" u="sng" dirty="0" err="1">
              <a:solidFill>
                <a:srgbClr val="C00000"/>
              </a:solidFill>
            </a:rPr>
            <a:t>yg</a:t>
          </a:r>
          <a:r>
            <a:rPr lang="en-US" sz="1800" b="1" u="sng" dirty="0">
              <a:solidFill>
                <a:srgbClr val="C00000"/>
              </a:solidFill>
            </a:rPr>
            <a:t> </a:t>
          </a:r>
          <a:r>
            <a:rPr lang="en-US" sz="1800" b="1" u="sng" dirty="0" err="1">
              <a:solidFill>
                <a:srgbClr val="C00000"/>
              </a:solidFill>
            </a:rPr>
            <a:t>ditetapkan</a:t>
          </a:r>
          <a:r>
            <a:rPr lang="en-US" sz="1800" b="1" u="sng" dirty="0">
              <a:solidFill>
                <a:srgbClr val="C00000"/>
              </a:solidFill>
            </a:rPr>
            <a:t> PERDA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/>
          <a:r>
            <a:rPr lang="en-US" sz="2400" b="1" u="sng" dirty="0">
              <a:solidFill>
                <a:schemeClr val="tx2">
                  <a:lumMod val="95000"/>
                  <a:lumOff val="5000"/>
                </a:schemeClr>
              </a:solidFill>
            </a:rPr>
            <a:t>SUBJEK &amp; WP PKB :</a:t>
          </a: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1) Org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memiliki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&amp;/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mengusai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kend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bermotor</a:t>
          </a:r>
          <a:r>
            <a:rPr lang="en-US" sz="2400" b="1" u="sng" dirty="0">
              <a:solidFill>
                <a:srgbClr val="FF0000"/>
              </a:solidFill>
              <a:highlight>
                <a:srgbClr val="C0C0C0"/>
              </a:highlight>
            </a:rPr>
            <a:t>.</a:t>
          </a:r>
        </a:p>
        <a:p>
          <a:pPr algn="ctr"/>
          <a:endParaRPr lang="en-US" sz="24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Org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YANG MEMILIKI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Kend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Bermoto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r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b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</a:br>
          <a:endParaRPr lang="en-US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DPP &amp; TARIF PKB :</a:t>
          </a:r>
        </a:p>
        <a:p>
          <a:pPr algn="l"/>
          <a:r>
            <a:rPr lang="en-US" sz="1600" b="1" u="none" dirty="0">
              <a:solidFill>
                <a:schemeClr val="tx2">
                  <a:lumMod val="95000"/>
                  <a:lumOff val="5000"/>
                </a:schemeClr>
              </a:solidFill>
            </a:rPr>
            <a:t>1) Dasar </a:t>
          </a:r>
          <a:r>
            <a:rPr lang="en-US" sz="1600" b="1" u="none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600" b="1" u="none" dirty="0">
              <a:solidFill>
                <a:schemeClr val="tx2">
                  <a:lumMod val="95000"/>
                  <a:lumOff val="5000"/>
                </a:schemeClr>
              </a:solidFill>
            </a:rPr>
            <a:t> PKB     </a:t>
          </a:r>
        </a:p>
        <a:p>
          <a:pPr algn="l"/>
          <a:r>
            <a:rPr lang="en-US" sz="1600" b="1" u="none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600" b="1" u="none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600" b="1" u="none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u="none" dirty="0" err="1">
              <a:solidFill>
                <a:schemeClr val="tx2">
                  <a:lumMod val="95000"/>
                  <a:lumOff val="5000"/>
                </a:schemeClr>
              </a:solidFill>
            </a:rPr>
            <a:t>perkalian</a:t>
          </a:r>
          <a:r>
            <a:rPr lang="en-US" sz="1600" b="1" u="none" dirty="0">
              <a:solidFill>
                <a:schemeClr val="tx2">
                  <a:lumMod val="95000"/>
                  <a:lumOff val="5000"/>
                </a:schemeClr>
              </a:solidFill>
            </a:rPr>
            <a:t> Nilai </a:t>
          </a:r>
          <a:r>
            <a:rPr lang="en-US" sz="1600" b="1" u="none" dirty="0" err="1">
              <a:solidFill>
                <a:schemeClr val="tx2">
                  <a:lumMod val="95000"/>
                  <a:lumOff val="5000"/>
                </a:schemeClr>
              </a:solidFill>
            </a:rPr>
            <a:t>Jual</a:t>
          </a:r>
          <a:r>
            <a:rPr lang="en-US" sz="1600" b="1" u="none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</a:p>
        <a:p>
          <a:pPr algn="l"/>
          <a:r>
            <a:rPr lang="en-US" sz="1600" b="1" u="none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600" b="1" u="none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1600" b="1" u="none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u="none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r>
            <a:rPr lang="en-US" sz="1600" b="1" u="none" dirty="0">
              <a:solidFill>
                <a:schemeClr val="tx2">
                  <a:lumMod val="95000"/>
                  <a:lumOff val="5000"/>
                </a:schemeClr>
              </a:solidFill>
            </a:rPr>
            <a:t> X BOBOT</a:t>
          </a:r>
        </a:p>
        <a:p>
          <a:pPr algn="l"/>
          <a:endParaRPr lang="en-US" sz="1600" b="1" u="none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Kepemilikan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&amp;/    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penguasaan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u="sng" dirty="0">
              <a:solidFill>
                <a:srgbClr val="FF0000"/>
              </a:solidFill>
              <a:highlight>
                <a:srgbClr val="00FFFF"/>
              </a:highlight>
            </a:rPr>
            <a:t>PERTAMA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= </a:t>
          </a:r>
          <a:r>
            <a:rPr lang="en-US" sz="1500" b="1" dirty="0">
              <a:solidFill>
                <a:srgbClr val="FF0000"/>
              </a:solidFill>
            </a:rPr>
            <a:t>PALING TINGGI 1,2%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3)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Kepemilikan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&amp;/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penguasaan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u="sng" dirty="0">
              <a:solidFill>
                <a:srgbClr val="FF0000"/>
              </a:solidFill>
              <a:highlight>
                <a:srgbClr val="00FFFF"/>
              </a:highlight>
            </a:rPr>
            <a:t>KEDUA &amp; SETERUSNYA, </a:t>
          </a:r>
        </a:p>
        <a:p>
          <a:pPr algn="l"/>
          <a:r>
            <a:rPr lang="en-US" sz="1500" b="1" u="sng" dirty="0">
              <a:solidFill>
                <a:srgbClr val="FF0000"/>
              </a:solidFill>
              <a:highlight>
                <a:srgbClr val="00FFFF"/>
              </a:highlight>
            </a:rPr>
            <a:t>    DAPAT </a:t>
          </a:r>
          <a:r>
            <a:rPr lang="en-US" sz="1500" b="1" u="sng" dirty="0" err="1">
              <a:solidFill>
                <a:srgbClr val="FF0000"/>
              </a:solidFill>
              <a:highlight>
                <a:srgbClr val="00FFFF"/>
              </a:highlight>
            </a:rPr>
            <a:t>ditetapkan</a:t>
          </a:r>
          <a:r>
            <a:rPr lang="en-US" sz="1500" b="1" u="sng" dirty="0">
              <a:solidFill>
                <a:srgbClr val="FF0000"/>
              </a:solidFill>
              <a:highlight>
                <a:srgbClr val="00FFFF"/>
              </a:highlight>
            </a:rPr>
            <a:t> PROGRESIF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= </a:t>
          </a:r>
          <a:r>
            <a:rPr lang="en-US" sz="1500" b="1" dirty="0">
              <a:solidFill>
                <a:srgbClr val="FF0000"/>
              </a:solidFill>
            </a:rPr>
            <a:t>PALING TINGGI 6%</a:t>
          </a:r>
          <a:endParaRPr lang="en-US" sz="1500" dirty="0">
            <a:solidFill>
              <a:srgbClr val="FF0000"/>
            </a:solidFill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35704" custLinFactNeighborY="256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14752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OBJEK </a:t>
          </a:r>
          <a:r>
            <a:rPr lang="en-US" sz="1800" b="1" u="sng" dirty="0" err="1">
              <a:solidFill>
                <a:srgbClr val="C00000"/>
              </a:solidFill>
            </a:rPr>
            <a:t>Pjk</a:t>
          </a:r>
          <a:r>
            <a:rPr lang="en-US" sz="1800" b="1" u="sng" dirty="0">
              <a:solidFill>
                <a:srgbClr val="C00000"/>
              </a:solidFill>
            </a:rPr>
            <a:t> </a:t>
          </a:r>
          <a:r>
            <a:rPr lang="en-US" sz="1800" b="1" u="sng" dirty="0" err="1">
              <a:solidFill>
                <a:srgbClr val="C00000"/>
              </a:solidFill>
            </a:rPr>
            <a:t>Reklame</a:t>
          </a:r>
          <a:r>
            <a:rPr lang="en-US" sz="1800" b="1" u="sng" dirty="0">
              <a:solidFill>
                <a:srgbClr val="C00000"/>
              </a:solidFill>
            </a:rPr>
            <a:t> :</a:t>
          </a:r>
        </a:p>
        <a:p>
          <a:r>
            <a:rPr lang="en-US" sz="1800" b="1" dirty="0">
              <a:solidFill>
                <a:srgbClr val="002060"/>
              </a:solidFill>
            </a:rPr>
            <a:t>Daftar </a:t>
          </a:r>
          <a:r>
            <a:rPr lang="en-US" sz="1800" b="1" dirty="0" err="1">
              <a:solidFill>
                <a:srgbClr val="002060"/>
              </a:solidFill>
            </a:rPr>
            <a:t>Objek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Pjk</a:t>
          </a:r>
          <a:r>
            <a:rPr lang="en-US" sz="1800" b="1" dirty="0">
              <a:solidFill>
                <a:srgbClr val="002060"/>
              </a:solidFill>
            </a:rPr>
            <a:t> REKLAME </a:t>
          </a:r>
          <a:r>
            <a:rPr lang="en-US" sz="1800" b="1" dirty="0" err="1">
              <a:solidFill>
                <a:srgbClr val="002060"/>
              </a:solidFill>
            </a:rPr>
            <a:t>disajikan</a:t>
          </a:r>
          <a:r>
            <a:rPr lang="en-US" sz="1800" b="1" dirty="0">
              <a:solidFill>
                <a:srgbClr val="002060"/>
              </a:solidFill>
            </a:rPr>
            <a:t> pada </a:t>
          </a:r>
          <a:r>
            <a:rPr lang="en-US" sz="1800" b="1" dirty="0" err="1">
              <a:solidFill>
                <a:srgbClr val="002060"/>
              </a:solidFill>
            </a:rPr>
            <a:t>bagian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setelah</a:t>
          </a:r>
          <a:r>
            <a:rPr lang="en-US" sz="1800" b="1" dirty="0">
              <a:solidFill>
                <a:srgbClr val="002060"/>
              </a:solidFill>
            </a:rPr>
            <a:t> slide </a:t>
          </a:r>
          <a:r>
            <a:rPr lang="en-US" sz="1800" b="1" dirty="0" err="1">
              <a:solidFill>
                <a:srgbClr val="002060"/>
              </a:solidFill>
            </a:rPr>
            <a:t>ini</a:t>
          </a:r>
          <a:r>
            <a:rPr lang="en-US" sz="1800" b="1" dirty="0">
              <a:solidFill>
                <a:srgbClr val="002060"/>
              </a:solidFill>
            </a:rPr>
            <a:t>. 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DIKECUALIKAN :</a:t>
          </a:r>
        </a:p>
        <a:p>
          <a:r>
            <a:rPr lang="en-US" sz="1800" b="1" dirty="0">
              <a:solidFill>
                <a:srgbClr val="002060"/>
              </a:solidFill>
            </a:rPr>
            <a:t>Daftar PENGECUALIAN </a:t>
          </a:r>
          <a:r>
            <a:rPr lang="en-US" sz="1800" b="1" dirty="0" err="1">
              <a:solidFill>
                <a:srgbClr val="002060"/>
              </a:solidFill>
            </a:rPr>
            <a:t>Objek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Pjk</a:t>
          </a:r>
          <a:r>
            <a:rPr lang="en-US" sz="1800" b="1" dirty="0">
              <a:solidFill>
                <a:srgbClr val="002060"/>
              </a:solidFill>
            </a:rPr>
            <a:t> REKLAME </a:t>
          </a:r>
          <a:r>
            <a:rPr lang="en-US" sz="1800" b="1" dirty="0" err="1">
              <a:solidFill>
                <a:srgbClr val="002060"/>
              </a:solidFill>
            </a:rPr>
            <a:t>disajikan</a:t>
          </a:r>
          <a:r>
            <a:rPr lang="en-US" sz="1800" b="1" dirty="0">
              <a:solidFill>
                <a:srgbClr val="002060"/>
              </a:solidFill>
            </a:rPr>
            <a:t> pada </a:t>
          </a:r>
          <a:r>
            <a:rPr lang="en-US" sz="1800" b="1" dirty="0" err="1">
              <a:solidFill>
                <a:srgbClr val="002060"/>
              </a:solidFill>
            </a:rPr>
            <a:t>bagian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setelah</a:t>
          </a:r>
          <a:r>
            <a:rPr lang="en-US" sz="1800" b="1" dirty="0">
              <a:solidFill>
                <a:srgbClr val="002060"/>
              </a:solidFill>
            </a:rPr>
            <a:t> slide </a:t>
          </a:r>
          <a:r>
            <a:rPr lang="en-US" sz="1800" b="1" dirty="0" err="1">
              <a:solidFill>
                <a:srgbClr val="002060"/>
              </a:solidFill>
            </a:rPr>
            <a:t>ini</a:t>
          </a:r>
          <a:r>
            <a:rPr lang="en-US" sz="1800" b="1" dirty="0">
              <a:solidFill>
                <a:srgbClr val="002060"/>
              </a:solidFill>
            </a:rPr>
            <a:t>. </a:t>
          </a:r>
          <a:endParaRPr lang="en-US" sz="1800" b="1" u="sng" dirty="0">
            <a:solidFill>
              <a:srgbClr val="C00000"/>
            </a:solidFill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/>
          <a:r>
            <a:rPr lang="en-US" sz="2400" b="1" u="sng" dirty="0">
              <a:solidFill>
                <a:schemeClr val="tx2">
                  <a:lumMod val="95000"/>
                  <a:lumOff val="5000"/>
                </a:schemeClr>
              </a:solidFill>
            </a:rPr>
            <a:t>SUBJEK &amp; WAJIB PAJAK REKLAME :</a:t>
          </a: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Reklame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= Org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menggunakan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Reklame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. </a:t>
          </a:r>
          <a:endParaRPr lang="en-US" sz="24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Reklame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= Org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YANG MENYELENGGARAKAN REKLAME. </a:t>
          </a:r>
          <a:endParaRPr lang="en-US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DASAR PENGENAAN &amp; TARIF PAJAK REKLAME :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1) Dasar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Reklame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NILAI SEWA REKLAME.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2) Tarif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Reklame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u="sng" dirty="0" err="1">
              <a:solidFill>
                <a:srgbClr val="FF0000"/>
              </a:solidFill>
              <a:highlight>
                <a:srgbClr val="00FFFF"/>
              </a:highlight>
            </a:rPr>
            <a:t>ditetapkan</a:t>
          </a:r>
          <a:r>
            <a:rPr lang="en-US" sz="1500" b="1" u="sng" dirty="0">
              <a:solidFill>
                <a:srgbClr val="FF0000"/>
              </a:solidFill>
              <a:highlight>
                <a:srgbClr val="00FFFF"/>
              </a:highlight>
            </a:rPr>
            <a:t> PALING TINGGI = 25%</a:t>
          </a:r>
        </a:p>
        <a:p>
          <a:pPr algn="l"/>
          <a:r>
            <a:rPr lang="en-US" sz="1500" b="1" u="none" dirty="0">
              <a:solidFill>
                <a:schemeClr val="tx2"/>
              </a:solidFill>
            </a:rPr>
            <a:t>3)  Tarif </a:t>
          </a:r>
          <a:r>
            <a:rPr lang="en-US" sz="1500" b="1" u="none" dirty="0" err="1">
              <a:solidFill>
                <a:schemeClr val="tx2"/>
              </a:solidFill>
            </a:rPr>
            <a:t>Pajak</a:t>
          </a:r>
          <a:r>
            <a:rPr lang="en-US" sz="1500" b="1" u="none" dirty="0">
              <a:solidFill>
                <a:schemeClr val="tx2"/>
              </a:solidFill>
            </a:rPr>
            <a:t> </a:t>
          </a:r>
          <a:r>
            <a:rPr lang="en-US" sz="1500" b="1" u="none" dirty="0" err="1">
              <a:solidFill>
                <a:schemeClr val="tx2"/>
              </a:solidFill>
            </a:rPr>
            <a:t>Reklame</a:t>
          </a:r>
          <a:r>
            <a:rPr lang="en-US" sz="1500" b="1" u="none" dirty="0">
              <a:solidFill>
                <a:schemeClr val="tx2"/>
              </a:solidFill>
            </a:rPr>
            <a:t> DITETAPKAN </a:t>
          </a:r>
          <a:r>
            <a:rPr lang="en-US" sz="1500" b="1" u="none" dirty="0" err="1">
              <a:solidFill>
                <a:schemeClr val="tx2"/>
              </a:solidFill>
            </a:rPr>
            <a:t>dengan</a:t>
          </a:r>
          <a:r>
            <a:rPr lang="en-US" sz="1500" b="1" u="none" dirty="0">
              <a:solidFill>
                <a:schemeClr val="tx2"/>
              </a:solidFill>
            </a:rPr>
            <a:t> PERDA</a:t>
          </a: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 custLinFactNeighborX="58573" custLinFactNeighborY="0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35704" custLinFactNeighborY="256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14752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3200" b="1" u="sng" dirty="0">
              <a:solidFill>
                <a:srgbClr val="C00000"/>
              </a:solidFill>
            </a:rPr>
            <a:t>OBJEK PAT : </a:t>
          </a:r>
          <a:r>
            <a:rPr lang="en-US" sz="3200" b="1" dirty="0" err="1">
              <a:solidFill>
                <a:srgbClr val="002060"/>
              </a:solidFill>
            </a:rPr>
            <a:t>Pengambilan</a:t>
          </a:r>
          <a:r>
            <a:rPr lang="en-US" sz="3200" b="1" dirty="0">
              <a:solidFill>
                <a:srgbClr val="002060"/>
              </a:solidFill>
            </a:rPr>
            <a:t> &amp;/ </a:t>
          </a:r>
          <a:r>
            <a:rPr lang="en-US" sz="3200" b="1" dirty="0" err="1">
              <a:solidFill>
                <a:srgbClr val="002060"/>
              </a:solidFill>
            </a:rPr>
            <a:t>Pemanfaatan</a:t>
          </a:r>
          <a:r>
            <a:rPr lang="en-US" sz="3200" b="1" dirty="0">
              <a:solidFill>
                <a:srgbClr val="002060"/>
              </a:solidFill>
            </a:rPr>
            <a:t> Air Tanah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DIKECUALIKAN :</a:t>
          </a:r>
        </a:p>
        <a:p>
          <a:r>
            <a:rPr lang="en-US" sz="1800" b="1" dirty="0">
              <a:solidFill>
                <a:srgbClr val="002060"/>
              </a:solidFill>
            </a:rPr>
            <a:t>1) </a:t>
          </a:r>
          <a:r>
            <a:rPr lang="en-US" sz="1800" b="1" dirty="0" err="1">
              <a:solidFill>
                <a:srgbClr val="002060"/>
              </a:solidFill>
            </a:rPr>
            <a:t>Keperluan</a:t>
          </a:r>
          <a:r>
            <a:rPr lang="en-US" sz="1800" b="1" dirty="0">
              <a:solidFill>
                <a:srgbClr val="002060"/>
              </a:solidFill>
            </a:rPr>
            <a:t> Dasar </a:t>
          </a:r>
          <a:r>
            <a:rPr lang="en-US" sz="1800" b="1" dirty="0" err="1">
              <a:solidFill>
                <a:srgbClr val="002060"/>
              </a:solidFill>
            </a:rPr>
            <a:t>Rumah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Tangga</a:t>
          </a:r>
          <a:endParaRPr lang="en-US" sz="1800" b="1" dirty="0">
            <a:solidFill>
              <a:srgbClr val="002060"/>
            </a:solidFill>
          </a:endParaRPr>
        </a:p>
        <a:p>
          <a:r>
            <a:rPr lang="en-US" sz="1800" b="1" dirty="0">
              <a:solidFill>
                <a:srgbClr val="002060"/>
              </a:solidFill>
            </a:rPr>
            <a:t>2) </a:t>
          </a:r>
          <a:r>
            <a:rPr lang="en-US" sz="1800" b="1" dirty="0" err="1">
              <a:solidFill>
                <a:srgbClr val="002060"/>
              </a:solidFill>
            </a:rPr>
            <a:t>Pengairan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Pertanian</a:t>
          </a:r>
          <a:r>
            <a:rPr lang="en-US" sz="1800" b="1" dirty="0">
              <a:solidFill>
                <a:srgbClr val="002060"/>
              </a:solidFill>
            </a:rPr>
            <a:t> Rakyat</a:t>
          </a:r>
        </a:p>
        <a:p>
          <a:r>
            <a:rPr lang="en-US" sz="1800" b="1" dirty="0">
              <a:solidFill>
                <a:srgbClr val="002060"/>
              </a:solidFill>
            </a:rPr>
            <a:t>3) </a:t>
          </a:r>
          <a:r>
            <a:rPr lang="en-US" sz="1800" b="1" dirty="0" err="1">
              <a:solidFill>
                <a:srgbClr val="002060"/>
              </a:solidFill>
            </a:rPr>
            <a:t>Perikanan</a:t>
          </a:r>
          <a:r>
            <a:rPr lang="en-US" sz="1800" b="1" dirty="0">
              <a:solidFill>
                <a:srgbClr val="002060"/>
              </a:solidFill>
            </a:rPr>
            <a:t> Rakyat</a:t>
          </a:r>
        </a:p>
        <a:p>
          <a:r>
            <a:rPr lang="en-US" sz="1800" b="1" dirty="0">
              <a:solidFill>
                <a:srgbClr val="002060"/>
              </a:solidFill>
            </a:rPr>
            <a:t>4) </a:t>
          </a:r>
          <a:r>
            <a:rPr lang="en-US" sz="1800" b="1" dirty="0" err="1">
              <a:solidFill>
                <a:srgbClr val="002060"/>
              </a:solidFill>
            </a:rPr>
            <a:t>Peternakan</a:t>
          </a:r>
          <a:r>
            <a:rPr lang="en-US" sz="1800" b="1" dirty="0">
              <a:solidFill>
                <a:srgbClr val="002060"/>
              </a:solidFill>
            </a:rPr>
            <a:t> Rakyat</a:t>
          </a:r>
          <a:endParaRPr lang="en-US" sz="1800" b="1" u="sng" dirty="0">
            <a:solidFill>
              <a:srgbClr val="C00000"/>
            </a:solidFill>
          </a:endParaRPr>
        </a:p>
        <a:p>
          <a:r>
            <a:rPr lang="en-US" sz="1800" b="1" u="none" dirty="0">
              <a:solidFill>
                <a:srgbClr val="002060"/>
              </a:solidFill>
            </a:rPr>
            <a:t>5) </a:t>
          </a:r>
          <a:r>
            <a:rPr lang="en-US" sz="1800" b="1" u="none" dirty="0" err="1">
              <a:solidFill>
                <a:srgbClr val="002060"/>
              </a:solidFill>
            </a:rPr>
            <a:t>Keperluan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Keagamaan</a:t>
          </a:r>
          <a:r>
            <a:rPr lang="en-US" sz="1800" b="1" u="none" dirty="0">
              <a:solidFill>
                <a:srgbClr val="002060"/>
              </a:solidFill>
            </a:rPr>
            <a:t> 6) </a:t>
          </a:r>
          <a:r>
            <a:rPr lang="en-US" sz="1800" b="1" u="none" dirty="0" err="1">
              <a:solidFill>
                <a:srgbClr val="002060"/>
              </a:solidFill>
            </a:rPr>
            <a:t>Kegiatan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lainnya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yg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diatur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dengan</a:t>
          </a:r>
          <a:r>
            <a:rPr lang="en-US" sz="1800" b="1" u="none" dirty="0">
              <a:solidFill>
                <a:srgbClr val="002060"/>
              </a:solidFill>
            </a:rPr>
            <a:t> PERDA</a:t>
          </a:r>
          <a:endParaRPr lang="en-US" sz="1800" b="1" u="sng" dirty="0">
            <a:solidFill>
              <a:srgbClr val="C00000"/>
            </a:solidFill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5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dirty="0">
              <a:solidFill>
                <a:schemeClr val="tx2">
                  <a:lumMod val="95000"/>
                  <a:lumOff val="5000"/>
                </a:schemeClr>
              </a:solidFill>
            </a:rPr>
            <a:t>SUBJEK PJK &amp; WAJIP PJK PAT :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PAT = Org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1800" b="1" u="sng" dirty="0" err="1">
              <a:solidFill>
                <a:srgbClr val="FF0000"/>
              </a:solidFill>
              <a:highlight>
                <a:srgbClr val="00FFFF"/>
              </a:highlight>
            </a:rPr>
            <a:t>yg</a:t>
          </a:r>
          <a:r>
            <a:rPr lang="en-US" sz="1800" b="1" u="sng" dirty="0">
              <a:solidFill>
                <a:srgbClr val="FF0000"/>
              </a:solidFill>
              <a:highlight>
                <a:srgbClr val="00FFFF"/>
              </a:highlight>
            </a:rPr>
            <a:t> </a:t>
          </a:r>
          <a:r>
            <a:rPr lang="en-US" sz="1800" b="1" u="sng" dirty="0" err="1">
              <a:solidFill>
                <a:srgbClr val="FF0000"/>
              </a:solidFill>
              <a:highlight>
                <a:srgbClr val="00FFFF"/>
              </a:highlight>
            </a:rPr>
            <a:t>melakukan</a:t>
          </a:r>
          <a:r>
            <a:rPr lang="en-US" sz="1800" b="1" u="sng" dirty="0">
              <a:solidFill>
                <a:srgbClr val="FF0000"/>
              </a:solidFill>
              <a:highlight>
                <a:srgbClr val="00FFFF"/>
              </a:highlight>
            </a:rPr>
            <a:t> PENGAMBILAN &amp;/ PEMANFAATAN AIR TANAH</a:t>
          </a:r>
          <a:r>
            <a:rPr lang="en-US" sz="2000" b="1" u="sng" dirty="0">
              <a:solidFill>
                <a:srgbClr val="FF0000"/>
              </a:solidFill>
              <a:highlight>
                <a:srgbClr val="00FFFF"/>
              </a:highlight>
            </a:rPr>
            <a:t>.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PAT = Org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1800" b="1" u="sng" dirty="0" err="1">
              <a:solidFill>
                <a:srgbClr val="FF0000"/>
              </a:solidFill>
              <a:highlight>
                <a:srgbClr val="00FFFF"/>
              </a:highlight>
            </a:rPr>
            <a:t>yg</a:t>
          </a:r>
          <a:r>
            <a:rPr lang="en-US" sz="1800" b="1" u="sng" dirty="0">
              <a:solidFill>
                <a:srgbClr val="FF0000"/>
              </a:solidFill>
              <a:highlight>
                <a:srgbClr val="00FFFF"/>
              </a:highlight>
            </a:rPr>
            <a:t> </a:t>
          </a:r>
          <a:r>
            <a:rPr lang="en-US" sz="1800" b="1" u="sng" dirty="0" err="1">
              <a:solidFill>
                <a:srgbClr val="FF0000"/>
              </a:solidFill>
              <a:highlight>
                <a:srgbClr val="00FFFF"/>
              </a:highlight>
            </a:rPr>
            <a:t>melakukan</a:t>
          </a:r>
          <a:r>
            <a:rPr lang="en-US" sz="1800" b="1" u="sng" dirty="0">
              <a:solidFill>
                <a:srgbClr val="FF0000"/>
              </a:solidFill>
              <a:highlight>
                <a:srgbClr val="00FFFF"/>
              </a:highlight>
            </a:rPr>
            <a:t> PENGAMBILAN &amp;/ PEMANFAATAN AIR TANAH.</a:t>
          </a:r>
          <a:endParaRPr lang="en-US" sz="1600" b="1" dirty="0">
            <a:solidFill>
              <a:schemeClr val="tx2">
                <a:lumMod val="95000"/>
                <a:lumOff val="5000"/>
              </a:schemeClr>
            </a:solidFill>
            <a:highlight>
              <a:srgbClr val="00FFFF"/>
            </a:highlight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DPP &amp; TARIF PJK PAT :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1)Dasar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PAT = Nilai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Perolehan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Air Tanah </a:t>
          </a:r>
        </a:p>
        <a:p>
          <a:pPr algn="l"/>
          <a:endParaRPr lang="en-US" sz="15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2) Tarif PAT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= </a:t>
          </a:r>
          <a:r>
            <a:rPr lang="en-US" sz="1500" b="1" dirty="0">
              <a:solidFill>
                <a:srgbClr val="FF0000"/>
              </a:solidFill>
            </a:rPr>
            <a:t>PALING TINGGI 20 %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3) Tarif PAT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dengan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PERDA. </a:t>
          </a:r>
          <a:endParaRPr lang="en-US" sz="1500" dirty="0">
            <a:solidFill>
              <a:srgbClr val="FF0000"/>
            </a:solidFill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35704" custLinFactNeighborY="256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14752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3200" b="1" u="sng" dirty="0">
              <a:solidFill>
                <a:srgbClr val="C00000"/>
              </a:solidFill>
            </a:rPr>
            <a:t>OBJEK MBLB : </a:t>
          </a:r>
          <a:r>
            <a:rPr lang="en-US" sz="3200" b="1" dirty="0">
              <a:solidFill>
                <a:srgbClr val="002060"/>
              </a:solidFill>
            </a:rPr>
            <a:t>Daftar </a:t>
          </a:r>
          <a:r>
            <a:rPr lang="en-US" sz="3200" b="1" dirty="0" err="1">
              <a:solidFill>
                <a:srgbClr val="002060"/>
              </a:solidFill>
            </a:rPr>
            <a:t>Objek</a:t>
          </a:r>
          <a:r>
            <a:rPr lang="en-US" sz="3200" b="1" dirty="0">
              <a:solidFill>
                <a:srgbClr val="002060"/>
              </a:solidFill>
            </a:rPr>
            <a:t> MBLB </a:t>
          </a:r>
          <a:r>
            <a:rPr lang="en-US" sz="3200" b="1" dirty="0" err="1">
              <a:solidFill>
                <a:srgbClr val="002060"/>
              </a:solidFill>
            </a:rPr>
            <a:t>disajikan</a:t>
          </a:r>
          <a:r>
            <a:rPr lang="en-US" sz="3200" b="1" dirty="0">
              <a:solidFill>
                <a:srgbClr val="002060"/>
              </a:solidFill>
            </a:rPr>
            <a:t> pada </a:t>
          </a:r>
          <a:r>
            <a:rPr lang="en-US" sz="3200" b="1" dirty="0" err="1">
              <a:solidFill>
                <a:srgbClr val="002060"/>
              </a:solidFill>
            </a:rPr>
            <a:t>bagian</a:t>
          </a:r>
          <a:r>
            <a:rPr lang="en-US" sz="3200" b="1" dirty="0">
              <a:solidFill>
                <a:srgbClr val="002060"/>
              </a:solidFill>
            </a:rPr>
            <a:t> </a:t>
          </a:r>
          <a:r>
            <a:rPr lang="en-US" sz="3200" b="1" dirty="0" err="1">
              <a:solidFill>
                <a:srgbClr val="002060"/>
              </a:solidFill>
            </a:rPr>
            <a:t>setelah</a:t>
          </a:r>
          <a:r>
            <a:rPr lang="en-US" sz="3200" b="1" dirty="0">
              <a:solidFill>
                <a:srgbClr val="002060"/>
              </a:solidFill>
            </a:rPr>
            <a:t> slide </a:t>
          </a:r>
          <a:r>
            <a:rPr lang="en-US" sz="3200" b="1" dirty="0" err="1">
              <a:solidFill>
                <a:srgbClr val="002060"/>
              </a:solidFill>
            </a:rPr>
            <a:t>ini</a:t>
          </a:r>
          <a:r>
            <a:rPr lang="en-US" sz="3200" b="1" dirty="0">
              <a:solidFill>
                <a:srgbClr val="002060"/>
              </a:solidFill>
            </a:rPr>
            <a:t>. 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en-US" sz="1700" b="1" u="sng" dirty="0">
              <a:solidFill>
                <a:srgbClr val="C00000"/>
              </a:solidFill>
            </a:rPr>
            <a:t>DIKECUALIKAN </a:t>
          </a:r>
          <a:r>
            <a:rPr lang="en-US" sz="1700" b="1" u="sng" dirty="0" err="1">
              <a:solidFill>
                <a:srgbClr val="C00000"/>
              </a:solidFill>
            </a:rPr>
            <a:t>meliputi</a:t>
          </a:r>
          <a:r>
            <a:rPr lang="en-US" sz="1700" b="1" u="sng" dirty="0">
              <a:solidFill>
                <a:srgbClr val="C00000"/>
              </a:solidFill>
            </a:rPr>
            <a:t> MBLB :</a:t>
          </a:r>
        </a:p>
        <a:p>
          <a:r>
            <a:rPr lang="en-US" sz="1700" b="1" dirty="0">
              <a:solidFill>
                <a:srgbClr val="002060"/>
              </a:solidFill>
            </a:rPr>
            <a:t>1) </a:t>
          </a:r>
          <a:r>
            <a:rPr lang="en-US" sz="1700" b="1" dirty="0" err="1">
              <a:solidFill>
                <a:srgbClr val="002060"/>
              </a:solidFill>
            </a:rPr>
            <a:t>Untuk</a:t>
          </a:r>
          <a:r>
            <a:rPr lang="en-US" sz="1700" b="1" dirty="0">
              <a:solidFill>
                <a:srgbClr val="002060"/>
              </a:solidFill>
            </a:rPr>
            <a:t> </a:t>
          </a:r>
          <a:r>
            <a:rPr lang="en-US" sz="1700" b="1" dirty="0" err="1">
              <a:solidFill>
                <a:srgbClr val="002060"/>
              </a:solidFill>
            </a:rPr>
            <a:t>keperluan</a:t>
          </a:r>
          <a:r>
            <a:rPr lang="en-US" sz="1700" b="1" dirty="0">
              <a:solidFill>
                <a:srgbClr val="002060"/>
              </a:solidFill>
            </a:rPr>
            <a:t> </a:t>
          </a:r>
          <a:r>
            <a:rPr lang="en-US" sz="1700" b="1" dirty="0" err="1">
              <a:solidFill>
                <a:srgbClr val="002060"/>
              </a:solidFill>
            </a:rPr>
            <a:t>Rumah</a:t>
          </a:r>
          <a:r>
            <a:rPr lang="en-US" sz="1700" b="1" dirty="0">
              <a:solidFill>
                <a:srgbClr val="002060"/>
              </a:solidFill>
            </a:rPr>
            <a:t> </a:t>
          </a:r>
          <a:r>
            <a:rPr lang="en-US" sz="1700" b="1" dirty="0" err="1">
              <a:solidFill>
                <a:srgbClr val="002060"/>
              </a:solidFill>
            </a:rPr>
            <a:t>Tangga</a:t>
          </a:r>
          <a:r>
            <a:rPr lang="en-US" sz="1700" b="1" dirty="0">
              <a:solidFill>
                <a:srgbClr val="002060"/>
              </a:solidFill>
            </a:rPr>
            <a:t> &amp; </a:t>
          </a:r>
          <a:r>
            <a:rPr lang="en-US" sz="1700" b="1" dirty="0" err="1">
              <a:solidFill>
                <a:srgbClr val="002060"/>
              </a:solidFill>
            </a:rPr>
            <a:t>tidak</a:t>
          </a:r>
          <a:r>
            <a:rPr lang="en-US" sz="1700" b="1" dirty="0">
              <a:solidFill>
                <a:srgbClr val="002060"/>
              </a:solidFill>
            </a:rPr>
            <a:t> </a:t>
          </a:r>
          <a:r>
            <a:rPr lang="en-US" sz="1700" b="1" dirty="0" err="1">
              <a:solidFill>
                <a:srgbClr val="002060"/>
              </a:solidFill>
            </a:rPr>
            <a:t>diperjual</a:t>
          </a:r>
          <a:r>
            <a:rPr lang="en-US" sz="1700" b="1" dirty="0">
              <a:solidFill>
                <a:srgbClr val="002060"/>
              </a:solidFill>
            </a:rPr>
            <a:t> </a:t>
          </a:r>
          <a:r>
            <a:rPr lang="en-US" sz="1700" b="1" dirty="0" err="1">
              <a:solidFill>
                <a:srgbClr val="002060"/>
              </a:solidFill>
            </a:rPr>
            <a:t>belikan</a:t>
          </a:r>
          <a:r>
            <a:rPr lang="en-US" sz="1700" b="1" dirty="0">
              <a:solidFill>
                <a:srgbClr val="002060"/>
              </a:solidFill>
            </a:rPr>
            <a:t>. </a:t>
          </a:r>
        </a:p>
        <a:p>
          <a:r>
            <a:rPr lang="en-US" sz="1700" b="1" dirty="0">
              <a:solidFill>
                <a:srgbClr val="002060"/>
              </a:solidFill>
            </a:rPr>
            <a:t>2) </a:t>
          </a:r>
          <a:r>
            <a:rPr lang="en-US" sz="1700" b="1" dirty="0" err="1">
              <a:solidFill>
                <a:srgbClr val="C00000"/>
              </a:solidFill>
            </a:rPr>
            <a:t>Untuk</a:t>
          </a:r>
          <a:r>
            <a:rPr lang="en-US" sz="1700" b="1" dirty="0">
              <a:solidFill>
                <a:srgbClr val="C00000"/>
              </a:solidFill>
            </a:rPr>
            <a:t> </a:t>
          </a:r>
          <a:r>
            <a:rPr lang="en-US" sz="1700" b="1" dirty="0" err="1">
              <a:solidFill>
                <a:srgbClr val="C00000"/>
              </a:solidFill>
            </a:rPr>
            <a:t>Keperluan</a:t>
          </a:r>
          <a:r>
            <a:rPr lang="en-US" sz="1700" b="1" dirty="0">
              <a:solidFill>
                <a:srgbClr val="C00000"/>
              </a:solidFill>
            </a:rPr>
            <a:t> </a:t>
          </a:r>
          <a:r>
            <a:rPr lang="en-US" sz="1700" b="1" dirty="0" err="1">
              <a:solidFill>
                <a:srgbClr val="C00000"/>
              </a:solidFill>
            </a:rPr>
            <a:t>pemancang</a:t>
          </a:r>
          <a:r>
            <a:rPr lang="en-US" sz="1700" b="1" dirty="0">
              <a:solidFill>
                <a:srgbClr val="C00000"/>
              </a:solidFill>
            </a:rPr>
            <a:t> </a:t>
          </a:r>
          <a:r>
            <a:rPr lang="en-US" sz="1700" b="1" dirty="0" err="1">
              <a:solidFill>
                <a:srgbClr val="C00000"/>
              </a:solidFill>
            </a:rPr>
            <a:t>tiang</a:t>
          </a:r>
          <a:r>
            <a:rPr lang="en-US" sz="1700" b="1" dirty="0">
              <a:solidFill>
                <a:srgbClr val="C00000"/>
              </a:solidFill>
            </a:rPr>
            <a:t> </a:t>
          </a:r>
          <a:r>
            <a:rPr lang="en-US" sz="1700" b="1" dirty="0" err="1">
              <a:solidFill>
                <a:srgbClr val="C00000"/>
              </a:solidFill>
            </a:rPr>
            <a:t>listrik</a:t>
          </a:r>
          <a:r>
            <a:rPr lang="en-US" sz="1700" b="1" dirty="0">
              <a:solidFill>
                <a:srgbClr val="C00000"/>
              </a:solidFill>
            </a:rPr>
            <a:t>/</a:t>
          </a:r>
          <a:r>
            <a:rPr lang="en-US" sz="1700" b="1" dirty="0" err="1">
              <a:solidFill>
                <a:srgbClr val="C00000"/>
              </a:solidFill>
            </a:rPr>
            <a:t>telepon</a:t>
          </a:r>
          <a:r>
            <a:rPr lang="en-US" sz="1700" b="1" dirty="0">
              <a:solidFill>
                <a:srgbClr val="C00000"/>
              </a:solidFill>
            </a:rPr>
            <a:t>/</a:t>
          </a:r>
          <a:r>
            <a:rPr lang="en-US" sz="1700" b="1" dirty="0" err="1">
              <a:solidFill>
                <a:srgbClr val="C00000"/>
              </a:solidFill>
            </a:rPr>
            <a:t>penanaman</a:t>
          </a:r>
          <a:r>
            <a:rPr lang="en-US" sz="1700" b="1" dirty="0">
              <a:solidFill>
                <a:srgbClr val="C00000"/>
              </a:solidFill>
            </a:rPr>
            <a:t> </a:t>
          </a:r>
          <a:r>
            <a:rPr lang="en-US" sz="1700" b="1" dirty="0" err="1">
              <a:solidFill>
                <a:srgbClr val="C00000"/>
              </a:solidFill>
            </a:rPr>
            <a:t>kabel</a:t>
          </a:r>
          <a:r>
            <a:rPr lang="en-US" sz="1700" b="1" dirty="0">
              <a:solidFill>
                <a:srgbClr val="C00000"/>
              </a:solidFill>
            </a:rPr>
            <a:t>, </a:t>
          </a:r>
          <a:r>
            <a:rPr lang="en-US" sz="1700" b="1" dirty="0" err="1">
              <a:solidFill>
                <a:srgbClr val="C00000"/>
              </a:solidFill>
            </a:rPr>
            <a:t>penanaman</a:t>
          </a:r>
          <a:r>
            <a:rPr lang="en-US" sz="1700" b="1" dirty="0">
              <a:solidFill>
                <a:srgbClr val="C00000"/>
              </a:solidFill>
            </a:rPr>
            <a:t> pipa dan </a:t>
          </a:r>
          <a:r>
            <a:rPr lang="en-US" sz="1700" b="1" dirty="0" err="1">
              <a:solidFill>
                <a:srgbClr val="C00000"/>
              </a:solidFill>
            </a:rPr>
            <a:t>sejenisnya</a:t>
          </a:r>
          <a:r>
            <a:rPr lang="en-US" sz="1700" b="1" dirty="0">
              <a:solidFill>
                <a:srgbClr val="C00000"/>
              </a:solidFill>
            </a:rPr>
            <a:t> </a:t>
          </a:r>
          <a:r>
            <a:rPr lang="en-US" sz="1700" b="1" dirty="0" err="1">
              <a:solidFill>
                <a:srgbClr val="C00000"/>
              </a:solidFill>
            </a:rPr>
            <a:t>yg</a:t>
          </a:r>
          <a:r>
            <a:rPr lang="en-US" sz="1700" b="1" dirty="0">
              <a:solidFill>
                <a:srgbClr val="C00000"/>
              </a:solidFill>
            </a:rPr>
            <a:t> </a:t>
          </a:r>
          <a:r>
            <a:rPr lang="en-US" sz="1700" b="1" dirty="0" err="1">
              <a:solidFill>
                <a:srgbClr val="C00000"/>
              </a:solidFill>
            </a:rPr>
            <a:t>tidak</a:t>
          </a:r>
          <a:r>
            <a:rPr lang="en-US" sz="1700" b="1" dirty="0">
              <a:solidFill>
                <a:srgbClr val="C00000"/>
              </a:solidFill>
            </a:rPr>
            <a:t> </a:t>
          </a:r>
          <a:r>
            <a:rPr lang="en-US" sz="1700" b="1" dirty="0" err="1">
              <a:solidFill>
                <a:srgbClr val="C00000"/>
              </a:solidFill>
            </a:rPr>
            <a:t>mengubah</a:t>
          </a:r>
          <a:r>
            <a:rPr lang="en-US" sz="1700" b="1" dirty="0">
              <a:solidFill>
                <a:srgbClr val="C00000"/>
              </a:solidFill>
            </a:rPr>
            <a:t> </a:t>
          </a:r>
          <a:r>
            <a:rPr lang="en-US" sz="1700" b="1" dirty="0" err="1">
              <a:solidFill>
                <a:srgbClr val="C00000"/>
              </a:solidFill>
            </a:rPr>
            <a:t>fungsi</a:t>
          </a:r>
          <a:r>
            <a:rPr lang="en-US" sz="1700" b="1" dirty="0">
              <a:solidFill>
                <a:srgbClr val="C00000"/>
              </a:solidFill>
            </a:rPr>
            <a:t> </a:t>
          </a:r>
          <a:r>
            <a:rPr lang="en-US" sz="1700" b="1" dirty="0" err="1">
              <a:solidFill>
                <a:srgbClr val="C00000"/>
              </a:solidFill>
            </a:rPr>
            <a:t>permukaan</a:t>
          </a:r>
          <a:r>
            <a:rPr lang="en-US" sz="1700" b="1" dirty="0">
              <a:solidFill>
                <a:srgbClr val="C00000"/>
              </a:solidFill>
            </a:rPr>
            <a:t> </a:t>
          </a:r>
          <a:r>
            <a:rPr lang="en-US" sz="1700" b="1" dirty="0" err="1">
              <a:solidFill>
                <a:srgbClr val="C00000"/>
              </a:solidFill>
            </a:rPr>
            <a:t>tanah</a:t>
          </a:r>
          <a:r>
            <a:rPr lang="en-US" sz="1700" b="1" dirty="0">
              <a:solidFill>
                <a:srgbClr val="002060"/>
              </a:solidFill>
            </a:rPr>
            <a:t>. </a:t>
          </a:r>
        </a:p>
        <a:p>
          <a:r>
            <a:rPr lang="en-US" sz="1700" b="1" dirty="0">
              <a:solidFill>
                <a:srgbClr val="002060"/>
              </a:solidFill>
            </a:rPr>
            <a:t>3) </a:t>
          </a:r>
          <a:r>
            <a:rPr lang="en-US" sz="1700" b="1" dirty="0" err="1">
              <a:solidFill>
                <a:srgbClr val="002060"/>
              </a:solidFill>
            </a:rPr>
            <a:t>Untuk</a:t>
          </a:r>
          <a:r>
            <a:rPr lang="en-US" sz="1700" b="1" dirty="0">
              <a:solidFill>
                <a:srgbClr val="002060"/>
              </a:solidFill>
            </a:rPr>
            <a:t> </a:t>
          </a:r>
          <a:r>
            <a:rPr lang="en-US" sz="1700" b="1" dirty="0" err="1">
              <a:solidFill>
                <a:srgbClr val="002060"/>
              </a:solidFill>
            </a:rPr>
            <a:t>Keperluan</a:t>
          </a:r>
          <a:r>
            <a:rPr lang="en-US" sz="1700" b="1" dirty="0">
              <a:solidFill>
                <a:srgbClr val="002060"/>
              </a:solidFill>
            </a:rPr>
            <a:t> </a:t>
          </a:r>
          <a:r>
            <a:rPr lang="en-US" sz="1700" b="1" dirty="0" err="1">
              <a:solidFill>
                <a:srgbClr val="002060"/>
              </a:solidFill>
            </a:rPr>
            <a:t>lainnya</a:t>
          </a:r>
          <a:r>
            <a:rPr lang="en-US" sz="1700" b="1" dirty="0">
              <a:solidFill>
                <a:srgbClr val="002060"/>
              </a:solidFill>
            </a:rPr>
            <a:t> </a:t>
          </a:r>
          <a:r>
            <a:rPr lang="en-US" sz="1700" b="1" dirty="0" err="1">
              <a:solidFill>
                <a:srgbClr val="002060"/>
              </a:solidFill>
            </a:rPr>
            <a:t>yg</a:t>
          </a:r>
          <a:r>
            <a:rPr lang="en-US" sz="1700" b="1" dirty="0">
              <a:solidFill>
                <a:srgbClr val="002060"/>
              </a:solidFill>
            </a:rPr>
            <a:t> </a:t>
          </a:r>
          <a:r>
            <a:rPr lang="en-US" sz="1700" b="1" dirty="0" err="1">
              <a:solidFill>
                <a:srgbClr val="002060"/>
              </a:solidFill>
            </a:rPr>
            <a:t>ditetapkan</a:t>
          </a:r>
          <a:r>
            <a:rPr lang="en-US" sz="1700" b="1" dirty="0">
              <a:solidFill>
                <a:srgbClr val="002060"/>
              </a:solidFill>
            </a:rPr>
            <a:t> </a:t>
          </a:r>
          <a:r>
            <a:rPr lang="en-US" sz="1700" b="1" dirty="0" err="1">
              <a:solidFill>
                <a:srgbClr val="002060"/>
              </a:solidFill>
            </a:rPr>
            <a:t>dengan</a:t>
          </a:r>
          <a:r>
            <a:rPr lang="en-US" sz="1700" b="1" dirty="0">
              <a:solidFill>
                <a:srgbClr val="002060"/>
              </a:solidFill>
            </a:rPr>
            <a:t> PERDA. </a:t>
          </a:r>
          <a:endParaRPr lang="en-US" sz="1700" b="1" u="sng" dirty="0">
            <a:solidFill>
              <a:srgbClr val="C00000"/>
            </a:solidFill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/>
          <a:r>
            <a:rPr lang="en-US" sz="2400" b="1" u="sng" dirty="0">
              <a:solidFill>
                <a:schemeClr val="tx2">
                  <a:lumMod val="95000"/>
                  <a:lumOff val="5000"/>
                </a:schemeClr>
              </a:solidFill>
            </a:rPr>
            <a:t>SUBJEK MBLB :</a:t>
          </a: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1) Org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MENGAMBIL MBLB</a:t>
          </a:r>
          <a:endParaRPr lang="en-US" sz="24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MBLB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Org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YANG MEGAMBIL MBLB</a:t>
          </a:r>
          <a:b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</a:br>
          <a:endParaRPr lang="en-US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DASAR &amp; TARIF MBLB :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1) Dasar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 MBLB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NILAI JUAL HASIL PENGAMBILAN MBLB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2) Tarif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MBLB = </a:t>
          </a:r>
          <a:r>
            <a:rPr lang="en-US" sz="1500" b="1" dirty="0">
              <a:solidFill>
                <a:srgbClr val="FF0000"/>
              </a:solidFill>
            </a:rPr>
            <a:t>PALING TINGGI 20%</a:t>
          </a:r>
        </a:p>
        <a:p>
          <a:pPr algn="l"/>
          <a:r>
            <a:rPr lang="en-US" sz="1500" b="1" dirty="0">
              <a:solidFill>
                <a:schemeClr val="tx2"/>
              </a:solidFill>
            </a:rPr>
            <a:t>3) </a:t>
          </a:r>
          <a:r>
            <a:rPr lang="en-US" sz="1500" b="1" dirty="0" err="1">
              <a:solidFill>
                <a:schemeClr val="tx2"/>
              </a:solidFill>
            </a:rPr>
            <a:t>Khusus</a:t>
          </a:r>
          <a:r>
            <a:rPr lang="en-US" sz="1500" b="1" dirty="0">
              <a:solidFill>
                <a:schemeClr val="tx2"/>
              </a:solidFill>
            </a:rPr>
            <a:t> </a:t>
          </a:r>
          <a:r>
            <a:rPr lang="en-US" sz="1500" b="1" dirty="0" err="1">
              <a:solidFill>
                <a:schemeClr val="tx2"/>
              </a:solidFill>
            </a:rPr>
            <a:t>daerah</a:t>
          </a:r>
          <a:r>
            <a:rPr lang="en-US" sz="1500" b="1" dirty="0">
              <a:solidFill>
                <a:schemeClr val="tx2"/>
              </a:solidFill>
            </a:rPr>
            <a:t> </a:t>
          </a:r>
          <a:r>
            <a:rPr lang="en-US" sz="1500" b="1" dirty="0" err="1">
              <a:solidFill>
                <a:schemeClr val="tx2"/>
              </a:solidFill>
            </a:rPr>
            <a:t>yg</a:t>
          </a:r>
          <a:r>
            <a:rPr lang="en-US" sz="1500" b="1" dirty="0">
              <a:solidFill>
                <a:schemeClr val="tx2"/>
              </a:solidFill>
            </a:rPr>
            <a:t> </a:t>
          </a:r>
          <a:r>
            <a:rPr lang="en-US" sz="1500" b="1" dirty="0" err="1">
              <a:solidFill>
                <a:schemeClr val="tx2"/>
              </a:solidFill>
            </a:rPr>
            <a:t>setingkat</a:t>
          </a:r>
          <a:r>
            <a:rPr lang="en-US" sz="1500" b="1" dirty="0">
              <a:solidFill>
                <a:schemeClr val="tx2"/>
              </a:solidFill>
            </a:rPr>
            <a:t> dg </a:t>
          </a:r>
          <a:r>
            <a:rPr lang="en-US" sz="1500" b="1" dirty="0" err="1">
              <a:solidFill>
                <a:schemeClr val="tx2"/>
              </a:solidFill>
            </a:rPr>
            <a:t>daerah</a:t>
          </a:r>
          <a:r>
            <a:rPr lang="en-US" sz="1500" b="1" dirty="0">
              <a:solidFill>
                <a:schemeClr val="tx2"/>
              </a:solidFill>
            </a:rPr>
            <a:t> </a:t>
          </a:r>
          <a:r>
            <a:rPr lang="en-US" sz="1500" b="1" dirty="0" err="1">
              <a:solidFill>
                <a:schemeClr val="tx2"/>
              </a:solidFill>
            </a:rPr>
            <a:t>provinsi</a:t>
          </a:r>
          <a:r>
            <a:rPr lang="en-US" sz="1500" b="1" dirty="0">
              <a:solidFill>
                <a:schemeClr val="tx2"/>
              </a:solidFill>
            </a:rPr>
            <a:t> / </a:t>
          </a:r>
          <a:r>
            <a:rPr lang="en-US" sz="1500" b="1" dirty="0" err="1">
              <a:solidFill>
                <a:schemeClr val="tx2"/>
              </a:solidFill>
            </a:rPr>
            <a:t>kota</a:t>
          </a:r>
          <a:r>
            <a:rPr lang="en-US" sz="1500" b="1" dirty="0">
              <a:solidFill>
                <a:schemeClr val="tx2"/>
              </a:solidFill>
            </a:rPr>
            <a:t> </a:t>
          </a:r>
          <a:r>
            <a:rPr lang="en-US" sz="1500" b="1" dirty="0" err="1">
              <a:solidFill>
                <a:schemeClr val="tx2"/>
              </a:solidFill>
            </a:rPr>
            <a:t>otonom</a:t>
          </a:r>
          <a:r>
            <a:rPr lang="en-US" sz="1500" b="1" dirty="0">
              <a:solidFill>
                <a:schemeClr val="tx2"/>
              </a:solidFill>
            </a:rPr>
            <a:t>, </a:t>
          </a:r>
          <a:r>
            <a:rPr lang="en-US" sz="1500" b="1" dirty="0" err="1">
              <a:solidFill>
                <a:schemeClr val="tx2"/>
              </a:solidFill>
            </a:rPr>
            <a:t>tarif</a:t>
          </a:r>
          <a:r>
            <a:rPr lang="en-US" sz="1500" b="1" dirty="0">
              <a:solidFill>
                <a:schemeClr val="tx2"/>
              </a:solidFill>
            </a:rPr>
            <a:t> </a:t>
          </a:r>
          <a:r>
            <a:rPr lang="en-US" sz="1500" b="1" dirty="0" err="1">
              <a:solidFill>
                <a:schemeClr val="tx2"/>
              </a:solidFill>
            </a:rPr>
            <a:t>Pajak</a:t>
          </a:r>
          <a:r>
            <a:rPr lang="en-US" sz="1500" b="1" dirty="0">
              <a:solidFill>
                <a:schemeClr val="tx2"/>
              </a:solidFill>
            </a:rPr>
            <a:t> MBLB paling </a:t>
          </a:r>
          <a:r>
            <a:rPr lang="en-US" sz="1500" b="1" dirty="0" err="1">
              <a:solidFill>
                <a:schemeClr val="tx2"/>
              </a:solidFill>
            </a:rPr>
            <a:t>tinggi</a:t>
          </a:r>
          <a:r>
            <a:rPr lang="en-US" sz="1500" b="1" dirty="0">
              <a:solidFill>
                <a:schemeClr val="tx2"/>
              </a:solidFill>
            </a:rPr>
            <a:t> = 25%</a:t>
          </a:r>
        </a:p>
        <a:p>
          <a:pPr algn="l"/>
          <a:r>
            <a:rPr lang="en-US" sz="1500" b="1" dirty="0">
              <a:solidFill>
                <a:schemeClr val="tx2"/>
              </a:solidFill>
            </a:rPr>
            <a:t>4) Tarif </a:t>
          </a:r>
          <a:r>
            <a:rPr lang="en-US" sz="1500" b="1" dirty="0" err="1">
              <a:solidFill>
                <a:schemeClr val="tx2"/>
              </a:solidFill>
            </a:rPr>
            <a:t>Pajak</a:t>
          </a:r>
          <a:r>
            <a:rPr lang="en-US" sz="1500" b="1" dirty="0">
              <a:solidFill>
                <a:schemeClr val="tx2"/>
              </a:solidFill>
            </a:rPr>
            <a:t> MBLB </a:t>
          </a:r>
          <a:r>
            <a:rPr lang="en-US" sz="1500" b="1" dirty="0" err="1">
              <a:solidFill>
                <a:schemeClr val="tx2"/>
              </a:solidFill>
            </a:rPr>
            <a:t>ditetapkan</a:t>
          </a:r>
          <a:r>
            <a:rPr lang="en-US" sz="1500" b="1" dirty="0">
              <a:solidFill>
                <a:schemeClr val="tx2"/>
              </a:solidFill>
            </a:rPr>
            <a:t> oleh PERDA </a:t>
          </a: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35704" custLinFactNeighborY="256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14752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2400" b="1" u="sng" dirty="0">
              <a:solidFill>
                <a:srgbClr val="C00000"/>
              </a:solidFill>
            </a:rPr>
            <a:t>OBJEK </a:t>
          </a:r>
          <a:r>
            <a:rPr lang="en-US" sz="2400" b="1" u="sng" dirty="0" err="1">
              <a:solidFill>
                <a:srgbClr val="C00000"/>
              </a:solidFill>
            </a:rPr>
            <a:t>Pajak</a:t>
          </a:r>
          <a:r>
            <a:rPr lang="en-US" sz="2400" b="1" u="sng" dirty="0">
              <a:solidFill>
                <a:srgbClr val="C00000"/>
              </a:solidFill>
            </a:rPr>
            <a:t> Sarang </a:t>
          </a:r>
          <a:r>
            <a:rPr lang="en-US" sz="2400" b="1" u="sng" dirty="0" err="1">
              <a:solidFill>
                <a:srgbClr val="C00000"/>
              </a:solidFill>
            </a:rPr>
            <a:t>Burung</a:t>
          </a:r>
          <a:r>
            <a:rPr lang="en-US" sz="2400" b="1" u="sng" dirty="0">
              <a:solidFill>
                <a:srgbClr val="C00000"/>
              </a:solidFill>
            </a:rPr>
            <a:t> </a:t>
          </a:r>
          <a:r>
            <a:rPr lang="en-US" sz="2400" b="1" u="sng" dirty="0" err="1">
              <a:solidFill>
                <a:srgbClr val="C00000"/>
              </a:solidFill>
            </a:rPr>
            <a:t>Walet</a:t>
          </a:r>
          <a:r>
            <a:rPr lang="en-US" sz="2400" b="1" u="sng" dirty="0">
              <a:solidFill>
                <a:srgbClr val="C00000"/>
              </a:solidFill>
            </a:rPr>
            <a:t> : </a:t>
          </a:r>
          <a:r>
            <a:rPr lang="en-US" sz="2400" b="1" dirty="0" err="1">
              <a:solidFill>
                <a:srgbClr val="002060"/>
              </a:solidFill>
            </a:rPr>
            <a:t>Pengambilan</a:t>
          </a:r>
          <a:r>
            <a:rPr lang="en-US" sz="2400" b="1" dirty="0">
              <a:solidFill>
                <a:srgbClr val="002060"/>
              </a:solidFill>
            </a:rPr>
            <a:t> &amp;/ </a:t>
          </a:r>
          <a:r>
            <a:rPr lang="en-US" sz="2400" b="1" dirty="0" err="1">
              <a:solidFill>
                <a:srgbClr val="002060"/>
              </a:solidFill>
            </a:rPr>
            <a:t>pengusahaan</a:t>
          </a:r>
          <a:r>
            <a:rPr lang="en-US" sz="2400" b="1" dirty="0">
              <a:solidFill>
                <a:srgbClr val="002060"/>
              </a:solidFill>
            </a:rPr>
            <a:t> Sarang </a:t>
          </a:r>
          <a:r>
            <a:rPr lang="en-US" sz="2400" b="1" dirty="0" err="1">
              <a:solidFill>
                <a:srgbClr val="002060"/>
              </a:solidFill>
            </a:rPr>
            <a:t>Burung</a:t>
          </a:r>
          <a:r>
            <a:rPr lang="en-US" sz="2400" b="1" dirty="0">
              <a:solidFill>
                <a:srgbClr val="002060"/>
              </a:solidFill>
            </a:rPr>
            <a:t> </a:t>
          </a:r>
          <a:r>
            <a:rPr lang="en-US" sz="2400" b="1" dirty="0" err="1">
              <a:solidFill>
                <a:srgbClr val="002060"/>
              </a:solidFill>
            </a:rPr>
            <a:t>Walet</a:t>
          </a:r>
          <a:r>
            <a:rPr lang="en-US" sz="2400" b="1" dirty="0">
              <a:solidFill>
                <a:srgbClr val="002060"/>
              </a:solidFill>
            </a:rPr>
            <a:t>.</a:t>
          </a:r>
        </a:p>
        <a:p>
          <a:endParaRPr lang="en-US" sz="2400" b="1" dirty="0" err="1">
            <a:solidFill>
              <a:srgbClr val="002060"/>
            </a:solidFill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DIKECUALIKAN :</a:t>
          </a:r>
        </a:p>
        <a:p>
          <a:r>
            <a:rPr lang="en-US" sz="2000" b="1" dirty="0">
              <a:solidFill>
                <a:srgbClr val="002060"/>
              </a:solidFill>
            </a:rPr>
            <a:t>1) </a:t>
          </a:r>
          <a:r>
            <a:rPr lang="en-US" sz="2000" b="1" dirty="0" err="1">
              <a:solidFill>
                <a:srgbClr val="002060"/>
              </a:solidFill>
            </a:rPr>
            <a:t>Pengambilan</a:t>
          </a:r>
          <a:r>
            <a:rPr lang="en-US" sz="2000" b="1" dirty="0">
              <a:solidFill>
                <a:srgbClr val="002060"/>
              </a:solidFill>
            </a:rPr>
            <a:t> Sarang </a:t>
          </a:r>
          <a:r>
            <a:rPr lang="en-US" sz="2000" b="1" dirty="0" err="1">
              <a:solidFill>
                <a:srgbClr val="002060"/>
              </a:solidFill>
            </a:rPr>
            <a:t>Burung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Walet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yg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telah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dikenakan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penerimaan</a:t>
          </a:r>
          <a:r>
            <a:rPr lang="en-US" sz="2000" b="1" dirty="0">
              <a:solidFill>
                <a:srgbClr val="002060"/>
              </a:solidFill>
            </a:rPr>
            <a:t> negara </a:t>
          </a:r>
          <a:r>
            <a:rPr lang="en-US" sz="2000" b="1" dirty="0" err="1">
              <a:solidFill>
                <a:srgbClr val="002060"/>
              </a:solidFill>
            </a:rPr>
            <a:t>bukan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pajak</a:t>
          </a:r>
          <a:r>
            <a:rPr lang="en-US" sz="2000" b="1" dirty="0">
              <a:solidFill>
                <a:srgbClr val="002060"/>
              </a:solidFill>
            </a:rPr>
            <a:t>.</a:t>
          </a:r>
        </a:p>
        <a:p>
          <a:r>
            <a:rPr lang="en-US" sz="2000" b="1" dirty="0">
              <a:solidFill>
                <a:srgbClr val="002060"/>
              </a:solidFill>
            </a:rPr>
            <a:t> 2) </a:t>
          </a:r>
          <a:r>
            <a:rPr lang="en-US" sz="2000" b="1" dirty="0" err="1">
              <a:solidFill>
                <a:srgbClr val="002060"/>
              </a:solidFill>
            </a:rPr>
            <a:t>Kegiatan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pengambilan</a:t>
          </a:r>
          <a:r>
            <a:rPr lang="en-US" sz="2000" b="1" dirty="0">
              <a:solidFill>
                <a:srgbClr val="002060"/>
              </a:solidFill>
            </a:rPr>
            <a:t> &amp;/ </a:t>
          </a:r>
          <a:r>
            <a:rPr lang="en-US" sz="2000" b="1" dirty="0" err="1">
              <a:solidFill>
                <a:srgbClr val="002060"/>
              </a:solidFill>
            </a:rPr>
            <a:t>pengusahaan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sarang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Burung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Walet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lainnya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yg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ditetapkan</a:t>
          </a:r>
          <a:r>
            <a:rPr lang="en-US" sz="2000" b="1" dirty="0">
              <a:solidFill>
                <a:srgbClr val="002060"/>
              </a:solidFill>
            </a:rPr>
            <a:t> dg PERDA. 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/>
          <a:r>
            <a:rPr lang="en-US" sz="1600" b="1" u="sng" dirty="0">
              <a:solidFill>
                <a:schemeClr val="tx2">
                  <a:lumMod val="95000"/>
                  <a:lumOff val="5000"/>
                </a:schemeClr>
              </a:solidFill>
            </a:rPr>
            <a:t>SUBJEK &amp; WAJIP PAJAK </a:t>
          </a:r>
          <a:r>
            <a:rPr lang="en-US" sz="1600" b="1" u="sng" dirty="0" err="1">
              <a:solidFill>
                <a:schemeClr val="tx2">
                  <a:lumMod val="95000"/>
                  <a:lumOff val="5000"/>
                </a:schemeClr>
              </a:solidFill>
            </a:rPr>
            <a:t>atas</a:t>
          </a:r>
          <a:r>
            <a:rPr lang="en-US" sz="1600" b="1" u="sng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u="sng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600" b="1" u="sng" dirty="0">
              <a:solidFill>
                <a:schemeClr val="tx2">
                  <a:lumMod val="95000"/>
                  <a:lumOff val="5000"/>
                </a:schemeClr>
              </a:solidFill>
            </a:rPr>
            <a:t> Sarang </a:t>
          </a:r>
          <a:r>
            <a:rPr lang="en-US" sz="1600" b="1" u="sng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600" b="1" u="sng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u="sng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600" b="1" u="sng" dirty="0">
              <a:solidFill>
                <a:schemeClr val="tx2">
                  <a:lumMod val="95000"/>
                  <a:lumOff val="5000"/>
                </a:schemeClr>
              </a:solidFill>
            </a:rPr>
            <a:t> :</a:t>
          </a:r>
        </a:p>
        <a:p>
          <a:pPr algn="ctr"/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atas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Sarang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= Org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melakukan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pengambilan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&amp;/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mengusahaan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Sarang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Burung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Walet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.</a:t>
          </a:r>
        </a:p>
        <a:p>
          <a:pPr algn="ctr"/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Sarang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Org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melakukan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pengambilan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&amp;/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mengusahakan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Sarang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Burung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Walet</a:t>
          </a:r>
          <a:b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</a:br>
          <a:endParaRPr lang="en-US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DASAR &amp; TARIF PAJAK</a:t>
          </a:r>
        </a:p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Sarang </a:t>
          </a:r>
          <a:r>
            <a:rPr lang="en-US" sz="1800" b="1" u="sng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u="sng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 :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1)Dasar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Sarang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NILAI JUAL Sarang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. </a:t>
          </a:r>
        </a:p>
        <a:p>
          <a:pPr algn="l"/>
          <a:r>
            <a:rPr lang="en-US" sz="1500" b="1" dirty="0">
              <a:solidFill>
                <a:srgbClr val="FF0000"/>
              </a:solidFill>
            </a:rPr>
            <a:t>2) Tarif </a:t>
          </a:r>
          <a:r>
            <a:rPr lang="en-US" sz="1500" b="1" dirty="0" err="1">
              <a:solidFill>
                <a:srgbClr val="FF0000"/>
              </a:solidFill>
            </a:rPr>
            <a:t>Pajak</a:t>
          </a:r>
          <a:r>
            <a:rPr lang="en-US" sz="1500" b="1" dirty="0">
              <a:solidFill>
                <a:srgbClr val="FF0000"/>
              </a:solidFill>
            </a:rPr>
            <a:t> Sarang </a:t>
          </a:r>
          <a:r>
            <a:rPr lang="en-US" sz="1500" b="1" dirty="0" err="1">
              <a:solidFill>
                <a:srgbClr val="FF0000"/>
              </a:solidFill>
            </a:rPr>
            <a:t>Burung</a:t>
          </a:r>
          <a:r>
            <a:rPr lang="en-US" sz="1500" b="1" dirty="0">
              <a:solidFill>
                <a:srgbClr val="FF0000"/>
              </a:solidFill>
            </a:rPr>
            <a:t> </a:t>
          </a:r>
          <a:r>
            <a:rPr lang="en-US" sz="1500" b="1" dirty="0" err="1">
              <a:solidFill>
                <a:srgbClr val="FF0000"/>
              </a:solidFill>
            </a:rPr>
            <a:t>Walet</a:t>
          </a:r>
          <a:r>
            <a:rPr lang="en-US" sz="1500" b="1" dirty="0">
              <a:solidFill>
                <a:srgbClr val="FF0000"/>
              </a:solidFill>
            </a:rPr>
            <a:t> PALING TINGGI 10%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3) Tarif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Sarang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DITETAPKAN DENGAN PERDA. </a:t>
          </a: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35704" custLinFactNeighborY="256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14752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3600" b="1" u="sng" dirty="0">
              <a:solidFill>
                <a:srgbClr val="C00000"/>
              </a:solidFill>
            </a:rPr>
            <a:t>OBJEK BBNKB : </a:t>
          </a:r>
          <a:r>
            <a:rPr lang="en-US" sz="3500" b="1" dirty="0" err="1">
              <a:solidFill>
                <a:srgbClr val="002060"/>
              </a:solidFill>
            </a:rPr>
            <a:t>Penyerahan</a:t>
          </a:r>
          <a:r>
            <a:rPr lang="en-US" sz="3500" b="1" dirty="0">
              <a:solidFill>
                <a:srgbClr val="002060"/>
              </a:solidFill>
            </a:rPr>
            <a:t> </a:t>
          </a:r>
          <a:r>
            <a:rPr lang="en-US" sz="3500" b="1" dirty="0" err="1">
              <a:solidFill>
                <a:srgbClr val="002060"/>
              </a:solidFill>
            </a:rPr>
            <a:t>Pertama</a:t>
          </a:r>
          <a:r>
            <a:rPr lang="en-US" sz="3500" b="1" dirty="0">
              <a:solidFill>
                <a:srgbClr val="002060"/>
              </a:solidFill>
            </a:rPr>
            <a:t> </a:t>
          </a:r>
          <a:r>
            <a:rPr lang="en-US" sz="3500" b="1" dirty="0" err="1">
              <a:solidFill>
                <a:srgbClr val="002060"/>
              </a:solidFill>
            </a:rPr>
            <a:t>atas</a:t>
          </a:r>
          <a:r>
            <a:rPr lang="en-US" sz="3500" b="1" dirty="0">
              <a:solidFill>
                <a:srgbClr val="002060"/>
              </a:solidFill>
            </a:rPr>
            <a:t> </a:t>
          </a:r>
          <a:r>
            <a:rPr lang="en-US" sz="3500" b="1" dirty="0" err="1">
              <a:solidFill>
                <a:srgbClr val="002060"/>
              </a:solidFill>
            </a:rPr>
            <a:t>Kendaraan</a:t>
          </a:r>
          <a:r>
            <a:rPr lang="en-US" sz="3500" b="1" dirty="0">
              <a:solidFill>
                <a:srgbClr val="002060"/>
              </a:solidFill>
            </a:rPr>
            <a:t> </a:t>
          </a:r>
          <a:r>
            <a:rPr lang="en-US" sz="3500" b="1" dirty="0" err="1">
              <a:solidFill>
                <a:srgbClr val="002060"/>
              </a:solidFill>
            </a:rPr>
            <a:t>Bermotor</a:t>
          </a:r>
          <a:endParaRPr lang="en-US" sz="3500" b="1" dirty="0">
            <a:solidFill>
              <a:srgbClr val="002060"/>
            </a:solidFill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DIKECUALIKAN :</a:t>
          </a:r>
        </a:p>
        <a:p>
          <a:r>
            <a:rPr lang="en-US" sz="1800" b="1" dirty="0">
              <a:solidFill>
                <a:srgbClr val="002060"/>
              </a:solidFill>
            </a:rPr>
            <a:t>1) </a:t>
          </a:r>
          <a:r>
            <a:rPr lang="en-US" sz="1800" b="1" dirty="0" err="1">
              <a:solidFill>
                <a:srgbClr val="002060"/>
              </a:solidFill>
            </a:rPr>
            <a:t>Kereta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Api</a:t>
          </a:r>
          <a:endParaRPr lang="en-US" sz="1800" b="1" dirty="0">
            <a:solidFill>
              <a:srgbClr val="002060"/>
            </a:solidFill>
          </a:endParaRPr>
        </a:p>
        <a:p>
          <a:r>
            <a:rPr lang="en-US" sz="1800" b="1" dirty="0">
              <a:solidFill>
                <a:srgbClr val="002060"/>
              </a:solidFill>
            </a:rPr>
            <a:t>2) </a:t>
          </a:r>
          <a:r>
            <a:rPr lang="en-US" sz="1800" b="1" dirty="0" err="1">
              <a:solidFill>
                <a:srgbClr val="002060"/>
              </a:solidFill>
            </a:rPr>
            <a:t>Kend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Bermotor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unt</a:t>
          </a:r>
          <a:r>
            <a:rPr lang="en-US" sz="1800" b="1" dirty="0">
              <a:solidFill>
                <a:srgbClr val="002060"/>
              </a:solidFill>
            </a:rPr>
            <a:t> KEAMANAN NEGARA</a:t>
          </a:r>
        </a:p>
        <a:p>
          <a:r>
            <a:rPr lang="en-US" sz="1800" b="1" dirty="0">
              <a:solidFill>
                <a:srgbClr val="002060"/>
              </a:solidFill>
            </a:rPr>
            <a:t>3) </a:t>
          </a:r>
          <a:r>
            <a:rPr lang="en-US" sz="1800" b="1" dirty="0" err="1">
              <a:solidFill>
                <a:srgbClr val="002060"/>
              </a:solidFill>
            </a:rPr>
            <a:t>Kend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Bermotor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unt</a:t>
          </a:r>
          <a:r>
            <a:rPr lang="en-US" sz="1800" b="1" dirty="0">
              <a:solidFill>
                <a:srgbClr val="002060"/>
              </a:solidFill>
            </a:rPr>
            <a:t> KEDUTAAN / KONSULAT</a:t>
          </a:r>
        </a:p>
        <a:p>
          <a:r>
            <a:rPr lang="en-US" sz="1800" b="1" dirty="0">
              <a:solidFill>
                <a:srgbClr val="002060"/>
              </a:solidFill>
            </a:rPr>
            <a:t>4) </a:t>
          </a:r>
          <a:r>
            <a:rPr lang="en-US" sz="1800" b="1" dirty="0" err="1">
              <a:solidFill>
                <a:srgbClr val="002060"/>
              </a:solidFill>
            </a:rPr>
            <a:t>Kend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Bermotor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u="sng" dirty="0">
              <a:solidFill>
                <a:srgbClr val="C00000"/>
              </a:solidFill>
            </a:rPr>
            <a:t>BERBASIS ENERGI TERBARUKAN</a:t>
          </a:r>
        </a:p>
        <a:p>
          <a:r>
            <a:rPr lang="en-US" sz="1800" b="1" u="none" dirty="0">
              <a:solidFill>
                <a:srgbClr val="002060"/>
              </a:solidFill>
            </a:rPr>
            <a:t>5) </a:t>
          </a:r>
          <a:r>
            <a:rPr lang="en-US" sz="1800" b="1" u="none" dirty="0" err="1">
              <a:solidFill>
                <a:srgbClr val="002060"/>
              </a:solidFill>
            </a:rPr>
            <a:t>Kend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Bermotor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sng" dirty="0" err="1">
              <a:solidFill>
                <a:srgbClr val="C00000"/>
              </a:solidFill>
            </a:rPr>
            <a:t>Lainnya</a:t>
          </a:r>
          <a:r>
            <a:rPr lang="en-US" sz="1800" b="1" u="sng" dirty="0">
              <a:solidFill>
                <a:srgbClr val="C00000"/>
              </a:solidFill>
            </a:rPr>
            <a:t> </a:t>
          </a:r>
          <a:r>
            <a:rPr lang="en-US" sz="1800" b="1" u="sng" dirty="0" err="1">
              <a:solidFill>
                <a:srgbClr val="C00000"/>
              </a:solidFill>
            </a:rPr>
            <a:t>yg</a:t>
          </a:r>
          <a:r>
            <a:rPr lang="en-US" sz="1800" b="1" u="sng" dirty="0">
              <a:solidFill>
                <a:srgbClr val="C00000"/>
              </a:solidFill>
            </a:rPr>
            <a:t> </a:t>
          </a:r>
          <a:r>
            <a:rPr lang="en-US" sz="1800" b="1" u="sng" dirty="0" err="1">
              <a:solidFill>
                <a:srgbClr val="C00000"/>
              </a:solidFill>
            </a:rPr>
            <a:t>ditetapkan</a:t>
          </a:r>
          <a:r>
            <a:rPr lang="en-US" sz="1800" b="1" u="sng" dirty="0">
              <a:solidFill>
                <a:srgbClr val="C00000"/>
              </a:solidFill>
            </a:rPr>
            <a:t> PERDA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/>
          <a:r>
            <a:rPr lang="en-US" sz="2000" b="1" u="sng" dirty="0">
              <a:solidFill>
                <a:schemeClr val="tx2">
                  <a:lumMod val="95000"/>
                  <a:lumOff val="5000"/>
                </a:schemeClr>
              </a:solidFill>
            </a:rPr>
            <a:t>SUBJEK &amp; WP BBN KB :</a:t>
          </a: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1) Org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menerima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penyerahan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kend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bermotor</a:t>
          </a:r>
          <a:r>
            <a:rPr lang="en-US" sz="2400" b="1" u="sng" dirty="0">
              <a:solidFill>
                <a:srgbClr val="FF0000"/>
              </a:solidFill>
              <a:highlight>
                <a:srgbClr val="C0C0C0"/>
              </a:highlight>
            </a:rPr>
            <a:t>.</a:t>
          </a:r>
        </a:p>
        <a:p>
          <a:pPr algn="ctr"/>
          <a:endParaRPr lang="en-US" sz="24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Org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YANG MENERIMA PENYERAHAN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Kend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Bermoto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r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b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</a:br>
          <a:endParaRPr lang="en-US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DPP &amp;TARIF BBN KB :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1) DPP BBN KB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Nilai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Jual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Bemotor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dlm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Peraturan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Menteri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menyelenggarakan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Urusan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Pemerintahan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DLM NEG &amp;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Peraturan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Gubernur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. </a:t>
          </a:r>
        </a:p>
        <a:p>
          <a:pPr algn="l"/>
          <a:endParaRPr lang="en-US" sz="15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2) Tarif BBN KB = </a:t>
          </a:r>
          <a:r>
            <a:rPr lang="en-US" sz="1500" b="1" dirty="0">
              <a:solidFill>
                <a:srgbClr val="FF0000"/>
              </a:solidFill>
            </a:rPr>
            <a:t>PALING 	TINGGI 12%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3)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Untuk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Daerah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setingkat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dg 	Daerah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Provinsi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	TIDAK TERBAGI DLM 	DAERAH KABUPATEN 	/ KOTA OTONOM, 	Tarif BBN KB = 	</a:t>
          </a:r>
          <a:r>
            <a:rPr lang="en-US" sz="1500" b="1" dirty="0">
              <a:solidFill>
                <a:srgbClr val="FF0000"/>
              </a:solidFill>
            </a:rPr>
            <a:t>PALING TINGGI 20%</a:t>
          </a:r>
          <a:endParaRPr lang="en-US" sz="15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35704" custLinFactNeighborY="256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14752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3200" b="1" u="sng" dirty="0">
              <a:solidFill>
                <a:srgbClr val="C00000"/>
              </a:solidFill>
            </a:rPr>
            <a:t>OBJEK PAB : </a:t>
          </a:r>
          <a:r>
            <a:rPr lang="en-US" sz="3200" b="1" dirty="0" err="1">
              <a:solidFill>
                <a:srgbClr val="002060"/>
              </a:solidFill>
            </a:rPr>
            <a:t>Kepemilikan</a:t>
          </a:r>
          <a:r>
            <a:rPr lang="en-US" sz="3200" b="1" dirty="0">
              <a:solidFill>
                <a:srgbClr val="002060"/>
              </a:solidFill>
            </a:rPr>
            <a:t> dan/</a:t>
          </a:r>
          <a:r>
            <a:rPr lang="en-US" sz="3200" b="1" dirty="0" err="1">
              <a:solidFill>
                <a:srgbClr val="002060"/>
              </a:solidFill>
            </a:rPr>
            <a:t>atau</a:t>
          </a:r>
          <a:r>
            <a:rPr lang="en-US" sz="3200" b="1" dirty="0">
              <a:solidFill>
                <a:srgbClr val="002060"/>
              </a:solidFill>
            </a:rPr>
            <a:t> </a:t>
          </a:r>
          <a:r>
            <a:rPr lang="en-US" sz="3200" b="1" dirty="0" err="1">
              <a:solidFill>
                <a:srgbClr val="002060"/>
              </a:solidFill>
            </a:rPr>
            <a:t>Penguasaan</a:t>
          </a:r>
          <a:r>
            <a:rPr lang="en-US" sz="3200" b="1" dirty="0">
              <a:solidFill>
                <a:srgbClr val="002060"/>
              </a:solidFill>
            </a:rPr>
            <a:t> ALAT BERAT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DIKECUALIKAN :</a:t>
          </a:r>
        </a:p>
        <a:p>
          <a:r>
            <a:rPr lang="en-US" sz="1600" b="1" dirty="0">
              <a:solidFill>
                <a:srgbClr val="002060"/>
              </a:solidFill>
            </a:rPr>
            <a:t>1) Alat </a:t>
          </a:r>
          <a:r>
            <a:rPr lang="en-US" sz="1600" b="1" dirty="0" err="1">
              <a:solidFill>
                <a:srgbClr val="002060"/>
              </a:solidFill>
            </a:rPr>
            <a:t>Berat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yg</a:t>
          </a:r>
          <a:r>
            <a:rPr lang="en-US" sz="1600" b="1" dirty="0">
              <a:solidFill>
                <a:srgbClr val="002060"/>
              </a:solidFill>
            </a:rPr>
            <a:t> di </a:t>
          </a:r>
          <a:r>
            <a:rPr lang="en-US" sz="1600" b="1" dirty="0" err="1">
              <a:solidFill>
                <a:srgbClr val="002060"/>
              </a:solidFill>
            </a:rPr>
            <a:t>miliki</a:t>
          </a:r>
          <a:r>
            <a:rPr lang="en-US" sz="1600" b="1" dirty="0">
              <a:solidFill>
                <a:srgbClr val="002060"/>
              </a:solidFill>
            </a:rPr>
            <a:t> &amp;/ </a:t>
          </a:r>
          <a:r>
            <a:rPr lang="en-US" sz="1600" b="1" dirty="0" err="1">
              <a:solidFill>
                <a:srgbClr val="002060"/>
              </a:solidFill>
            </a:rPr>
            <a:t>dikuasai</a:t>
          </a:r>
          <a:r>
            <a:rPr lang="en-US" sz="1600" b="1" dirty="0">
              <a:solidFill>
                <a:srgbClr val="002060"/>
              </a:solidFill>
            </a:rPr>
            <a:t> oleh : </a:t>
          </a:r>
          <a:r>
            <a:rPr lang="en-US" sz="1600" b="1" dirty="0" err="1">
              <a:solidFill>
                <a:srgbClr val="002060"/>
              </a:solidFill>
            </a:rPr>
            <a:t>Pemerintah</a:t>
          </a:r>
          <a:r>
            <a:rPr lang="en-US" sz="1600" b="1" dirty="0">
              <a:solidFill>
                <a:srgbClr val="002060"/>
              </a:solidFill>
            </a:rPr>
            <a:t>, </a:t>
          </a:r>
          <a:r>
            <a:rPr lang="en-US" sz="1600" b="1" dirty="0" err="1">
              <a:solidFill>
                <a:srgbClr val="002060"/>
              </a:solidFill>
            </a:rPr>
            <a:t>Pemda</a:t>
          </a:r>
          <a:r>
            <a:rPr lang="en-US" sz="1600" b="1" dirty="0">
              <a:solidFill>
                <a:srgbClr val="002060"/>
              </a:solidFill>
            </a:rPr>
            <a:t>, TNI/POLRI</a:t>
          </a:r>
        </a:p>
        <a:p>
          <a:r>
            <a:rPr lang="en-US" sz="1600" b="1" dirty="0">
              <a:solidFill>
                <a:srgbClr val="002060"/>
              </a:solidFill>
            </a:rPr>
            <a:t>2) Alat </a:t>
          </a:r>
          <a:r>
            <a:rPr lang="en-US" sz="1600" b="1" dirty="0" err="1">
              <a:solidFill>
                <a:srgbClr val="002060"/>
              </a:solidFill>
            </a:rPr>
            <a:t>Berat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yg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dimiliki</a:t>
          </a:r>
          <a:r>
            <a:rPr lang="en-US" sz="1600" b="1" dirty="0">
              <a:solidFill>
                <a:srgbClr val="002060"/>
              </a:solidFill>
            </a:rPr>
            <a:t> &amp;/ </a:t>
          </a:r>
          <a:r>
            <a:rPr lang="en-US" sz="1600" b="1" dirty="0" err="1">
              <a:solidFill>
                <a:srgbClr val="002060"/>
              </a:solidFill>
            </a:rPr>
            <a:t>dikuasai</a:t>
          </a:r>
          <a:r>
            <a:rPr lang="en-US" sz="1600" b="1" dirty="0">
              <a:solidFill>
                <a:srgbClr val="002060"/>
              </a:solidFill>
            </a:rPr>
            <a:t> oleh </a:t>
          </a:r>
          <a:r>
            <a:rPr lang="en-US" sz="1600" b="1" dirty="0" err="1">
              <a:solidFill>
                <a:srgbClr val="002060"/>
              </a:solidFill>
            </a:rPr>
            <a:t>Kedutaan</a:t>
          </a:r>
          <a:r>
            <a:rPr lang="en-US" sz="1600" b="1" dirty="0">
              <a:solidFill>
                <a:srgbClr val="002060"/>
              </a:solidFill>
            </a:rPr>
            <a:t>, </a:t>
          </a:r>
          <a:r>
            <a:rPr lang="en-US" sz="1600" b="1" dirty="0" err="1">
              <a:solidFill>
                <a:srgbClr val="002060"/>
              </a:solidFill>
            </a:rPr>
            <a:t>Konsulat</a:t>
          </a:r>
          <a:r>
            <a:rPr lang="en-US" sz="1600" b="1" dirty="0">
              <a:solidFill>
                <a:srgbClr val="002060"/>
              </a:solidFill>
            </a:rPr>
            <a:t>, </a:t>
          </a:r>
          <a:r>
            <a:rPr lang="en-US" sz="1600" b="1" dirty="0" err="1">
              <a:solidFill>
                <a:srgbClr val="002060"/>
              </a:solidFill>
            </a:rPr>
            <a:t>Perwakilan</a:t>
          </a:r>
          <a:r>
            <a:rPr lang="en-US" sz="1600" b="1" dirty="0">
              <a:solidFill>
                <a:srgbClr val="002060"/>
              </a:solidFill>
            </a:rPr>
            <a:t> Neg </a:t>
          </a:r>
          <a:r>
            <a:rPr lang="en-US" sz="1600" b="1" dirty="0" err="1">
              <a:solidFill>
                <a:srgbClr val="002060"/>
              </a:solidFill>
            </a:rPr>
            <a:t>Asing</a:t>
          </a:r>
          <a:r>
            <a:rPr lang="en-US" sz="1600" b="1" dirty="0">
              <a:solidFill>
                <a:srgbClr val="002060"/>
              </a:solidFill>
            </a:rPr>
            <a:t> dg ASAS TIMBAL BALIK dan Lembaga </a:t>
          </a:r>
          <a:r>
            <a:rPr lang="en-US" sz="1600" b="1" dirty="0" err="1">
              <a:solidFill>
                <a:srgbClr val="002060"/>
              </a:solidFill>
            </a:rPr>
            <a:t>Internasional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yg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mendapat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fasilitas</a:t>
          </a:r>
          <a:r>
            <a:rPr lang="en-US" sz="1600" b="1" dirty="0">
              <a:solidFill>
                <a:srgbClr val="002060"/>
              </a:solidFill>
            </a:rPr>
            <a:t>. </a:t>
          </a:r>
        </a:p>
        <a:p>
          <a:r>
            <a:rPr lang="en-US" sz="1600" b="1" dirty="0">
              <a:solidFill>
                <a:srgbClr val="002060"/>
              </a:solidFill>
            </a:rPr>
            <a:t>3) </a:t>
          </a:r>
          <a:r>
            <a:rPr lang="en-US" sz="1600" b="1" dirty="0" err="1">
              <a:solidFill>
                <a:srgbClr val="002060"/>
              </a:solidFill>
            </a:rPr>
            <a:t>Kepemilikan</a:t>
          </a:r>
          <a:r>
            <a:rPr lang="en-US" sz="1600" b="1" dirty="0">
              <a:solidFill>
                <a:srgbClr val="002060"/>
              </a:solidFill>
            </a:rPr>
            <a:t> &amp;/ </a:t>
          </a:r>
          <a:r>
            <a:rPr lang="en-US" sz="1600" b="1" dirty="0" err="1">
              <a:solidFill>
                <a:srgbClr val="002060"/>
              </a:solidFill>
            </a:rPr>
            <a:t>Penguasaan</a:t>
          </a:r>
          <a:r>
            <a:rPr lang="en-US" sz="1600" b="1" dirty="0">
              <a:solidFill>
                <a:srgbClr val="002060"/>
              </a:solidFill>
            </a:rPr>
            <a:t> Alat </a:t>
          </a:r>
          <a:r>
            <a:rPr lang="en-US" sz="1600" b="1" dirty="0" err="1">
              <a:solidFill>
                <a:srgbClr val="002060"/>
              </a:solidFill>
            </a:rPr>
            <a:t>Berat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yg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diatur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dalam</a:t>
          </a:r>
          <a:r>
            <a:rPr lang="en-US" sz="1600" b="1" dirty="0">
              <a:solidFill>
                <a:srgbClr val="002060"/>
              </a:solidFill>
            </a:rPr>
            <a:t> PERDA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SUBJEK &amp; WP BBN KB :</a:t>
          </a:r>
        </a:p>
        <a:p>
          <a:pPr algn="l"/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BBN KB = Org </a:t>
          </a:r>
        </a:p>
        <a:p>
          <a:pPr algn="l"/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   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/Badan 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</a:p>
        <a:p>
          <a:pPr algn="l"/>
          <a:r>
            <a:rPr lang="en-US" sz="1800" b="1" u="sng" dirty="0">
              <a:solidFill>
                <a:srgbClr val="FF0000"/>
              </a:solidFill>
            </a:rPr>
            <a:t>     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memiliki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&amp;/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menguasai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none" dirty="0">
              <a:solidFill>
                <a:srgbClr val="FF0000"/>
              </a:solidFill>
            </a:rPr>
            <a:t>    </a:t>
          </a:r>
        </a:p>
        <a:p>
          <a:pPr algn="l"/>
          <a:r>
            <a:rPr lang="en-US" sz="1800" b="1" u="none" dirty="0">
              <a:solidFill>
                <a:srgbClr val="FF0000"/>
              </a:solidFill>
            </a:rPr>
            <a:t>      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ALAT  BERAT</a:t>
          </a:r>
          <a:endParaRPr lang="en-US" sz="20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l"/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Org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YANG MEMILIKI &amp;/ MENGUASAI ALAT BERAT</a:t>
          </a:r>
          <a:endParaRPr lang="en-US" sz="16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2000" b="1" u="sng" dirty="0">
              <a:solidFill>
                <a:schemeClr val="tx2">
                  <a:lumMod val="95000"/>
                  <a:lumOff val="5000"/>
                </a:schemeClr>
              </a:solidFill>
            </a:rPr>
            <a:t>DPP &amp; TARIF BBN KB :</a:t>
          </a:r>
        </a:p>
        <a:p>
          <a:pPr algn="l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1) Dasar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	PAB = NILAI 	JUAL ALAT 	BERAT.</a:t>
          </a:r>
        </a:p>
        <a:p>
          <a:pPr algn="l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2) Tarif PAB =</a:t>
          </a:r>
        </a:p>
        <a:p>
          <a:pPr algn="l"/>
          <a:r>
            <a:rPr lang="en-US" sz="2000" b="1" dirty="0">
              <a:solidFill>
                <a:srgbClr val="FF0000"/>
              </a:solidFill>
            </a:rPr>
            <a:t>	PALING TINGGI 	= 0, 2%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35704" custLinFactNeighborY="256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14752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2800" b="1" u="sng" dirty="0">
              <a:solidFill>
                <a:srgbClr val="C00000"/>
              </a:solidFill>
            </a:rPr>
            <a:t>OBJEK PBB KB : </a:t>
          </a:r>
          <a:r>
            <a:rPr lang="en-US" sz="2800" b="1" dirty="0" err="1">
              <a:solidFill>
                <a:srgbClr val="002060"/>
              </a:solidFill>
            </a:rPr>
            <a:t>Penyerahan</a:t>
          </a:r>
          <a:r>
            <a:rPr lang="en-US" sz="2800" b="1" dirty="0">
              <a:solidFill>
                <a:srgbClr val="002060"/>
              </a:solidFill>
            </a:rPr>
            <a:t> BBKB oleh </a:t>
          </a:r>
          <a:r>
            <a:rPr lang="en-US" sz="2800" b="1" dirty="0" err="1">
              <a:solidFill>
                <a:srgbClr val="002060"/>
              </a:solidFill>
            </a:rPr>
            <a:t>Penyedia</a:t>
          </a:r>
          <a:r>
            <a:rPr lang="en-US" sz="2800" b="1" dirty="0">
              <a:solidFill>
                <a:srgbClr val="002060"/>
              </a:solidFill>
            </a:rPr>
            <a:t> BBKB </a:t>
          </a:r>
          <a:r>
            <a:rPr lang="en-US" sz="2800" b="1" dirty="0" err="1">
              <a:solidFill>
                <a:srgbClr val="002060"/>
              </a:solidFill>
            </a:rPr>
            <a:t>kepada</a:t>
          </a:r>
          <a:r>
            <a:rPr lang="en-US" sz="2800" b="1" dirty="0">
              <a:solidFill>
                <a:srgbClr val="002060"/>
              </a:solidFill>
            </a:rPr>
            <a:t> </a:t>
          </a:r>
          <a:r>
            <a:rPr lang="en-US" sz="2800" b="1" dirty="0" err="1">
              <a:solidFill>
                <a:srgbClr val="002060"/>
              </a:solidFill>
            </a:rPr>
            <a:t>Konsumen</a:t>
          </a:r>
          <a:r>
            <a:rPr lang="en-US" sz="2800" b="1" dirty="0">
              <a:solidFill>
                <a:srgbClr val="002060"/>
              </a:solidFill>
            </a:rPr>
            <a:t> </a:t>
          </a:r>
          <a:r>
            <a:rPr lang="en-US" sz="2800" b="1" dirty="0" err="1">
              <a:solidFill>
                <a:srgbClr val="002060"/>
              </a:solidFill>
            </a:rPr>
            <a:t>atau</a:t>
          </a:r>
          <a:r>
            <a:rPr lang="en-US" sz="2800" b="1" dirty="0">
              <a:solidFill>
                <a:srgbClr val="002060"/>
              </a:solidFill>
            </a:rPr>
            <a:t> </a:t>
          </a:r>
          <a:r>
            <a:rPr lang="en-US" sz="2800" b="1" dirty="0" err="1">
              <a:solidFill>
                <a:srgbClr val="002060"/>
              </a:solidFill>
            </a:rPr>
            <a:t>Pengguna</a:t>
          </a:r>
          <a:r>
            <a:rPr lang="en-US" sz="2800" b="1" dirty="0">
              <a:solidFill>
                <a:srgbClr val="002060"/>
              </a:solidFill>
            </a:rPr>
            <a:t> </a:t>
          </a:r>
          <a:r>
            <a:rPr lang="en-US" sz="2800" b="1" dirty="0" err="1">
              <a:solidFill>
                <a:srgbClr val="002060"/>
              </a:solidFill>
            </a:rPr>
            <a:t>Kendaraan</a:t>
          </a:r>
          <a:r>
            <a:rPr lang="en-US" sz="2800" b="1" dirty="0">
              <a:solidFill>
                <a:srgbClr val="002060"/>
              </a:solidFill>
            </a:rPr>
            <a:t> </a:t>
          </a:r>
          <a:r>
            <a:rPr lang="en-US" sz="2800" b="1" dirty="0" err="1">
              <a:solidFill>
                <a:srgbClr val="002060"/>
              </a:solidFill>
            </a:rPr>
            <a:t>Bermotor</a:t>
          </a:r>
          <a:endParaRPr lang="en-US" sz="2800" b="1" dirty="0">
            <a:solidFill>
              <a:srgbClr val="002060"/>
            </a:solidFill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DIKECUALIKAN :</a:t>
          </a:r>
        </a:p>
        <a:p>
          <a:endParaRPr lang="en-US" sz="1800" b="1" dirty="0">
            <a:solidFill>
              <a:srgbClr val="002060"/>
            </a:solidFill>
          </a:endParaRPr>
        </a:p>
        <a:p>
          <a:endParaRPr lang="en-US" sz="1800" b="1" dirty="0">
            <a:solidFill>
              <a:srgbClr val="002060"/>
            </a:solidFill>
          </a:endParaRPr>
        </a:p>
        <a:p>
          <a:r>
            <a:rPr lang="en-US" sz="1800" b="1" dirty="0">
              <a:solidFill>
                <a:srgbClr val="002060"/>
              </a:solidFill>
            </a:rPr>
            <a:t>TIDAK ADA</a:t>
          </a:r>
          <a:endParaRPr lang="en-US" sz="1800" b="1" u="sng" dirty="0">
            <a:solidFill>
              <a:srgbClr val="C00000"/>
            </a:solidFill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/>
          <a:r>
            <a:rPr lang="en-US" sz="2000" b="1" u="sng" dirty="0">
              <a:solidFill>
                <a:schemeClr val="tx2">
                  <a:lumMod val="95000"/>
                  <a:lumOff val="5000"/>
                </a:schemeClr>
              </a:solidFill>
            </a:rPr>
            <a:t>SUBJEK &amp; WP PBBKB :</a:t>
          </a:r>
        </a:p>
        <a:p>
          <a:pPr algn="l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1) SUBJEK PBB KB =  </a:t>
          </a:r>
        </a:p>
        <a:p>
          <a:pPr algn="l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2000" b="1" dirty="0">
              <a:solidFill>
                <a:srgbClr val="FF0000"/>
              </a:solidFill>
            </a:rPr>
            <a:t>KONSUMEN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Bahan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   Bakar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Kendaraan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endParaRPr lang="en-US" sz="24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l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PBB KB  </a:t>
          </a:r>
        </a:p>
        <a:p>
          <a:pPr algn="l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Orang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</a:p>
        <a:p>
          <a:pPr algn="l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Penyedia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  BBN KB yang  </a:t>
          </a:r>
        </a:p>
        <a:p>
          <a:pPr algn="l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menyerahkankan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BBN </a:t>
          </a:r>
        </a:p>
        <a:p>
          <a:pPr algn="l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  KB</a:t>
          </a:r>
          <a:endParaRPr lang="en-US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2400" b="1" u="sng" dirty="0">
              <a:solidFill>
                <a:schemeClr val="tx2">
                  <a:lumMod val="95000"/>
                  <a:lumOff val="5000"/>
                </a:schemeClr>
              </a:solidFill>
            </a:rPr>
            <a:t>DPP &amp; TARIF PKB :</a:t>
          </a:r>
        </a:p>
        <a:p>
          <a:pPr algn="l"/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1) DPP PKB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NILAI JUAL PBB KB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sebelum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dikenakan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PPN.</a:t>
          </a:r>
        </a:p>
        <a:p>
          <a:pPr algn="l"/>
          <a:endParaRPr lang="en-US" sz="18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l"/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2) TARIF PBB KB = </a:t>
          </a:r>
          <a:r>
            <a:rPr lang="en-US" sz="1800" b="1" dirty="0">
              <a:solidFill>
                <a:srgbClr val="FF0000"/>
              </a:solidFill>
            </a:rPr>
            <a:t>PALING TINGGI 10%</a:t>
          </a:r>
        </a:p>
        <a:p>
          <a:pPr algn="l"/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3) TARIF KHUSUS PBB KB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untuk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Kendaraaan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UMUM,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dimana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Tarif PBB KB = </a:t>
          </a:r>
          <a:r>
            <a:rPr lang="en-US" sz="1800" b="1" dirty="0">
              <a:solidFill>
                <a:srgbClr val="FF0000"/>
              </a:solidFill>
            </a:rPr>
            <a:t>PALING TINGGI 50% </a:t>
          </a:r>
          <a:r>
            <a:rPr lang="en-US" sz="1800" b="1" dirty="0" err="1">
              <a:solidFill>
                <a:srgbClr val="FF0000"/>
              </a:solidFill>
            </a:rPr>
            <a:t>dari</a:t>
          </a:r>
          <a:r>
            <a:rPr lang="en-US" sz="1800" b="1" dirty="0">
              <a:solidFill>
                <a:srgbClr val="FF0000"/>
              </a:solidFill>
            </a:rPr>
            <a:t> TARIF </a:t>
          </a:r>
          <a:r>
            <a:rPr lang="en-US" sz="1800" b="1" dirty="0" err="1">
              <a:solidFill>
                <a:srgbClr val="FF0000"/>
              </a:solidFill>
            </a:rPr>
            <a:t>kendaraan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Pribadi</a:t>
          </a:r>
          <a:r>
            <a:rPr lang="en-US" sz="1800" b="1" dirty="0">
              <a:solidFill>
                <a:srgbClr val="FF0000"/>
              </a:solidFill>
            </a:rPr>
            <a:t>. </a:t>
          </a:r>
          <a:endParaRPr lang="en-US" sz="1800" dirty="0">
            <a:solidFill>
              <a:srgbClr val="FF0000"/>
            </a:solidFill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 custLinFactNeighborY="290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35704" custLinFactNeighborY="256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14752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3200" b="1" u="sng" dirty="0">
              <a:solidFill>
                <a:srgbClr val="C00000"/>
              </a:solidFill>
            </a:rPr>
            <a:t>OBJEK PAP : </a:t>
          </a:r>
          <a:r>
            <a:rPr lang="en-US" sz="3200" b="1" dirty="0" err="1">
              <a:solidFill>
                <a:srgbClr val="002060"/>
              </a:solidFill>
            </a:rPr>
            <a:t>Pengambilan</a:t>
          </a:r>
          <a:r>
            <a:rPr lang="en-US" sz="3200" b="1" dirty="0">
              <a:solidFill>
                <a:srgbClr val="002060"/>
              </a:solidFill>
            </a:rPr>
            <a:t> &amp;/ </a:t>
          </a:r>
          <a:r>
            <a:rPr lang="en-US" sz="3200" b="1" dirty="0" err="1">
              <a:solidFill>
                <a:srgbClr val="002060"/>
              </a:solidFill>
            </a:rPr>
            <a:t>Pemanfaatan</a:t>
          </a:r>
          <a:r>
            <a:rPr lang="en-US" sz="3200" b="1" dirty="0">
              <a:solidFill>
                <a:srgbClr val="002060"/>
              </a:solidFill>
            </a:rPr>
            <a:t> Air Tanah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DIKECUALIKAN :</a:t>
          </a:r>
        </a:p>
        <a:p>
          <a:r>
            <a:rPr lang="en-US" sz="1800" b="1" dirty="0">
              <a:solidFill>
                <a:srgbClr val="002060"/>
              </a:solidFill>
            </a:rPr>
            <a:t>1) </a:t>
          </a:r>
          <a:r>
            <a:rPr lang="en-US" sz="1800" b="1" dirty="0" err="1">
              <a:solidFill>
                <a:srgbClr val="002060"/>
              </a:solidFill>
            </a:rPr>
            <a:t>Unt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keperluan</a:t>
          </a:r>
          <a:r>
            <a:rPr lang="en-US" sz="1800" b="1" dirty="0">
              <a:solidFill>
                <a:srgbClr val="002060"/>
              </a:solidFill>
            </a:rPr>
            <a:t> RT</a:t>
          </a:r>
        </a:p>
        <a:p>
          <a:r>
            <a:rPr lang="en-US" sz="1800" b="1" dirty="0">
              <a:solidFill>
                <a:srgbClr val="002060"/>
              </a:solidFill>
            </a:rPr>
            <a:t>2) </a:t>
          </a:r>
          <a:r>
            <a:rPr lang="en-US" sz="1800" b="1" dirty="0" err="1">
              <a:solidFill>
                <a:srgbClr val="002060"/>
              </a:solidFill>
            </a:rPr>
            <a:t>Pengairan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Pertanian</a:t>
          </a:r>
          <a:r>
            <a:rPr lang="en-US" sz="1800" b="1" dirty="0">
              <a:solidFill>
                <a:srgbClr val="002060"/>
              </a:solidFill>
            </a:rPr>
            <a:t> Rakyat </a:t>
          </a:r>
        </a:p>
        <a:p>
          <a:r>
            <a:rPr lang="en-US" sz="1800" b="1" dirty="0">
              <a:solidFill>
                <a:srgbClr val="002060"/>
              </a:solidFill>
            </a:rPr>
            <a:t>3) </a:t>
          </a:r>
          <a:r>
            <a:rPr lang="en-US" sz="1800" b="1" dirty="0" err="1">
              <a:solidFill>
                <a:srgbClr val="002060"/>
              </a:solidFill>
            </a:rPr>
            <a:t>Perikanan</a:t>
          </a:r>
          <a:r>
            <a:rPr lang="en-US" sz="1800" b="1" dirty="0">
              <a:solidFill>
                <a:srgbClr val="002060"/>
              </a:solidFill>
            </a:rPr>
            <a:t> Rakyat</a:t>
          </a:r>
        </a:p>
        <a:p>
          <a:r>
            <a:rPr lang="en-US" sz="1800" b="1" dirty="0">
              <a:solidFill>
                <a:srgbClr val="002060"/>
              </a:solidFill>
            </a:rPr>
            <a:t>4) </a:t>
          </a:r>
          <a:r>
            <a:rPr lang="en-US" sz="1800" b="1" dirty="0" err="1">
              <a:solidFill>
                <a:srgbClr val="002060"/>
              </a:solidFill>
            </a:rPr>
            <a:t>Keperluan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Kegagamaan</a:t>
          </a:r>
          <a:r>
            <a:rPr lang="en-US" sz="1800" b="1" dirty="0">
              <a:solidFill>
                <a:srgbClr val="002060"/>
              </a:solidFill>
            </a:rPr>
            <a:t> </a:t>
          </a:r>
        </a:p>
        <a:p>
          <a:r>
            <a:rPr lang="en-US" sz="1800" b="1" u="none" dirty="0">
              <a:solidFill>
                <a:srgbClr val="002060"/>
              </a:solidFill>
            </a:rPr>
            <a:t>5) </a:t>
          </a:r>
          <a:r>
            <a:rPr lang="en-US" sz="1800" b="1" u="none" dirty="0" err="1">
              <a:solidFill>
                <a:srgbClr val="002060"/>
              </a:solidFill>
            </a:rPr>
            <a:t>Kegiatan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yg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mengambil</a:t>
          </a:r>
          <a:r>
            <a:rPr lang="en-US" sz="1800" b="1" u="none" dirty="0">
              <a:solidFill>
                <a:srgbClr val="002060"/>
              </a:solidFill>
            </a:rPr>
            <a:t> &amp; </a:t>
          </a:r>
          <a:r>
            <a:rPr lang="en-US" sz="1800" b="1" u="none" dirty="0" err="1">
              <a:solidFill>
                <a:srgbClr val="002060"/>
              </a:solidFill>
            </a:rPr>
            <a:t>memanfaatkan</a:t>
          </a:r>
          <a:r>
            <a:rPr lang="en-US" sz="1800" b="1" u="none" dirty="0">
              <a:solidFill>
                <a:srgbClr val="002060"/>
              </a:solidFill>
            </a:rPr>
            <a:t> air </a:t>
          </a:r>
          <a:r>
            <a:rPr lang="en-US" sz="1800" b="1" u="none" dirty="0" err="1">
              <a:solidFill>
                <a:srgbClr val="002060"/>
              </a:solidFill>
            </a:rPr>
            <a:t>laut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baik</a:t>
          </a:r>
          <a:r>
            <a:rPr lang="en-US" sz="1800" b="1" u="none" dirty="0">
              <a:solidFill>
                <a:srgbClr val="002060"/>
              </a:solidFill>
            </a:rPr>
            <a:t> di </a:t>
          </a:r>
          <a:r>
            <a:rPr lang="en-US" sz="1800" b="1" u="none" dirty="0" err="1">
              <a:solidFill>
                <a:srgbClr val="002060"/>
              </a:solidFill>
            </a:rPr>
            <a:t>laut</a:t>
          </a:r>
          <a:r>
            <a:rPr lang="en-US" sz="1800" b="1" u="none" dirty="0">
              <a:solidFill>
                <a:srgbClr val="002060"/>
              </a:solidFill>
            </a:rPr>
            <a:t> / </a:t>
          </a:r>
          <a:r>
            <a:rPr lang="en-US" sz="1800" b="1" u="none" dirty="0" err="1">
              <a:solidFill>
                <a:srgbClr val="002060"/>
              </a:solidFill>
            </a:rPr>
            <a:t>darat</a:t>
          </a:r>
          <a:r>
            <a:rPr lang="en-US" sz="1800" b="1" u="none" dirty="0">
              <a:solidFill>
                <a:srgbClr val="002060"/>
              </a:solidFill>
            </a:rPr>
            <a:t> / </a:t>
          </a:r>
          <a:r>
            <a:rPr lang="en-US" sz="1800" b="1" u="none" dirty="0" err="1">
              <a:solidFill>
                <a:srgbClr val="002060"/>
              </a:solidFill>
            </a:rPr>
            <a:t>payau</a:t>
          </a:r>
          <a:endParaRPr lang="en-US" sz="1800" b="1" u="none" dirty="0">
            <a:solidFill>
              <a:srgbClr val="002060"/>
            </a:solidFill>
          </a:endParaRPr>
        </a:p>
        <a:p>
          <a:r>
            <a:rPr lang="en-US" sz="1800" b="1" u="none" dirty="0">
              <a:solidFill>
                <a:srgbClr val="002060"/>
              </a:solidFill>
            </a:rPr>
            <a:t>6) </a:t>
          </a:r>
          <a:r>
            <a:rPr lang="en-US" sz="1800" b="1" u="none" dirty="0" err="1">
              <a:solidFill>
                <a:srgbClr val="002060"/>
              </a:solidFill>
            </a:rPr>
            <a:t>Kegiatan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lainnya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yg</a:t>
          </a:r>
          <a:r>
            <a:rPr lang="en-US" sz="1800" b="1" u="none" dirty="0">
              <a:solidFill>
                <a:srgbClr val="002060"/>
              </a:solidFill>
            </a:rPr>
            <a:t> </a:t>
          </a:r>
          <a:r>
            <a:rPr lang="en-US" sz="1800" b="1" u="none" dirty="0" err="1">
              <a:solidFill>
                <a:srgbClr val="002060"/>
              </a:solidFill>
            </a:rPr>
            <a:t>ditetapkan</a:t>
          </a:r>
          <a:r>
            <a:rPr lang="en-US" sz="1800" b="1" u="none" dirty="0">
              <a:solidFill>
                <a:srgbClr val="002060"/>
              </a:solidFill>
            </a:rPr>
            <a:t> oleh PERDA</a:t>
          </a:r>
          <a:endParaRPr lang="en-US" sz="1800" b="1" u="sng" dirty="0">
            <a:solidFill>
              <a:srgbClr val="C00000"/>
            </a:solidFill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/>
          <a:r>
            <a:rPr lang="en-US" sz="2000" b="1" u="sng" dirty="0">
              <a:solidFill>
                <a:schemeClr val="tx2">
                  <a:lumMod val="95000"/>
                  <a:lumOff val="5000"/>
                </a:schemeClr>
              </a:solidFill>
            </a:rPr>
            <a:t>SUBJEK &amp; WP PAP :</a:t>
          </a:r>
        </a:p>
        <a:p>
          <a:pPr algn="ctr"/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PAP = Org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/ Badan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melakukan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pengambilan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&amp;/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pemanfaatan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Air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Permukaan</a:t>
          </a:r>
          <a:endParaRPr lang="en-US" sz="1800" b="1" u="sng" dirty="0">
            <a:solidFill>
              <a:srgbClr val="FF0000"/>
            </a:solidFill>
            <a:highlight>
              <a:srgbClr val="C0C0C0"/>
            </a:highlight>
          </a:endParaRPr>
        </a:p>
        <a:p>
          <a:pPr algn="ctr"/>
          <a:endParaRPr lang="en-US" sz="20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ctr"/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PAP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Org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1800" b="1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yang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melakukan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pengambilan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&amp;/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Pemanfaatan</a:t>
          </a:r>
          <a:r>
            <a:rPr lang="en-US" sz="1800" b="1" u="sng" dirty="0">
              <a:solidFill>
                <a:srgbClr val="FF0000"/>
              </a:solidFill>
              <a:highlight>
                <a:srgbClr val="C0C0C0"/>
              </a:highlight>
            </a:rPr>
            <a:t> Air </a:t>
          </a:r>
          <a:r>
            <a:rPr lang="en-US" sz="1800" b="1" u="sng" dirty="0" err="1">
              <a:solidFill>
                <a:srgbClr val="FF0000"/>
              </a:solidFill>
              <a:highlight>
                <a:srgbClr val="C0C0C0"/>
              </a:highlight>
            </a:rPr>
            <a:t>Permukaan</a:t>
          </a:r>
          <a:b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</a:br>
          <a:endParaRPr lang="en-US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DPP &amp; TARIF PAP :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1) DPP PAP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Nilai 	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Perolehan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Air 	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Permukaan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.</a:t>
          </a:r>
        </a:p>
        <a:p>
          <a:pPr algn="l"/>
          <a:endParaRPr lang="en-US" sz="15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Paling Tinggi 10% 	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dari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NILAI 	PEROLEHAN AIR 	PERMUKAAN </a:t>
          </a:r>
        </a:p>
        <a:p>
          <a:pPr algn="l"/>
          <a:endParaRPr lang="en-US" sz="15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2) Nilai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Perolehan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Air 	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Permukaan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	DITETAPKAN dg 	PERDA</a:t>
          </a:r>
          <a:endParaRPr lang="en-US" sz="1500" dirty="0">
            <a:solidFill>
              <a:srgbClr val="FF0000"/>
            </a:solidFill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-26665" custLinFactNeighborY="0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14752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2000" b="1" u="sng" dirty="0" err="1">
              <a:solidFill>
                <a:srgbClr val="C00000"/>
              </a:solidFill>
            </a:rPr>
            <a:t>Objek</a:t>
          </a:r>
          <a:r>
            <a:rPr lang="en-US" sz="2000" b="1" u="sng" dirty="0">
              <a:solidFill>
                <a:srgbClr val="C00000"/>
              </a:solidFill>
            </a:rPr>
            <a:t> </a:t>
          </a:r>
          <a:r>
            <a:rPr lang="en-US" sz="2000" b="1" u="sng" dirty="0" err="1">
              <a:solidFill>
                <a:srgbClr val="C00000"/>
              </a:solidFill>
            </a:rPr>
            <a:t>Pajak</a:t>
          </a:r>
          <a:r>
            <a:rPr lang="en-US" sz="2000" b="1" u="sng" dirty="0">
              <a:solidFill>
                <a:srgbClr val="C00000"/>
              </a:solidFill>
            </a:rPr>
            <a:t> </a:t>
          </a:r>
          <a:r>
            <a:rPr lang="en-US" sz="2000" b="1" u="sng" dirty="0" err="1">
              <a:solidFill>
                <a:srgbClr val="C00000"/>
              </a:solidFill>
            </a:rPr>
            <a:t>Rokok</a:t>
          </a:r>
          <a:r>
            <a:rPr lang="en-US" sz="2000" b="1" u="sng" dirty="0">
              <a:solidFill>
                <a:srgbClr val="C00000"/>
              </a:solidFill>
            </a:rPr>
            <a:t> : </a:t>
          </a:r>
          <a:r>
            <a:rPr lang="en-US" sz="2000" b="1" dirty="0">
              <a:solidFill>
                <a:srgbClr val="002060"/>
              </a:solidFill>
            </a:rPr>
            <a:t>KONSUMSI ROKOK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DIKECUALIKAN :</a:t>
          </a:r>
        </a:p>
        <a:p>
          <a:r>
            <a:rPr lang="en-US" sz="1800" b="1" dirty="0">
              <a:solidFill>
                <a:srgbClr val="002060"/>
              </a:solidFill>
            </a:rPr>
            <a:t>ROKOK yang </a:t>
          </a:r>
          <a:r>
            <a:rPr lang="en-US" sz="1800" b="1" dirty="0" err="1">
              <a:solidFill>
                <a:srgbClr val="002060"/>
              </a:solidFill>
            </a:rPr>
            <a:t>tidak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dikenai</a:t>
          </a:r>
          <a:r>
            <a:rPr lang="en-US" sz="1800" b="1" dirty="0">
              <a:solidFill>
                <a:srgbClr val="002060"/>
              </a:solidFill>
            </a:rPr>
            <a:t> CUKAI ROKOK </a:t>
          </a:r>
          <a:r>
            <a:rPr lang="en-US" sz="1800" b="1" dirty="0" err="1">
              <a:solidFill>
                <a:srgbClr val="002060"/>
              </a:solidFill>
            </a:rPr>
            <a:t>berdasarkan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ketentuan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Peraturan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Perundang-undangan</a:t>
          </a:r>
          <a:r>
            <a:rPr lang="en-US" sz="1800" b="1" dirty="0">
              <a:solidFill>
                <a:srgbClr val="002060"/>
              </a:solidFill>
            </a:rPr>
            <a:t> di </a:t>
          </a:r>
          <a:r>
            <a:rPr lang="en-US" sz="1800" b="1" dirty="0" err="1">
              <a:solidFill>
                <a:srgbClr val="002060"/>
              </a:solidFill>
            </a:rPr>
            <a:t>bidang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cukai</a:t>
          </a:r>
          <a:endParaRPr lang="en-US" sz="1800" b="1" u="sng" dirty="0">
            <a:solidFill>
              <a:srgbClr val="C00000"/>
            </a:solidFill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/>
          <a:r>
            <a:rPr lang="en-US" sz="1600" b="1" u="sng" dirty="0">
              <a:solidFill>
                <a:srgbClr val="002060"/>
              </a:solidFill>
            </a:rPr>
            <a:t>SUBJEK &amp; WAJIP PJK ROKOK :</a:t>
          </a: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:   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KONSUMEN ROKOK</a:t>
          </a:r>
          <a:endParaRPr lang="en-US" sz="2400" b="1" u="sng" dirty="0">
            <a:solidFill>
              <a:srgbClr val="FF0000"/>
            </a:solidFill>
            <a:highlight>
              <a:srgbClr val="C0C0C0"/>
            </a:highlight>
          </a:endParaRP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Pengusaha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Pabrik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/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Produsen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dan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Importir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memiliki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izin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berupa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Nomor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Pokok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Pengusaha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Brg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Kena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Cukai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. </a:t>
          </a:r>
          <a:endParaRPr lang="en-US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DPP &amp; TARIF </a:t>
          </a:r>
          <a:r>
            <a:rPr lang="en-US" sz="1800" b="1" u="sng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u="sng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 :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1) DPP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Cukai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oleh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Pemerintah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terhadap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.</a:t>
          </a:r>
        </a:p>
        <a:p>
          <a:pPr algn="l"/>
          <a:endParaRPr lang="en-US" sz="15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2) Tarif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sebesar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= </a:t>
          </a:r>
          <a:r>
            <a:rPr lang="en-US" sz="1500" b="1" dirty="0">
              <a:solidFill>
                <a:srgbClr val="FF0000"/>
              </a:solidFill>
            </a:rPr>
            <a:t>10 % </a:t>
          </a:r>
          <a:r>
            <a:rPr lang="en-US" sz="1500" b="1" dirty="0" err="1">
              <a:solidFill>
                <a:srgbClr val="FF0000"/>
              </a:solidFill>
            </a:rPr>
            <a:t>dari</a:t>
          </a:r>
          <a:r>
            <a:rPr lang="en-US" sz="1500" b="1" dirty="0">
              <a:solidFill>
                <a:srgbClr val="FF0000"/>
              </a:solidFill>
            </a:rPr>
            <a:t> </a:t>
          </a:r>
          <a:r>
            <a:rPr lang="en-US" sz="1500" b="1" dirty="0" err="1">
              <a:solidFill>
                <a:srgbClr val="FF0000"/>
              </a:solidFill>
            </a:rPr>
            <a:t>Cukai</a:t>
          </a:r>
          <a:r>
            <a:rPr lang="en-US" sz="1500" b="1" dirty="0">
              <a:solidFill>
                <a:srgbClr val="FF0000"/>
              </a:solidFill>
            </a:rPr>
            <a:t> </a:t>
          </a:r>
        </a:p>
        <a:p>
          <a:pPr algn="l"/>
          <a:r>
            <a:rPr lang="en-US" sz="1500" b="1" dirty="0">
              <a:solidFill>
                <a:srgbClr val="FF0000"/>
              </a:solidFill>
            </a:rPr>
            <a:t>     </a:t>
          </a:r>
          <a:r>
            <a:rPr lang="en-US" sz="1500" b="1" dirty="0" err="1">
              <a:solidFill>
                <a:srgbClr val="FF0000"/>
              </a:solidFill>
            </a:rPr>
            <a:t>Rokok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endParaRPr lang="en-US" sz="15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3)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Besaran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ditentukan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dari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mengalikan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DASAR PENGENAAN PJK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ROKOK dg TARIF PJK ROKOK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seperti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dlm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pasal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: 36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sebesar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10%</a:t>
          </a:r>
          <a:endParaRPr lang="en-US" sz="1500" dirty="0">
            <a:solidFill>
              <a:srgbClr val="FF0000"/>
            </a:solidFill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35704" custLinFactNeighborY="256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-76362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2000" b="1" u="sng" dirty="0">
              <a:solidFill>
                <a:srgbClr val="C00000"/>
              </a:solidFill>
            </a:rPr>
            <a:t>OBJEK PBB-P2 </a:t>
          </a:r>
          <a:r>
            <a:rPr lang="en-US" sz="2000" b="1" u="sng" dirty="0" err="1">
              <a:solidFill>
                <a:srgbClr val="C00000"/>
              </a:solidFill>
            </a:rPr>
            <a:t>adalah</a:t>
          </a:r>
          <a:r>
            <a:rPr lang="en-US" sz="2000" b="1" u="sng" dirty="0">
              <a:solidFill>
                <a:srgbClr val="C00000"/>
              </a:solidFill>
            </a:rPr>
            <a:t>: </a:t>
          </a:r>
          <a:r>
            <a:rPr lang="en-US" sz="2000" b="1" dirty="0" err="1">
              <a:solidFill>
                <a:srgbClr val="002060"/>
              </a:solidFill>
            </a:rPr>
            <a:t>Bumi</a:t>
          </a:r>
          <a:r>
            <a:rPr lang="en-US" sz="2000" b="1" dirty="0">
              <a:solidFill>
                <a:srgbClr val="002060"/>
              </a:solidFill>
            </a:rPr>
            <a:t> &amp;/ </a:t>
          </a:r>
          <a:r>
            <a:rPr lang="en-US" sz="2000" b="1" dirty="0" err="1">
              <a:solidFill>
                <a:srgbClr val="002060"/>
              </a:solidFill>
            </a:rPr>
            <a:t>Bangunan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yg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  <a:highlight>
                <a:srgbClr val="C0C0C0"/>
              </a:highlight>
            </a:rPr>
            <a:t>dimiliki</a:t>
          </a:r>
          <a:r>
            <a:rPr lang="en-US" sz="2000" b="1" dirty="0">
              <a:solidFill>
                <a:srgbClr val="FF0000"/>
              </a:solidFill>
              <a:highlight>
                <a:srgbClr val="C0C0C0"/>
              </a:highlight>
            </a:rPr>
            <a:t>, </a:t>
          </a:r>
          <a:r>
            <a:rPr lang="en-US" sz="2000" b="1" dirty="0" err="1">
              <a:solidFill>
                <a:srgbClr val="FF0000"/>
              </a:solidFill>
              <a:highlight>
                <a:srgbClr val="C0C0C0"/>
              </a:highlight>
            </a:rPr>
            <a:t>dikuasai</a:t>
          </a:r>
          <a:r>
            <a:rPr lang="en-US" sz="2000" b="1" dirty="0">
              <a:solidFill>
                <a:srgbClr val="FF0000"/>
              </a:solidFill>
              <a:highlight>
                <a:srgbClr val="C0C0C0"/>
              </a:highlight>
            </a:rPr>
            <a:t>, &amp;/ </a:t>
          </a:r>
          <a:r>
            <a:rPr lang="en-US" sz="2000" b="1" dirty="0" err="1">
              <a:solidFill>
                <a:srgbClr val="FF0000"/>
              </a:solidFill>
              <a:highlight>
                <a:srgbClr val="C0C0C0"/>
              </a:highlight>
            </a:rPr>
            <a:t>dimanfaatkan</a:t>
          </a:r>
          <a:r>
            <a:rPr lang="en-US" sz="2000" b="1" dirty="0">
              <a:solidFill>
                <a:srgbClr val="002060"/>
              </a:solidFill>
            </a:rPr>
            <a:t> oleh orang </a:t>
          </a:r>
          <a:r>
            <a:rPr lang="en-US" sz="2000" b="1" dirty="0" err="1">
              <a:solidFill>
                <a:srgbClr val="002060"/>
              </a:solidFill>
            </a:rPr>
            <a:t>pribadi</a:t>
          </a:r>
          <a:r>
            <a:rPr lang="en-US" sz="2000" b="1" dirty="0">
              <a:solidFill>
                <a:srgbClr val="002060"/>
              </a:solidFill>
            </a:rPr>
            <a:t> </a:t>
          </a:r>
          <a:r>
            <a:rPr lang="en-US" sz="2000" b="1" dirty="0" err="1">
              <a:solidFill>
                <a:srgbClr val="002060"/>
              </a:solidFill>
            </a:rPr>
            <a:t>atau</a:t>
          </a:r>
          <a:r>
            <a:rPr lang="en-US" sz="2000" b="1" dirty="0">
              <a:solidFill>
                <a:srgbClr val="002060"/>
              </a:solidFill>
            </a:rPr>
            <a:t> Badan, </a:t>
          </a:r>
          <a:r>
            <a:rPr lang="en-US" sz="2000" b="1" dirty="0" err="1">
              <a:solidFill>
                <a:srgbClr val="FF0000"/>
              </a:solidFill>
              <a:highlight>
                <a:srgbClr val="C0C0C0"/>
              </a:highlight>
            </a:rPr>
            <a:t>kecuali</a:t>
          </a:r>
          <a:r>
            <a:rPr lang="en-US" sz="2000" b="1" dirty="0">
              <a:solidFill>
                <a:srgbClr val="FF0000"/>
              </a:solidFill>
              <a:highlight>
                <a:srgbClr val="C0C0C0"/>
              </a:highlight>
            </a:rPr>
            <a:t> Kawasan </a:t>
          </a:r>
          <a:r>
            <a:rPr lang="en-US" sz="2000" b="1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dirty="0" err="1">
              <a:solidFill>
                <a:srgbClr val="FF0000"/>
              </a:solidFill>
              <a:highlight>
                <a:srgbClr val="C0C0C0"/>
              </a:highlight>
            </a:rPr>
            <a:t>digunakan</a:t>
          </a:r>
          <a:r>
            <a:rPr lang="en-US" sz="2000" b="1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dirty="0" err="1">
              <a:solidFill>
                <a:srgbClr val="FF0000"/>
              </a:solidFill>
              <a:highlight>
                <a:srgbClr val="C0C0C0"/>
              </a:highlight>
            </a:rPr>
            <a:t>unt</a:t>
          </a:r>
          <a:r>
            <a:rPr lang="en-US" sz="2000" b="1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dirty="0" err="1">
              <a:solidFill>
                <a:srgbClr val="FF0000"/>
              </a:solidFill>
              <a:highlight>
                <a:srgbClr val="C0C0C0"/>
              </a:highlight>
            </a:rPr>
            <a:t>kegiatan</a:t>
          </a:r>
          <a:r>
            <a:rPr lang="en-US" sz="2000" b="1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dirty="0" err="1">
              <a:solidFill>
                <a:srgbClr val="FF0000"/>
              </a:solidFill>
              <a:highlight>
                <a:srgbClr val="C0C0C0"/>
              </a:highlight>
            </a:rPr>
            <a:t>usaha</a:t>
          </a:r>
          <a:r>
            <a:rPr lang="en-US" sz="2000" b="1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dirty="0" err="1">
              <a:solidFill>
                <a:srgbClr val="FF0000"/>
              </a:solidFill>
              <a:highlight>
                <a:srgbClr val="C0C0C0"/>
              </a:highlight>
            </a:rPr>
            <a:t>perkebunan</a:t>
          </a:r>
          <a:r>
            <a:rPr lang="en-US" sz="2000" b="1" dirty="0">
              <a:solidFill>
                <a:srgbClr val="FF0000"/>
              </a:solidFill>
              <a:highlight>
                <a:srgbClr val="C0C0C0"/>
              </a:highlight>
            </a:rPr>
            <a:t>, </a:t>
          </a:r>
          <a:r>
            <a:rPr lang="en-US" sz="2000" b="1" dirty="0" err="1">
              <a:solidFill>
                <a:srgbClr val="FF0000"/>
              </a:solidFill>
              <a:highlight>
                <a:srgbClr val="C0C0C0"/>
              </a:highlight>
            </a:rPr>
            <a:t>perhutanan</a:t>
          </a:r>
          <a:r>
            <a:rPr lang="en-US" sz="2000" b="1" dirty="0">
              <a:solidFill>
                <a:srgbClr val="FF0000"/>
              </a:solidFill>
              <a:highlight>
                <a:srgbClr val="C0C0C0"/>
              </a:highlight>
            </a:rPr>
            <a:t> dan </a:t>
          </a:r>
          <a:r>
            <a:rPr lang="en-US" sz="2000" b="1" dirty="0" err="1">
              <a:solidFill>
                <a:srgbClr val="FF0000"/>
              </a:solidFill>
              <a:highlight>
                <a:srgbClr val="C0C0C0"/>
              </a:highlight>
            </a:rPr>
            <a:t>pertambahgan</a:t>
          </a:r>
          <a:endParaRPr lang="en-US" sz="2000" b="1" dirty="0">
            <a:solidFill>
              <a:srgbClr val="FF0000"/>
            </a:solidFill>
            <a:highlight>
              <a:srgbClr val="C0C0C0"/>
            </a:highlight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DIKECUALIKAN :</a:t>
          </a:r>
        </a:p>
        <a:p>
          <a:r>
            <a:rPr lang="en-US" sz="1800" b="1" dirty="0">
              <a:solidFill>
                <a:srgbClr val="002060"/>
              </a:solidFill>
            </a:rPr>
            <a:t>Daftar PENGECUALIAN </a:t>
          </a:r>
          <a:r>
            <a:rPr lang="en-US" sz="1800" b="1" dirty="0" err="1">
              <a:solidFill>
                <a:srgbClr val="002060"/>
              </a:solidFill>
            </a:rPr>
            <a:t>Objek</a:t>
          </a:r>
          <a:r>
            <a:rPr lang="en-US" sz="1800" b="1" dirty="0">
              <a:solidFill>
                <a:srgbClr val="002060"/>
              </a:solidFill>
            </a:rPr>
            <a:t> PBB – P2 </a:t>
          </a:r>
          <a:r>
            <a:rPr lang="en-US" sz="1800" b="1" dirty="0" err="1">
              <a:solidFill>
                <a:srgbClr val="002060"/>
              </a:solidFill>
            </a:rPr>
            <a:t>disajikan</a:t>
          </a:r>
          <a:r>
            <a:rPr lang="en-US" sz="1800" b="1" dirty="0">
              <a:solidFill>
                <a:srgbClr val="002060"/>
              </a:solidFill>
            </a:rPr>
            <a:t> pada </a:t>
          </a:r>
          <a:r>
            <a:rPr lang="en-US" sz="1800" b="1" dirty="0" err="1">
              <a:solidFill>
                <a:srgbClr val="002060"/>
              </a:solidFill>
            </a:rPr>
            <a:t>bagian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setelah</a:t>
          </a:r>
          <a:r>
            <a:rPr lang="en-US" sz="1800" b="1" dirty="0">
              <a:solidFill>
                <a:srgbClr val="002060"/>
              </a:solidFill>
            </a:rPr>
            <a:t> slide </a:t>
          </a:r>
          <a:r>
            <a:rPr lang="en-US" sz="1800" b="1" dirty="0" err="1">
              <a:solidFill>
                <a:srgbClr val="002060"/>
              </a:solidFill>
            </a:rPr>
            <a:t>ini</a:t>
          </a:r>
          <a:r>
            <a:rPr lang="en-US" sz="1800" b="1" dirty="0">
              <a:solidFill>
                <a:srgbClr val="002060"/>
              </a:solidFill>
            </a:rPr>
            <a:t>. </a:t>
          </a:r>
          <a:endParaRPr lang="en-US" sz="1800" b="1" u="sng" dirty="0">
            <a:solidFill>
              <a:srgbClr val="C00000"/>
            </a:solidFill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SUBJEK &amp; WP PBB-P2 :</a:t>
          </a:r>
        </a:p>
        <a:p>
          <a:pPr algn="ctr"/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1600" b="1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 PBB-P2 </a:t>
          </a:r>
          <a:r>
            <a:rPr lang="en-US" sz="16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 orang </a:t>
          </a:r>
          <a:r>
            <a:rPr lang="en-US" sz="16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 / badan </a:t>
          </a:r>
          <a:r>
            <a:rPr lang="en-US" sz="1600" b="1" dirty="0" err="1">
              <a:solidFill>
                <a:srgbClr val="C00000"/>
              </a:solidFill>
            </a:rPr>
            <a:t>yg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secara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nyata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mempunyai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suatu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hak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atas</a:t>
          </a:r>
          <a:r>
            <a:rPr lang="en-US" sz="1600" b="1" dirty="0">
              <a:solidFill>
                <a:srgbClr val="C00000"/>
              </a:solidFill>
            </a:rPr>
            <a:t> BUMI &amp;/ </a:t>
          </a:r>
          <a:r>
            <a:rPr lang="en-US" sz="1600" b="1" dirty="0" err="1">
              <a:solidFill>
                <a:srgbClr val="C00000"/>
              </a:solidFill>
            </a:rPr>
            <a:t>memperoleh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manfaat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atas</a:t>
          </a:r>
          <a:r>
            <a:rPr lang="en-US" sz="1600" b="1" dirty="0">
              <a:solidFill>
                <a:srgbClr val="C00000"/>
              </a:solidFill>
            </a:rPr>
            <a:t> BUMI, &amp;/ </a:t>
          </a:r>
          <a:r>
            <a:rPr lang="en-US" sz="1600" b="1" dirty="0" err="1">
              <a:solidFill>
                <a:srgbClr val="C00000"/>
              </a:solidFill>
            </a:rPr>
            <a:t>memiliki</a:t>
          </a:r>
          <a:r>
            <a:rPr lang="en-US" sz="1600" b="1" dirty="0">
              <a:solidFill>
                <a:srgbClr val="C00000"/>
              </a:solidFill>
            </a:rPr>
            <a:t>, </a:t>
          </a:r>
          <a:r>
            <a:rPr lang="en-US" sz="1600" b="1" dirty="0" err="1">
              <a:solidFill>
                <a:srgbClr val="C00000"/>
              </a:solidFill>
            </a:rPr>
            <a:t>menguasai</a:t>
          </a:r>
          <a:r>
            <a:rPr lang="en-US" sz="1600" b="1" dirty="0">
              <a:solidFill>
                <a:srgbClr val="C00000"/>
              </a:solidFill>
            </a:rPr>
            <a:t> &amp;/ </a:t>
          </a:r>
          <a:r>
            <a:rPr lang="en-US" sz="1600" b="1" dirty="0" err="1">
              <a:solidFill>
                <a:srgbClr val="C00000"/>
              </a:solidFill>
            </a:rPr>
            <a:t>memperoleh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manfaat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atas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Bangunan</a:t>
          </a:r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. </a:t>
          </a:r>
        </a:p>
        <a:p>
          <a:pPr algn="ctr"/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6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 PBB-P2 </a:t>
          </a:r>
          <a:r>
            <a:rPr lang="en-US" sz="16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 orang </a:t>
          </a:r>
          <a:r>
            <a:rPr lang="en-US" sz="16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 / badan </a:t>
          </a:r>
          <a:r>
            <a:rPr lang="en-US" sz="1600" b="1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secara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nyata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mempunyai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suatu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hak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atas</a:t>
          </a:r>
          <a:r>
            <a:rPr lang="en-US" sz="1600" b="1" dirty="0">
              <a:solidFill>
                <a:srgbClr val="C00000"/>
              </a:solidFill>
            </a:rPr>
            <a:t> BUMI &amp;/ </a:t>
          </a:r>
          <a:r>
            <a:rPr lang="en-US" sz="1600" b="1" dirty="0" err="1">
              <a:solidFill>
                <a:srgbClr val="C00000"/>
              </a:solidFill>
            </a:rPr>
            <a:t>memperoleh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manfaat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atas</a:t>
          </a:r>
          <a:r>
            <a:rPr lang="en-US" sz="1600" b="1" dirty="0">
              <a:solidFill>
                <a:srgbClr val="C00000"/>
              </a:solidFill>
            </a:rPr>
            <a:t> BUMI, &amp;/ </a:t>
          </a:r>
          <a:r>
            <a:rPr lang="en-US" sz="1600" b="1" dirty="0" err="1">
              <a:solidFill>
                <a:srgbClr val="C00000"/>
              </a:solidFill>
            </a:rPr>
            <a:t>memiliki</a:t>
          </a:r>
          <a:r>
            <a:rPr lang="en-US" sz="1600" b="1" dirty="0">
              <a:solidFill>
                <a:srgbClr val="C00000"/>
              </a:solidFill>
            </a:rPr>
            <a:t>, </a:t>
          </a:r>
          <a:r>
            <a:rPr lang="en-US" sz="1600" b="1" dirty="0" err="1">
              <a:solidFill>
                <a:srgbClr val="C00000"/>
              </a:solidFill>
            </a:rPr>
            <a:t>menguasai</a:t>
          </a:r>
          <a:r>
            <a:rPr lang="en-US" sz="1600" b="1" dirty="0">
              <a:solidFill>
                <a:srgbClr val="C00000"/>
              </a:solidFill>
            </a:rPr>
            <a:t> &amp;/ </a:t>
          </a:r>
          <a:r>
            <a:rPr lang="en-US" sz="1600" b="1" dirty="0" err="1">
              <a:solidFill>
                <a:srgbClr val="C00000"/>
              </a:solidFill>
            </a:rPr>
            <a:t>memperoleh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manfaat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atas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Bangunan</a:t>
          </a:r>
          <a:r>
            <a:rPr lang="en-US" sz="1600" b="1" dirty="0">
              <a:solidFill>
                <a:srgbClr val="C00000"/>
              </a:solidFill>
            </a:rPr>
            <a:t>.</a:t>
          </a:r>
          <a:endParaRPr lang="en-US" sz="1400" b="1" dirty="0">
            <a:solidFill>
              <a:srgbClr val="C00000"/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DASAR PENGENAAN PJK &amp; TARIF PBB-P2 :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1) Dasar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PBB-P2  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NJOP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2) NJOP TKP (Nilai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Jual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Objek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–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Tidak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Kena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),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paling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sedikit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Rp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10Jt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unt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setiap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WAJIB PJK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3) NJOP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digunakan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unt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perhitungan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PBB-P2 paling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rendah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20% &amp; paling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tinggi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100%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dari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NJOP -/- NJOP TKP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4) TARIF PBB P2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   PALING TINGGI = 0,5 %</a:t>
          </a: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35704" custLinFactNeighborY="256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14752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OBJEK BPHTB : </a:t>
          </a:r>
        </a:p>
        <a:p>
          <a:r>
            <a:rPr lang="en-US" sz="1800" b="1" dirty="0" err="1">
              <a:solidFill>
                <a:srgbClr val="002060"/>
              </a:solidFill>
            </a:rPr>
            <a:t>Perolehan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Hak</a:t>
          </a:r>
          <a:r>
            <a:rPr lang="en-US" sz="1800" b="1" dirty="0">
              <a:solidFill>
                <a:srgbClr val="002060"/>
              </a:solidFill>
            </a:rPr>
            <a:t> </a:t>
          </a:r>
          <a:r>
            <a:rPr lang="en-US" sz="1800" b="1" dirty="0" err="1">
              <a:solidFill>
                <a:srgbClr val="002060"/>
              </a:solidFill>
            </a:rPr>
            <a:t>atas</a:t>
          </a:r>
          <a:r>
            <a:rPr lang="en-US" sz="1800" b="1" dirty="0">
              <a:solidFill>
                <a:srgbClr val="002060"/>
              </a:solidFill>
            </a:rPr>
            <a:t> Tanah &amp;/ </a:t>
          </a:r>
          <a:r>
            <a:rPr lang="en-US" sz="1800" b="1" dirty="0" err="1">
              <a:solidFill>
                <a:srgbClr val="002060"/>
              </a:solidFill>
            </a:rPr>
            <a:t>Bangunan</a:t>
          </a:r>
          <a:endParaRPr lang="en-US" sz="1800" b="1" dirty="0">
            <a:solidFill>
              <a:srgbClr val="002060"/>
            </a:solidFill>
          </a:endParaRPr>
        </a:p>
        <a:p>
          <a:endParaRPr lang="en-US" sz="1800" b="1" dirty="0">
            <a:solidFill>
              <a:srgbClr val="002060"/>
            </a:solidFill>
          </a:endParaRPr>
        </a:p>
        <a:p>
          <a:r>
            <a:rPr lang="en-US" sz="2800" b="1" u="sng" dirty="0" err="1">
              <a:solidFill>
                <a:schemeClr val="bg2"/>
              </a:solidFill>
              <a:highlight>
                <a:srgbClr val="FF0000"/>
              </a:highlight>
            </a:rPr>
            <a:t>Penjelasan</a:t>
          </a:r>
          <a:r>
            <a:rPr lang="en-US" sz="2800" b="1" u="sng" dirty="0">
              <a:solidFill>
                <a:schemeClr val="bg2"/>
              </a:solidFill>
              <a:highlight>
                <a:srgbClr val="FF0000"/>
              </a:highlight>
            </a:rPr>
            <a:t> :</a:t>
          </a:r>
        </a:p>
        <a:p>
          <a:r>
            <a:rPr lang="en-US" sz="1600" b="1" dirty="0" err="1">
              <a:solidFill>
                <a:srgbClr val="002060"/>
              </a:solidFill>
            </a:rPr>
            <a:t>Perolehan</a:t>
          </a:r>
          <a:r>
            <a:rPr lang="en-US" sz="1600" b="1" dirty="0">
              <a:solidFill>
                <a:srgbClr val="002060"/>
              </a:solidFill>
            </a:rPr>
            <a:t> HAK </a:t>
          </a:r>
          <a:r>
            <a:rPr lang="en-US" sz="1600" b="1" dirty="0" err="1">
              <a:solidFill>
                <a:srgbClr val="002060"/>
              </a:solidFill>
            </a:rPr>
            <a:t>atas</a:t>
          </a:r>
          <a:r>
            <a:rPr lang="en-US" sz="1600" b="1" dirty="0">
              <a:solidFill>
                <a:srgbClr val="002060"/>
              </a:solidFill>
            </a:rPr>
            <a:t> Tanah &amp;/ </a:t>
          </a:r>
          <a:r>
            <a:rPr lang="en-US" sz="1600" b="1" dirty="0" err="1">
              <a:solidFill>
                <a:srgbClr val="002060"/>
              </a:solidFill>
            </a:rPr>
            <a:t>Bangunan</a:t>
          </a:r>
          <a:r>
            <a:rPr lang="en-US" sz="1600" b="1" dirty="0">
              <a:solidFill>
                <a:srgbClr val="002060"/>
              </a:solidFill>
            </a:rPr>
            <a:t>.</a:t>
          </a:r>
        </a:p>
        <a:p>
          <a:r>
            <a:rPr lang="en-US" sz="1600" b="1" dirty="0" err="1">
              <a:solidFill>
                <a:srgbClr val="002060"/>
              </a:solidFill>
            </a:rPr>
            <a:t>Hak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atas</a:t>
          </a:r>
          <a:r>
            <a:rPr lang="en-US" sz="1600" b="1" dirty="0">
              <a:solidFill>
                <a:srgbClr val="002060"/>
              </a:solidFill>
            </a:rPr>
            <a:t> Tanah &amp;/ </a:t>
          </a:r>
          <a:r>
            <a:rPr lang="en-US" sz="1600" b="1" dirty="0" err="1">
              <a:solidFill>
                <a:srgbClr val="002060"/>
              </a:solidFill>
            </a:rPr>
            <a:t>Bangunan</a:t>
          </a:r>
          <a:r>
            <a:rPr lang="en-US" sz="1600" b="1" dirty="0">
              <a:solidFill>
                <a:srgbClr val="002060"/>
              </a:solidFill>
            </a:rPr>
            <a:t>.</a:t>
          </a:r>
        </a:p>
        <a:p>
          <a:r>
            <a:rPr lang="en-US" sz="2400" b="1" dirty="0">
              <a:solidFill>
                <a:srgbClr val="FF0000"/>
              </a:solidFill>
              <a:highlight>
                <a:srgbClr val="C0C0C0"/>
              </a:highlight>
            </a:rPr>
            <a:t>DISAJIKAN DLM SLIDE BERIKUTNYA 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endParaRPr lang="en-US" sz="1800" b="1" u="sng" dirty="0">
            <a:solidFill>
              <a:srgbClr val="C00000"/>
            </a:solidFill>
          </a:endParaRPr>
        </a:p>
        <a:p>
          <a:r>
            <a:rPr lang="en-US" sz="2800" b="1" dirty="0">
              <a:solidFill>
                <a:schemeClr val="tx2"/>
              </a:solidFill>
            </a:rPr>
            <a:t>DIKECUALIKAN </a:t>
          </a:r>
          <a:r>
            <a:rPr lang="en-US" sz="2800" b="1" dirty="0" err="1">
              <a:solidFill>
                <a:schemeClr val="tx2"/>
              </a:solidFill>
            </a:rPr>
            <a:t>dari</a:t>
          </a:r>
          <a:r>
            <a:rPr lang="en-US" sz="2800" b="1" dirty="0">
              <a:solidFill>
                <a:schemeClr val="tx2"/>
              </a:solidFill>
            </a:rPr>
            <a:t> OBJEK BPHTB</a:t>
          </a:r>
        </a:p>
        <a:p>
          <a:endParaRPr lang="en-US" sz="1100" b="1" dirty="0">
            <a:solidFill>
              <a:schemeClr val="tx2"/>
            </a:solidFill>
          </a:endParaRPr>
        </a:p>
        <a:p>
          <a:r>
            <a:rPr lang="en-US" sz="2800" b="1" dirty="0">
              <a:solidFill>
                <a:srgbClr val="FF0000"/>
              </a:solidFill>
              <a:highlight>
                <a:srgbClr val="C0C0C0"/>
              </a:highlight>
            </a:rPr>
            <a:t>DISAJIKAN DLM SLIDE BERIKUTNYA </a:t>
          </a:r>
          <a:r>
            <a:rPr lang="en-US" sz="2800" b="1" dirty="0">
              <a:solidFill>
                <a:schemeClr val="tx2"/>
              </a:solidFill>
            </a:rPr>
            <a:t> </a:t>
          </a:r>
          <a:endParaRPr lang="en-US" sz="2800" b="1" u="sng" dirty="0">
            <a:solidFill>
              <a:schemeClr val="tx2"/>
            </a:solidFill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/>
          <a:r>
            <a:rPr lang="en-US" sz="1600" b="1" u="sng" dirty="0">
              <a:solidFill>
                <a:schemeClr val="tx2">
                  <a:lumMod val="95000"/>
                  <a:lumOff val="5000"/>
                </a:schemeClr>
              </a:solidFill>
            </a:rPr>
            <a:t>SUBJEK &amp; </a:t>
          </a:r>
        </a:p>
        <a:p>
          <a:pPr algn="l"/>
          <a:r>
            <a:rPr lang="en-US" sz="1600" b="1" u="sng" dirty="0">
              <a:solidFill>
                <a:schemeClr val="tx2">
                  <a:lumMod val="95000"/>
                  <a:lumOff val="5000"/>
                </a:schemeClr>
              </a:solidFill>
            </a:rPr>
            <a:t>WAJIB PAJAK BPHTB :</a:t>
          </a:r>
        </a:p>
        <a:p>
          <a:pPr algn="l"/>
          <a:endParaRPr lang="en-US" sz="1200" b="1" u="sng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BPHTB = Org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memperoleh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Hak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atas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Tanah &amp;/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Bangunan</a:t>
          </a:r>
          <a:r>
            <a:rPr lang="en-US" sz="2400" b="1" u="sng" dirty="0">
              <a:solidFill>
                <a:srgbClr val="FF0000"/>
              </a:solidFill>
              <a:highlight>
                <a:srgbClr val="C0C0C0"/>
              </a:highlight>
            </a:rPr>
            <a:t>.</a:t>
          </a:r>
        </a:p>
        <a:p>
          <a:pPr algn="ctr"/>
          <a:endParaRPr lang="en-US" sz="11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BPHTB = Org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MEMPEROLEH HAK </a:t>
          </a:r>
          <a:r>
            <a:rPr lang="en-US" sz="2000" b="1" u="sng" dirty="0" err="1">
              <a:solidFill>
                <a:srgbClr val="FF0000"/>
              </a:solidFill>
              <a:highlight>
                <a:srgbClr val="C0C0C0"/>
              </a:highlight>
            </a:rPr>
            <a:t>atas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 TANAH &amp;/ BANGUNAN</a:t>
          </a:r>
          <a:endParaRPr lang="en-US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1800" b="1" u="sng" dirty="0">
              <a:solidFill>
                <a:schemeClr val="tx2">
                  <a:lumMod val="95000"/>
                  <a:lumOff val="5000"/>
                </a:schemeClr>
              </a:solidFill>
            </a:rPr>
            <a:t>DASAR &amp; TARIF BPHTB :</a:t>
          </a: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1) Dasar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	BPHTB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dirty="0">
              <a:solidFill>
                <a:srgbClr val="C00000"/>
              </a:solidFill>
              <a:highlight>
                <a:srgbClr val="FFFF00"/>
              </a:highlight>
            </a:rPr>
            <a:t>NILAI </a:t>
          </a:r>
          <a:r>
            <a:rPr lang="en-US" sz="1500" b="1" dirty="0">
              <a:solidFill>
                <a:srgbClr val="C00000"/>
              </a:solidFill>
            </a:rPr>
            <a:t>	</a:t>
          </a:r>
          <a:r>
            <a:rPr lang="en-US" sz="1500" b="1" dirty="0">
              <a:solidFill>
                <a:srgbClr val="C00000"/>
              </a:solidFill>
              <a:highlight>
                <a:srgbClr val="FFFF00"/>
              </a:highlight>
            </a:rPr>
            <a:t>PEROLEHAN OBJEK </a:t>
          </a:r>
          <a:r>
            <a:rPr lang="en-US" sz="1500" b="1" dirty="0">
              <a:solidFill>
                <a:srgbClr val="C00000"/>
              </a:solidFill>
            </a:rPr>
            <a:t>	</a:t>
          </a:r>
          <a:r>
            <a:rPr lang="en-US" sz="1500" b="1" dirty="0">
              <a:solidFill>
                <a:srgbClr val="C00000"/>
              </a:solidFill>
              <a:highlight>
                <a:srgbClr val="FFFF00"/>
              </a:highlight>
            </a:rPr>
            <a:t>PAJAK (NPOP) </a:t>
          </a:r>
        </a:p>
        <a:p>
          <a:pPr algn="l"/>
          <a:endParaRPr lang="en-US" sz="1500" b="1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algn="l"/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2) Tarif BPHTB </a:t>
          </a:r>
          <a:r>
            <a:rPr lang="en-US" sz="1500" b="1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dirty="0">
              <a:solidFill>
                <a:schemeClr val="tx2">
                  <a:lumMod val="95000"/>
                  <a:lumOff val="5000"/>
                </a:schemeClr>
              </a:solidFill>
            </a:rPr>
            <a:t> = 	</a:t>
          </a:r>
          <a:r>
            <a:rPr lang="en-US" sz="1500" b="1" dirty="0">
              <a:solidFill>
                <a:srgbClr val="FF0000"/>
              </a:solidFill>
            </a:rPr>
            <a:t>PALING TINGGI 5%</a:t>
          </a:r>
        </a:p>
        <a:p>
          <a:pPr algn="l"/>
          <a:endParaRPr lang="en-US" sz="1500" b="1" dirty="0">
            <a:solidFill>
              <a:srgbClr val="FF0000"/>
            </a:solidFill>
          </a:endParaRPr>
        </a:p>
        <a:p>
          <a:pPr algn="l"/>
          <a:r>
            <a:rPr lang="en-US" sz="1500" b="1" dirty="0">
              <a:solidFill>
                <a:schemeClr val="tx2"/>
              </a:solidFill>
            </a:rPr>
            <a:t>3) Tarif BPHTB </a:t>
          </a:r>
          <a:r>
            <a:rPr lang="en-US" sz="1500" b="1" dirty="0" err="1">
              <a:solidFill>
                <a:schemeClr val="tx2"/>
              </a:solidFill>
            </a:rPr>
            <a:t>ditetapkan</a:t>
          </a:r>
          <a:r>
            <a:rPr lang="en-US" sz="1500" b="1" dirty="0">
              <a:solidFill>
                <a:schemeClr val="tx2"/>
              </a:solidFill>
            </a:rPr>
            <a:t> </a:t>
          </a:r>
          <a:r>
            <a:rPr lang="en-US" sz="1500" b="1" dirty="0" err="1">
              <a:solidFill>
                <a:schemeClr val="tx2"/>
              </a:solidFill>
            </a:rPr>
            <a:t>dengan</a:t>
          </a:r>
          <a:r>
            <a:rPr lang="en-US" sz="1500" b="1" dirty="0">
              <a:solidFill>
                <a:schemeClr val="tx2"/>
              </a:solidFill>
            </a:rPr>
            <a:t> PERDA</a:t>
          </a: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 custLinFactNeighborX="-7867" custLinFactNeighborY="769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2274" custLinFactNeighborY="769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14752" custLinFactNeighborY="0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r>
            <a:rPr lang="en-US" sz="2000" b="1" u="sng" dirty="0">
              <a:solidFill>
                <a:srgbClr val="C00000"/>
              </a:solidFill>
            </a:rPr>
            <a:t>OBJEK PBJT </a:t>
          </a:r>
          <a:r>
            <a:rPr lang="en-US" sz="2000" b="1" u="sng" dirty="0" err="1">
              <a:solidFill>
                <a:srgbClr val="C00000"/>
              </a:solidFill>
            </a:rPr>
            <a:t>merupakan</a:t>
          </a:r>
          <a:r>
            <a:rPr lang="en-US" sz="2000" b="1" u="sng" dirty="0">
              <a:solidFill>
                <a:srgbClr val="C00000"/>
              </a:solidFill>
            </a:rPr>
            <a:t> </a:t>
          </a:r>
          <a:r>
            <a:rPr lang="en-US" sz="2000" b="1" u="sng" dirty="0" err="1">
              <a:solidFill>
                <a:srgbClr val="C00000"/>
              </a:solidFill>
            </a:rPr>
            <a:t>Penjualan</a:t>
          </a:r>
          <a:r>
            <a:rPr lang="en-US" sz="2000" b="1" u="sng" dirty="0">
              <a:solidFill>
                <a:srgbClr val="C00000"/>
              </a:solidFill>
            </a:rPr>
            <a:t> &amp;/ </a:t>
          </a:r>
          <a:r>
            <a:rPr lang="en-US" sz="2000" b="1" u="sng" dirty="0" err="1">
              <a:solidFill>
                <a:srgbClr val="C00000"/>
              </a:solidFill>
            </a:rPr>
            <a:t>Konsumsi</a:t>
          </a:r>
          <a:r>
            <a:rPr lang="en-US" sz="2000" b="1" u="sng" dirty="0">
              <a:solidFill>
                <a:srgbClr val="C00000"/>
              </a:solidFill>
            </a:rPr>
            <a:t> </a:t>
          </a:r>
          <a:r>
            <a:rPr lang="en-US" sz="2000" b="1" u="sng" dirty="0" err="1">
              <a:solidFill>
                <a:srgbClr val="C00000"/>
              </a:solidFill>
            </a:rPr>
            <a:t>Brg</a:t>
          </a:r>
          <a:r>
            <a:rPr lang="en-US" sz="2000" b="1" u="sng" dirty="0">
              <a:solidFill>
                <a:srgbClr val="C00000"/>
              </a:solidFill>
            </a:rPr>
            <a:t> &amp; Jasa </a:t>
          </a:r>
          <a:r>
            <a:rPr lang="en-US" sz="2000" b="1" u="sng" dirty="0" err="1">
              <a:solidFill>
                <a:srgbClr val="C00000"/>
              </a:solidFill>
            </a:rPr>
            <a:t>tertentu</a:t>
          </a:r>
          <a:r>
            <a:rPr lang="en-US" sz="2000" b="1" u="sng" dirty="0">
              <a:solidFill>
                <a:srgbClr val="C00000"/>
              </a:solidFill>
            </a:rPr>
            <a:t> </a:t>
          </a:r>
          <a:r>
            <a:rPr lang="en-US" sz="2000" b="1" u="sng" dirty="0" err="1">
              <a:solidFill>
                <a:srgbClr val="C00000"/>
              </a:solidFill>
            </a:rPr>
            <a:t>yg</a:t>
          </a:r>
          <a:r>
            <a:rPr lang="en-US" sz="2000" b="1" u="sng" dirty="0">
              <a:solidFill>
                <a:srgbClr val="C00000"/>
              </a:solidFill>
            </a:rPr>
            <a:t> </a:t>
          </a:r>
          <a:r>
            <a:rPr lang="en-US" sz="2000" b="1" u="sng" dirty="0" err="1">
              <a:solidFill>
                <a:srgbClr val="C00000"/>
              </a:solidFill>
            </a:rPr>
            <a:t>meliputi</a:t>
          </a:r>
          <a:r>
            <a:rPr lang="en-US" sz="2000" b="1" u="sng" dirty="0">
              <a:solidFill>
                <a:srgbClr val="C00000"/>
              </a:solidFill>
            </a:rPr>
            <a:t> : </a:t>
          </a:r>
        </a:p>
        <a:p>
          <a:r>
            <a:rPr lang="en-US" sz="2000" b="1" dirty="0">
              <a:solidFill>
                <a:srgbClr val="002060"/>
              </a:solidFill>
            </a:rPr>
            <a:t>A) </a:t>
          </a:r>
          <a:r>
            <a:rPr lang="en-US" sz="2000" b="1" dirty="0" err="1">
              <a:solidFill>
                <a:srgbClr val="002060"/>
              </a:solidFill>
            </a:rPr>
            <a:t>Makanan</a:t>
          </a:r>
          <a:r>
            <a:rPr lang="en-US" sz="2000" b="1" dirty="0">
              <a:solidFill>
                <a:srgbClr val="002060"/>
              </a:solidFill>
            </a:rPr>
            <a:t> &amp;/ </a:t>
          </a:r>
          <a:r>
            <a:rPr lang="en-US" sz="2000" b="1" dirty="0" err="1">
              <a:solidFill>
                <a:srgbClr val="002060"/>
              </a:solidFill>
            </a:rPr>
            <a:t>Minuman</a:t>
          </a:r>
          <a:endParaRPr lang="en-US" sz="2000" b="1" dirty="0">
            <a:solidFill>
              <a:srgbClr val="002060"/>
            </a:solidFill>
          </a:endParaRPr>
        </a:p>
        <a:p>
          <a:r>
            <a:rPr lang="en-US" sz="2000" b="1" dirty="0">
              <a:solidFill>
                <a:srgbClr val="002060"/>
              </a:solidFill>
            </a:rPr>
            <a:t>B) Tenaga Listrik</a:t>
          </a:r>
        </a:p>
        <a:p>
          <a:r>
            <a:rPr lang="en-US" sz="2000" b="1" dirty="0">
              <a:solidFill>
                <a:srgbClr val="002060"/>
              </a:solidFill>
            </a:rPr>
            <a:t>C) Jasa </a:t>
          </a:r>
          <a:r>
            <a:rPr lang="en-US" sz="2000" b="1" dirty="0" err="1">
              <a:solidFill>
                <a:srgbClr val="002060"/>
              </a:solidFill>
            </a:rPr>
            <a:t>Perhotelah</a:t>
          </a:r>
          <a:endParaRPr lang="en-US" sz="2000" b="1" dirty="0">
            <a:solidFill>
              <a:srgbClr val="002060"/>
            </a:solidFill>
          </a:endParaRPr>
        </a:p>
        <a:p>
          <a:r>
            <a:rPr lang="en-US" sz="2000" b="1" dirty="0">
              <a:solidFill>
                <a:srgbClr val="002060"/>
              </a:solidFill>
            </a:rPr>
            <a:t>D) Jasa </a:t>
          </a:r>
          <a:r>
            <a:rPr lang="en-US" sz="2000" b="1" dirty="0" err="1">
              <a:solidFill>
                <a:srgbClr val="002060"/>
              </a:solidFill>
            </a:rPr>
            <a:t>Parkir</a:t>
          </a:r>
          <a:endParaRPr lang="en-US" sz="2000" b="1" dirty="0">
            <a:solidFill>
              <a:srgbClr val="002060"/>
            </a:solidFill>
          </a:endParaRPr>
        </a:p>
        <a:p>
          <a:r>
            <a:rPr lang="en-US" sz="2000" b="1" dirty="0">
              <a:solidFill>
                <a:srgbClr val="002060"/>
              </a:solidFill>
            </a:rPr>
            <a:t>E) Jasa </a:t>
          </a:r>
          <a:r>
            <a:rPr lang="en-US" sz="2000" b="1" dirty="0" err="1">
              <a:solidFill>
                <a:srgbClr val="002060"/>
              </a:solidFill>
            </a:rPr>
            <a:t>Kesenian</a:t>
          </a:r>
          <a:r>
            <a:rPr lang="en-US" sz="2000" b="1" dirty="0">
              <a:solidFill>
                <a:srgbClr val="002060"/>
              </a:solidFill>
            </a:rPr>
            <a:t> &amp; </a:t>
          </a:r>
          <a:r>
            <a:rPr lang="en-US" sz="2000" b="1" dirty="0" err="1">
              <a:solidFill>
                <a:srgbClr val="002060"/>
              </a:solidFill>
            </a:rPr>
            <a:t>Hiburan</a:t>
          </a:r>
          <a:endParaRPr lang="en-US" sz="2000" b="1" dirty="0">
            <a:solidFill>
              <a:srgbClr val="002060"/>
            </a:solidFill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C00000"/>
              </a:solidFill>
            </a:rPr>
            <a:t>JENIS2 JASA DAN PENGECUALIANNYA, DIJELASKAN PADA SLIDE2 SETELAH INI, YG MELIPUTI 5 JENIS BRG &amp; JASA SPT DI SAMPING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/>
          <a:r>
            <a:rPr lang="en-US" sz="2400" b="1" u="sng" dirty="0">
              <a:solidFill>
                <a:schemeClr val="tx2">
                  <a:lumMod val="95000"/>
                  <a:lumOff val="5000"/>
                </a:schemeClr>
              </a:solidFill>
            </a:rPr>
            <a:t>SUBJEK PBJT dan WP PBJT :</a:t>
          </a: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PBJT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  <a:highlight>
                <a:srgbClr val="00FFFF"/>
              </a:highlight>
            </a:rPr>
            <a:t>Konsumen</a:t>
          </a:r>
          <a:r>
            <a:rPr lang="en-US" sz="2000" b="1" dirty="0">
              <a:solidFill>
                <a:srgbClr val="FF0000"/>
              </a:solidFill>
              <a:highlight>
                <a:srgbClr val="00FFFF"/>
              </a:highlight>
            </a:rPr>
            <a:t> </a:t>
          </a:r>
          <a:r>
            <a:rPr lang="en-US" sz="2000" b="1" dirty="0" err="1">
              <a:solidFill>
                <a:srgbClr val="FF0000"/>
              </a:solidFill>
              <a:highlight>
                <a:srgbClr val="00FFFF"/>
              </a:highlight>
            </a:rPr>
            <a:t>Barang</a:t>
          </a:r>
          <a:r>
            <a:rPr lang="en-US" sz="2000" b="1" dirty="0">
              <a:solidFill>
                <a:srgbClr val="FF0000"/>
              </a:solidFill>
              <a:highlight>
                <a:srgbClr val="00FFFF"/>
              </a:highlight>
            </a:rPr>
            <a:t> dan Jasa </a:t>
          </a:r>
          <a:r>
            <a:rPr lang="en-US" sz="2000" b="1" dirty="0" err="1">
              <a:solidFill>
                <a:srgbClr val="FF0000"/>
              </a:solidFill>
              <a:highlight>
                <a:srgbClr val="00FFFF"/>
              </a:highlight>
            </a:rPr>
            <a:t>tertentu</a:t>
          </a:r>
          <a:r>
            <a:rPr lang="en-US" sz="2000" b="1" dirty="0">
              <a:solidFill>
                <a:srgbClr val="FF0000"/>
              </a:solidFill>
              <a:highlight>
                <a:srgbClr val="00FFFF"/>
              </a:highlight>
            </a:rPr>
            <a:t>. </a:t>
          </a:r>
          <a:endParaRPr lang="en-US" sz="2400" b="1" dirty="0">
            <a:solidFill>
              <a:srgbClr val="FF0000"/>
            </a:solidFill>
            <a:highlight>
              <a:srgbClr val="00FFFF"/>
            </a:highlight>
          </a:endParaRPr>
        </a:p>
        <a:p>
          <a:pPr algn="ctr"/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PBJT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Orang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u="sng" dirty="0">
              <a:solidFill>
                <a:srgbClr val="FF0000"/>
              </a:solidFill>
              <a:highlight>
                <a:srgbClr val="C0C0C0"/>
              </a:highlight>
            </a:rPr>
            <a:t>YANG MELAKUKAN PENJUALAN, PENYERAHAN, 7/ KONSUMSI BARANG DAN JASA TERTENTU. </a:t>
          </a:r>
          <a:endParaRPr lang="en-US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/>
          <a:r>
            <a:rPr lang="en-US" sz="1600" b="1" u="sng" dirty="0">
              <a:solidFill>
                <a:schemeClr val="tx2">
                  <a:lumMod val="95000"/>
                  <a:lumOff val="5000"/>
                </a:schemeClr>
              </a:solidFill>
            </a:rPr>
            <a:t>DASAR PENGENAAN PJK &amp; TARIF PBJT :</a:t>
          </a:r>
        </a:p>
        <a:p>
          <a:pPr algn="l"/>
          <a:r>
            <a:rPr lang="en-US" sz="1600" b="1" u="sng" dirty="0">
              <a:solidFill>
                <a:srgbClr val="C00000"/>
              </a:solidFill>
            </a:rPr>
            <a:t>DIJELASKAN PADA SLIDE2 SETELAH INI</a:t>
          </a:r>
          <a:endParaRPr lang="en-US" sz="1600" b="1" u="sng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35704" custLinFactNeighborY="256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 custLinFactNeighborX="14752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4406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sng" kern="1200" dirty="0">
              <a:solidFill>
                <a:srgbClr val="C00000"/>
              </a:solidFill>
            </a:rPr>
            <a:t>OBJEK PKB : </a:t>
          </a:r>
          <a:r>
            <a:rPr lang="en-US" sz="3500" b="1" kern="1200" dirty="0" err="1">
              <a:solidFill>
                <a:srgbClr val="002060"/>
              </a:solidFill>
            </a:rPr>
            <a:t>Kepemilikan</a:t>
          </a:r>
          <a:r>
            <a:rPr lang="en-US" sz="3500" b="1" kern="1200" dirty="0">
              <a:solidFill>
                <a:srgbClr val="002060"/>
              </a:solidFill>
            </a:rPr>
            <a:t> dan/</a:t>
          </a:r>
          <a:r>
            <a:rPr lang="en-US" sz="3500" b="1" kern="1200" dirty="0" err="1">
              <a:solidFill>
                <a:srgbClr val="002060"/>
              </a:solidFill>
            </a:rPr>
            <a:t>atau</a:t>
          </a:r>
          <a:r>
            <a:rPr lang="en-US" sz="3500" b="1" kern="1200" dirty="0">
              <a:solidFill>
                <a:srgbClr val="002060"/>
              </a:solidFill>
            </a:rPr>
            <a:t> </a:t>
          </a:r>
          <a:r>
            <a:rPr lang="en-US" sz="3500" b="1" kern="1200" dirty="0" err="1">
              <a:solidFill>
                <a:srgbClr val="002060"/>
              </a:solidFill>
            </a:rPr>
            <a:t>Penguasaan</a:t>
          </a:r>
          <a:r>
            <a:rPr lang="en-US" sz="3500" b="1" kern="1200" dirty="0">
              <a:solidFill>
                <a:srgbClr val="002060"/>
              </a:solidFill>
            </a:rPr>
            <a:t> </a:t>
          </a:r>
          <a:r>
            <a:rPr lang="en-US" sz="3500" b="1" kern="1200" dirty="0" err="1">
              <a:solidFill>
                <a:srgbClr val="002060"/>
              </a:solidFill>
            </a:rPr>
            <a:t>Kendaraan</a:t>
          </a:r>
          <a:r>
            <a:rPr lang="en-US" sz="3500" b="1" kern="1200" dirty="0">
              <a:solidFill>
                <a:srgbClr val="002060"/>
              </a:solidFill>
            </a:rPr>
            <a:t> </a:t>
          </a:r>
          <a:r>
            <a:rPr lang="en-US" sz="3500" b="1" kern="1200" dirty="0" err="1">
              <a:solidFill>
                <a:srgbClr val="002060"/>
              </a:solidFill>
            </a:rPr>
            <a:t>Bermotor</a:t>
          </a:r>
          <a:endParaRPr lang="en-US" sz="3500" b="1" kern="1200" dirty="0">
            <a:solidFill>
              <a:srgbClr val="002060"/>
            </a:solidFill>
          </a:endParaRPr>
        </a:p>
      </dsp:txBody>
      <dsp:txXfrm rot="5400000">
        <a:off x="2808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79125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DIKECUALIKAN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1) </a:t>
          </a:r>
          <a:r>
            <a:rPr lang="en-US" sz="1800" b="1" kern="1200" dirty="0" err="1">
              <a:solidFill>
                <a:srgbClr val="002060"/>
              </a:solidFill>
            </a:rPr>
            <a:t>Kereta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Api</a:t>
          </a:r>
          <a:endParaRPr lang="en-US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2) </a:t>
          </a:r>
          <a:r>
            <a:rPr lang="en-US" sz="1800" b="1" kern="1200" dirty="0" err="1">
              <a:solidFill>
                <a:srgbClr val="002060"/>
              </a:solidFill>
            </a:rPr>
            <a:t>Kend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Bermotor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unt</a:t>
          </a:r>
          <a:r>
            <a:rPr lang="en-US" sz="1800" b="1" kern="1200" dirty="0">
              <a:solidFill>
                <a:srgbClr val="002060"/>
              </a:solidFill>
            </a:rPr>
            <a:t> KEAMANAN NEGARA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3) </a:t>
          </a:r>
          <a:r>
            <a:rPr lang="en-US" sz="1800" b="1" kern="1200" dirty="0" err="1">
              <a:solidFill>
                <a:srgbClr val="002060"/>
              </a:solidFill>
            </a:rPr>
            <a:t>Kend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Bermotor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unt</a:t>
          </a:r>
          <a:r>
            <a:rPr lang="en-US" sz="1800" b="1" kern="1200" dirty="0">
              <a:solidFill>
                <a:srgbClr val="002060"/>
              </a:solidFill>
            </a:rPr>
            <a:t> KEDUTAAN / KONSULAT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4) </a:t>
          </a:r>
          <a:r>
            <a:rPr lang="en-US" sz="1800" b="1" kern="1200" dirty="0" err="1">
              <a:solidFill>
                <a:srgbClr val="002060"/>
              </a:solidFill>
            </a:rPr>
            <a:t>Kend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Bermotor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u="sng" kern="1200" dirty="0">
              <a:solidFill>
                <a:srgbClr val="C00000"/>
              </a:solidFill>
            </a:rPr>
            <a:t>BERBASIS ENERGI TERBARUKAN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 dirty="0">
              <a:solidFill>
                <a:srgbClr val="002060"/>
              </a:solidFill>
            </a:rPr>
            <a:t>5) </a:t>
          </a:r>
          <a:r>
            <a:rPr lang="en-US" sz="1800" b="1" u="none" kern="1200" dirty="0" err="1">
              <a:solidFill>
                <a:srgbClr val="002060"/>
              </a:solidFill>
            </a:rPr>
            <a:t>Kend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Bermotor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sng" kern="1200" dirty="0" err="1">
              <a:solidFill>
                <a:srgbClr val="C00000"/>
              </a:solidFill>
            </a:rPr>
            <a:t>Lainnya</a:t>
          </a:r>
          <a:r>
            <a:rPr lang="en-US" sz="1800" b="1" u="sng" kern="1200" dirty="0">
              <a:solidFill>
                <a:srgbClr val="C00000"/>
              </a:solidFill>
            </a:rPr>
            <a:t> </a:t>
          </a:r>
          <a:r>
            <a:rPr lang="en-US" sz="1800" b="1" u="sng" kern="1200" dirty="0" err="1">
              <a:solidFill>
                <a:srgbClr val="C00000"/>
              </a:solidFill>
            </a:rPr>
            <a:t>yg</a:t>
          </a:r>
          <a:r>
            <a:rPr lang="en-US" sz="1800" b="1" u="sng" kern="1200" dirty="0">
              <a:solidFill>
                <a:srgbClr val="C00000"/>
              </a:solidFill>
            </a:rPr>
            <a:t> </a:t>
          </a:r>
          <a:r>
            <a:rPr lang="en-US" sz="1800" b="1" u="sng" kern="1200" dirty="0" err="1">
              <a:solidFill>
                <a:srgbClr val="C00000"/>
              </a:solidFill>
            </a:rPr>
            <a:t>ditetapkan</a:t>
          </a:r>
          <a:r>
            <a:rPr lang="en-US" sz="1800" b="1" u="sng" kern="1200" dirty="0">
              <a:solidFill>
                <a:srgbClr val="C00000"/>
              </a:solidFill>
            </a:rPr>
            <a:t> PERDA</a:t>
          </a:r>
        </a:p>
      </dsp:txBody>
      <dsp:txXfrm rot="5400000">
        <a:off x="3038118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709499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SUBJEK &amp; WP PKB 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Org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memiliki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&amp;/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mengusai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kend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bermotor</a:t>
          </a:r>
          <a:r>
            <a:rPr lang="en-US" sz="2400" b="1" u="sng" kern="1200" dirty="0">
              <a:solidFill>
                <a:srgbClr val="FF0000"/>
              </a:solidFill>
              <a:highlight>
                <a:srgbClr val="C0C0C0"/>
              </a:highlight>
            </a:rPr>
            <a:t>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Org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YANG MEMILIKI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Kend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Bermoto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r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b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</a:br>
          <a:endParaRPr lang="en-US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5956367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DPP &amp; TARIF PKB 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chemeClr val="tx2">
                  <a:lumMod val="95000"/>
                  <a:lumOff val="5000"/>
                </a:schemeClr>
              </a:solidFill>
            </a:rPr>
            <a:t>1) Dasar </a:t>
          </a:r>
          <a:r>
            <a:rPr lang="en-US" sz="1600" b="1" u="none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600" b="1" u="none" kern="1200" dirty="0">
              <a:solidFill>
                <a:schemeClr val="tx2">
                  <a:lumMod val="95000"/>
                  <a:lumOff val="5000"/>
                </a:schemeClr>
              </a:solidFill>
            </a:rPr>
            <a:t> PKB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600" b="1" u="none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600" b="1" u="none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u="none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perkalian</a:t>
          </a:r>
          <a:r>
            <a:rPr lang="en-US" sz="1600" b="1" u="none" kern="1200" dirty="0">
              <a:solidFill>
                <a:schemeClr val="tx2">
                  <a:lumMod val="95000"/>
                  <a:lumOff val="5000"/>
                </a:schemeClr>
              </a:solidFill>
            </a:rPr>
            <a:t> Nilai </a:t>
          </a:r>
          <a:r>
            <a:rPr lang="en-US" sz="1600" b="1" u="none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Jual</a:t>
          </a:r>
          <a:r>
            <a:rPr lang="en-US" sz="1600" b="1" u="none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600" b="1" u="none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1600" b="1" u="none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u="none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r>
            <a:rPr lang="en-US" sz="1600" b="1" u="none" kern="1200" dirty="0">
              <a:solidFill>
                <a:schemeClr val="tx2">
                  <a:lumMod val="95000"/>
                  <a:lumOff val="5000"/>
                </a:schemeClr>
              </a:solidFill>
            </a:rPr>
            <a:t> X BOBOT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u="none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Kepemilikan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&amp;/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penguasaan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u="sng" kern="1200" dirty="0">
              <a:solidFill>
                <a:srgbClr val="FF0000"/>
              </a:solidFill>
              <a:highlight>
                <a:srgbClr val="00FFFF"/>
              </a:highlight>
            </a:rPr>
            <a:t>PERTAMA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= </a:t>
          </a:r>
          <a:r>
            <a:rPr lang="en-US" sz="1500" b="1" kern="1200" dirty="0">
              <a:solidFill>
                <a:srgbClr val="FF0000"/>
              </a:solidFill>
            </a:rPr>
            <a:t>PALING TINGGI 1,2%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3)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Kepemilikan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&amp;/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penguasaan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u="sng" kern="1200" dirty="0">
              <a:solidFill>
                <a:srgbClr val="FF0000"/>
              </a:solidFill>
              <a:highlight>
                <a:srgbClr val="00FFFF"/>
              </a:highlight>
            </a:rPr>
            <a:t>KEDUA &amp; SETERUSNYA,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>
              <a:solidFill>
                <a:srgbClr val="FF0000"/>
              </a:solidFill>
              <a:highlight>
                <a:srgbClr val="00FFFF"/>
              </a:highlight>
            </a:rPr>
            <a:t>    DAPAT </a:t>
          </a:r>
          <a:r>
            <a:rPr lang="en-US" sz="1500" b="1" u="sng" kern="1200" dirty="0" err="1">
              <a:solidFill>
                <a:srgbClr val="FF0000"/>
              </a:solidFill>
              <a:highlight>
                <a:srgbClr val="00FFFF"/>
              </a:highlight>
            </a:rPr>
            <a:t>ditetapkan</a:t>
          </a:r>
          <a:r>
            <a:rPr lang="en-US" sz="1500" b="1" u="sng" kern="1200" dirty="0">
              <a:solidFill>
                <a:srgbClr val="FF0000"/>
              </a:solidFill>
              <a:highlight>
                <a:srgbClr val="00FFFF"/>
              </a:highlight>
            </a:rPr>
            <a:t> PROGRESIF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= </a:t>
          </a:r>
          <a:r>
            <a:rPr lang="en-US" sz="1500" b="1" kern="1200" dirty="0">
              <a:solidFill>
                <a:srgbClr val="FF0000"/>
              </a:solidFill>
            </a:rPr>
            <a:t>PALING TINGGI 6%</a:t>
          </a:r>
          <a:endParaRPr lang="en-US" sz="1500" kern="1200" dirty="0">
            <a:solidFill>
              <a:srgbClr val="FF0000"/>
            </a:solidFill>
          </a:endParaRPr>
        </a:p>
      </dsp:txBody>
      <dsp:txXfrm rot="5400000">
        <a:off x="8887426" y="1049730"/>
        <a:ext cx="2754920" cy="31491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123037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OBJEK </a:t>
          </a:r>
          <a:r>
            <a:rPr lang="en-US" sz="1800" b="1" u="sng" kern="1200" dirty="0" err="1">
              <a:solidFill>
                <a:srgbClr val="C00000"/>
              </a:solidFill>
            </a:rPr>
            <a:t>Pjk</a:t>
          </a:r>
          <a:r>
            <a:rPr lang="en-US" sz="1800" b="1" u="sng" kern="1200" dirty="0">
              <a:solidFill>
                <a:srgbClr val="C00000"/>
              </a:solidFill>
            </a:rPr>
            <a:t> </a:t>
          </a:r>
          <a:r>
            <a:rPr lang="en-US" sz="1800" b="1" u="sng" kern="1200" dirty="0" err="1">
              <a:solidFill>
                <a:srgbClr val="C00000"/>
              </a:solidFill>
            </a:rPr>
            <a:t>Reklame</a:t>
          </a:r>
          <a:r>
            <a:rPr lang="en-US" sz="1800" b="1" u="sng" kern="1200" dirty="0">
              <a:solidFill>
                <a:srgbClr val="C00000"/>
              </a:solidFill>
            </a:rPr>
            <a:t>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Daftar </a:t>
          </a:r>
          <a:r>
            <a:rPr lang="en-US" sz="1800" b="1" kern="1200" dirty="0" err="1">
              <a:solidFill>
                <a:srgbClr val="002060"/>
              </a:solidFill>
            </a:rPr>
            <a:t>Objek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Pjk</a:t>
          </a:r>
          <a:r>
            <a:rPr lang="en-US" sz="1800" b="1" kern="1200" dirty="0">
              <a:solidFill>
                <a:srgbClr val="002060"/>
              </a:solidFill>
            </a:rPr>
            <a:t> REKLAME </a:t>
          </a:r>
          <a:r>
            <a:rPr lang="en-US" sz="1800" b="1" kern="1200" dirty="0" err="1">
              <a:solidFill>
                <a:srgbClr val="002060"/>
              </a:solidFill>
            </a:rPr>
            <a:t>disajikan</a:t>
          </a:r>
          <a:r>
            <a:rPr lang="en-US" sz="1800" b="1" kern="1200" dirty="0">
              <a:solidFill>
                <a:srgbClr val="002060"/>
              </a:solidFill>
            </a:rPr>
            <a:t> pada </a:t>
          </a:r>
          <a:r>
            <a:rPr lang="en-US" sz="1800" b="1" kern="1200" dirty="0" err="1">
              <a:solidFill>
                <a:srgbClr val="002060"/>
              </a:solidFill>
            </a:rPr>
            <a:t>bagian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setelah</a:t>
          </a:r>
          <a:r>
            <a:rPr lang="en-US" sz="1800" b="1" kern="1200" dirty="0">
              <a:solidFill>
                <a:srgbClr val="002060"/>
              </a:solidFill>
            </a:rPr>
            <a:t> slide </a:t>
          </a:r>
          <a:r>
            <a:rPr lang="en-US" sz="1800" b="1" kern="1200" dirty="0" err="1">
              <a:solidFill>
                <a:srgbClr val="002060"/>
              </a:solidFill>
            </a:rPr>
            <a:t>ini</a:t>
          </a:r>
          <a:r>
            <a:rPr lang="en-US" sz="1800" b="1" kern="1200" dirty="0">
              <a:solidFill>
                <a:srgbClr val="002060"/>
              </a:solidFill>
            </a:rPr>
            <a:t>. </a:t>
          </a:r>
        </a:p>
      </dsp:txBody>
      <dsp:txXfrm rot="5400000">
        <a:off x="123831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79125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DIKECUALIKAN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Daftar PENGECUALIAN </a:t>
          </a:r>
          <a:r>
            <a:rPr lang="en-US" sz="1800" b="1" kern="1200" dirty="0" err="1">
              <a:solidFill>
                <a:srgbClr val="002060"/>
              </a:solidFill>
            </a:rPr>
            <a:t>Objek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Pjk</a:t>
          </a:r>
          <a:r>
            <a:rPr lang="en-US" sz="1800" b="1" kern="1200" dirty="0">
              <a:solidFill>
                <a:srgbClr val="002060"/>
              </a:solidFill>
            </a:rPr>
            <a:t> REKLAME </a:t>
          </a:r>
          <a:r>
            <a:rPr lang="en-US" sz="1800" b="1" kern="1200" dirty="0" err="1">
              <a:solidFill>
                <a:srgbClr val="002060"/>
              </a:solidFill>
            </a:rPr>
            <a:t>disajikan</a:t>
          </a:r>
          <a:r>
            <a:rPr lang="en-US" sz="1800" b="1" kern="1200" dirty="0">
              <a:solidFill>
                <a:srgbClr val="002060"/>
              </a:solidFill>
            </a:rPr>
            <a:t> pada </a:t>
          </a:r>
          <a:r>
            <a:rPr lang="en-US" sz="1800" b="1" kern="1200" dirty="0" err="1">
              <a:solidFill>
                <a:srgbClr val="002060"/>
              </a:solidFill>
            </a:rPr>
            <a:t>bagian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setelah</a:t>
          </a:r>
          <a:r>
            <a:rPr lang="en-US" sz="1800" b="1" kern="1200" dirty="0">
              <a:solidFill>
                <a:srgbClr val="002060"/>
              </a:solidFill>
            </a:rPr>
            <a:t> slide </a:t>
          </a:r>
          <a:r>
            <a:rPr lang="en-US" sz="1800" b="1" kern="1200" dirty="0" err="1">
              <a:solidFill>
                <a:srgbClr val="002060"/>
              </a:solidFill>
            </a:rPr>
            <a:t>ini</a:t>
          </a:r>
          <a:r>
            <a:rPr lang="en-US" sz="1800" b="1" kern="1200" dirty="0">
              <a:solidFill>
                <a:srgbClr val="002060"/>
              </a:solidFill>
            </a:rPr>
            <a:t>. </a:t>
          </a:r>
          <a:endParaRPr lang="en-US" sz="1800" b="1" u="sng" kern="1200" dirty="0">
            <a:solidFill>
              <a:srgbClr val="C00000"/>
            </a:solidFill>
          </a:endParaRPr>
        </a:p>
      </dsp:txBody>
      <dsp:txXfrm rot="5400000">
        <a:off x="3038118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709499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SUBJEK &amp; WAJIB PAJAK REKLAME 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Reklame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= Org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menggunakan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Reklame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. </a:t>
          </a:r>
          <a:endParaRPr lang="en-US" sz="24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Reklame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= Org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YANG MENYELENGGARAKAN REKLAME. </a:t>
          </a:r>
          <a:endParaRPr lang="en-US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5956367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DASAR PENGENAAN &amp; TARIF PAJAK REKLAME 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Dasar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Reklame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NILAI SEWA REKLAME.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Tarif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Reklame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u="sng" kern="1200" dirty="0" err="1">
              <a:solidFill>
                <a:srgbClr val="FF0000"/>
              </a:solidFill>
              <a:highlight>
                <a:srgbClr val="00FFFF"/>
              </a:highlight>
            </a:rPr>
            <a:t>ditetapkan</a:t>
          </a:r>
          <a:r>
            <a:rPr lang="en-US" sz="1500" b="1" u="sng" kern="1200" dirty="0">
              <a:solidFill>
                <a:srgbClr val="FF0000"/>
              </a:solidFill>
              <a:highlight>
                <a:srgbClr val="00FFFF"/>
              </a:highlight>
            </a:rPr>
            <a:t> PALING TINGGI = 25%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none" kern="1200" dirty="0">
              <a:solidFill>
                <a:schemeClr val="tx2"/>
              </a:solidFill>
            </a:rPr>
            <a:t>3)  Tarif </a:t>
          </a:r>
          <a:r>
            <a:rPr lang="en-US" sz="1500" b="1" u="none" kern="1200" dirty="0" err="1">
              <a:solidFill>
                <a:schemeClr val="tx2"/>
              </a:solidFill>
            </a:rPr>
            <a:t>Pajak</a:t>
          </a:r>
          <a:r>
            <a:rPr lang="en-US" sz="1500" b="1" u="none" kern="1200" dirty="0">
              <a:solidFill>
                <a:schemeClr val="tx2"/>
              </a:solidFill>
            </a:rPr>
            <a:t> </a:t>
          </a:r>
          <a:r>
            <a:rPr lang="en-US" sz="1500" b="1" u="none" kern="1200" dirty="0" err="1">
              <a:solidFill>
                <a:schemeClr val="tx2"/>
              </a:solidFill>
            </a:rPr>
            <a:t>Reklame</a:t>
          </a:r>
          <a:r>
            <a:rPr lang="en-US" sz="1500" b="1" u="none" kern="1200" dirty="0">
              <a:solidFill>
                <a:schemeClr val="tx2"/>
              </a:solidFill>
            </a:rPr>
            <a:t> DITETAPKAN </a:t>
          </a:r>
          <a:r>
            <a:rPr lang="en-US" sz="1500" b="1" u="none" kern="1200" dirty="0" err="1">
              <a:solidFill>
                <a:schemeClr val="tx2"/>
              </a:solidFill>
            </a:rPr>
            <a:t>dengan</a:t>
          </a:r>
          <a:r>
            <a:rPr lang="en-US" sz="1500" b="1" u="none" kern="1200" dirty="0">
              <a:solidFill>
                <a:schemeClr val="tx2"/>
              </a:solidFill>
            </a:rPr>
            <a:t> PERDA</a:t>
          </a:r>
        </a:p>
      </dsp:txBody>
      <dsp:txXfrm rot="5400000">
        <a:off x="8887426" y="1049730"/>
        <a:ext cx="2754920" cy="31491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4406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sng" kern="1200" dirty="0">
              <a:solidFill>
                <a:srgbClr val="C00000"/>
              </a:solidFill>
            </a:rPr>
            <a:t>OBJEK PAT : </a:t>
          </a:r>
          <a:r>
            <a:rPr lang="en-US" sz="3200" b="1" kern="1200" dirty="0" err="1">
              <a:solidFill>
                <a:srgbClr val="002060"/>
              </a:solidFill>
            </a:rPr>
            <a:t>Pengambilan</a:t>
          </a:r>
          <a:r>
            <a:rPr lang="en-US" sz="3200" b="1" kern="1200" dirty="0">
              <a:solidFill>
                <a:srgbClr val="002060"/>
              </a:solidFill>
            </a:rPr>
            <a:t> &amp;/ </a:t>
          </a:r>
          <a:r>
            <a:rPr lang="en-US" sz="3200" b="1" kern="1200" dirty="0" err="1">
              <a:solidFill>
                <a:srgbClr val="002060"/>
              </a:solidFill>
            </a:rPr>
            <a:t>Pemanfaatan</a:t>
          </a:r>
          <a:r>
            <a:rPr lang="en-US" sz="3200" b="1" kern="1200" dirty="0">
              <a:solidFill>
                <a:srgbClr val="002060"/>
              </a:solidFill>
            </a:rPr>
            <a:t> Air Tanah</a:t>
          </a:r>
        </a:p>
      </dsp:txBody>
      <dsp:txXfrm rot="5400000">
        <a:off x="2808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79125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DIKECUALIKAN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1) </a:t>
          </a:r>
          <a:r>
            <a:rPr lang="en-US" sz="1800" b="1" kern="1200" dirty="0" err="1">
              <a:solidFill>
                <a:srgbClr val="002060"/>
              </a:solidFill>
            </a:rPr>
            <a:t>Keperluan</a:t>
          </a:r>
          <a:r>
            <a:rPr lang="en-US" sz="1800" b="1" kern="1200" dirty="0">
              <a:solidFill>
                <a:srgbClr val="002060"/>
              </a:solidFill>
            </a:rPr>
            <a:t> Dasar </a:t>
          </a:r>
          <a:r>
            <a:rPr lang="en-US" sz="1800" b="1" kern="1200" dirty="0" err="1">
              <a:solidFill>
                <a:srgbClr val="002060"/>
              </a:solidFill>
            </a:rPr>
            <a:t>Rumah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Tangga</a:t>
          </a:r>
          <a:endParaRPr lang="en-US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2) </a:t>
          </a:r>
          <a:r>
            <a:rPr lang="en-US" sz="1800" b="1" kern="1200" dirty="0" err="1">
              <a:solidFill>
                <a:srgbClr val="002060"/>
              </a:solidFill>
            </a:rPr>
            <a:t>Pengairan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Pertanian</a:t>
          </a:r>
          <a:r>
            <a:rPr lang="en-US" sz="1800" b="1" kern="1200" dirty="0">
              <a:solidFill>
                <a:srgbClr val="002060"/>
              </a:solidFill>
            </a:rPr>
            <a:t> Rakyat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3) </a:t>
          </a:r>
          <a:r>
            <a:rPr lang="en-US" sz="1800" b="1" kern="1200" dirty="0" err="1">
              <a:solidFill>
                <a:srgbClr val="002060"/>
              </a:solidFill>
            </a:rPr>
            <a:t>Perikanan</a:t>
          </a:r>
          <a:r>
            <a:rPr lang="en-US" sz="1800" b="1" kern="1200" dirty="0">
              <a:solidFill>
                <a:srgbClr val="002060"/>
              </a:solidFill>
            </a:rPr>
            <a:t> Rakyat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4) </a:t>
          </a:r>
          <a:r>
            <a:rPr lang="en-US" sz="1800" b="1" kern="1200" dirty="0" err="1">
              <a:solidFill>
                <a:srgbClr val="002060"/>
              </a:solidFill>
            </a:rPr>
            <a:t>Peternakan</a:t>
          </a:r>
          <a:r>
            <a:rPr lang="en-US" sz="1800" b="1" kern="1200" dirty="0">
              <a:solidFill>
                <a:srgbClr val="002060"/>
              </a:solidFill>
            </a:rPr>
            <a:t> Rakyat</a:t>
          </a:r>
          <a:endParaRPr lang="en-US" sz="1800" b="1" u="sng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 dirty="0">
              <a:solidFill>
                <a:srgbClr val="002060"/>
              </a:solidFill>
            </a:rPr>
            <a:t>5) </a:t>
          </a:r>
          <a:r>
            <a:rPr lang="en-US" sz="1800" b="1" u="none" kern="1200" dirty="0" err="1">
              <a:solidFill>
                <a:srgbClr val="002060"/>
              </a:solidFill>
            </a:rPr>
            <a:t>Keperluan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Keagamaan</a:t>
          </a:r>
          <a:r>
            <a:rPr lang="en-US" sz="1800" b="1" u="none" kern="1200" dirty="0">
              <a:solidFill>
                <a:srgbClr val="002060"/>
              </a:solidFill>
            </a:rPr>
            <a:t> 6) </a:t>
          </a:r>
          <a:r>
            <a:rPr lang="en-US" sz="1800" b="1" u="none" kern="1200" dirty="0" err="1">
              <a:solidFill>
                <a:srgbClr val="002060"/>
              </a:solidFill>
            </a:rPr>
            <a:t>Kegiatan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lainnya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yg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diatur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dengan</a:t>
          </a:r>
          <a:r>
            <a:rPr lang="en-US" sz="1800" b="1" u="none" kern="1200" dirty="0">
              <a:solidFill>
                <a:srgbClr val="002060"/>
              </a:solidFill>
            </a:rPr>
            <a:t> PERDA</a:t>
          </a:r>
          <a:endParaRPr lang="en-US" sz="1800" b="1" u="sng" kern="1200" dirty="0">
            <a:solidFill>
              <a:srgbClr val="C00000"/>
            </a:solidFill>
          </a:endParaRPr>
        </a:p>
      </dsp:txBody>
      <dsp:txXfrm rot="5400000">
        <a:off x="3038118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709499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0" rIns="3175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5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SUBJEK PJK &amp; WAJIP PJK PAT :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PAT = Org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00FFFF"/>
              </a:highlight>
            </a:rPr>
            <a:t>yg</a:t>
          </a:r>
          <a:r>
            <a:rPr lang="en-US" sz="1800" b="1" u="sng" kern="1200" dirty="0">
              <a:solidFill>
                <a:srgbClr val="FF0000"/>
              </a:solidFill>
              <a:highlight>
                <a:srgbClr val="00FFFF"/>
              </a:highlight>
            </a:rPr>
            <a:t>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00FFFF"/>
              </a:highlight>
            </a:rPr>
            <a:t>melakukan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00FFFF"/>
              </a:highlight>
            </a:rPr>
            <a:t> PENGAMBILAN &amp;/ PEMANFAATAN AIR TANAH</a:t>
          </a:r>
          <a:r>
            <a:rPr lang="en-US" sz="2000" b="1" u="sng" kern="1200" dirty="0">
              <a:solidFill>
                <a:srgbClr val="FF0000"/>
              </a:solidFill>
              <a:highlight>
                <a:srgbClr val="00FFFF"/>
              </a:highlight>
            </a:rPr>
            <a:t>.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PAT = Org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00FFFF"/>
              </a:highlight>
            </a:rPr>
            <a:t>yg</a:t>
          </a:r>
          <a:r>
            <a:rPr lang="en-US" sz="1800" b="1" u="sng" kern="1200" dirty="0">
              <a:solidFill>
                <a:srgbClr val="FF0000"/>
              </a:solidFill>
              <a:highlight>
                <a:srgbClr val="00FFFF"/>
              </a:highlight>
            </a:rPr>
            <a:t>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00FFFF"/>
              </a:highlight>
            </a:rPr>
            <a:t>melakukan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00FFFF"/>
              </a:highlight>
            </a:rPr>
            <a:t> PENGAMBILAN &amp;/ PEMANFAATAN AIR TANAH.</a:t>
          </a:r>
          <a:endParaRPr lang="en-US" sz="1600" b="1" kern="1200" dirty="0">
            <a:solidFill>
              <a:schemeClr val="tx2">
                <a:lumMod val="95000"/>
                <a:lumOff val="5000"/>
              </a:schemeClr>
            </a:solidFill>
            <a:highlight>
              <a:srgbClr val="00FFFF"/>
            </a:highlight>
          </a:endParaRPr>
        </a:p>
      </dsp:txBody>
      <dsp:txXfrm rot="5400000">
        <a:off x="5956367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DPP &amp; TARIF PJK PAT 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1)Dasar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PAT = Nilai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Perolehan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Air Tanah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Tarif PAT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= </a:t>
          </a:r>
          <a:r>
            <a:rPr lang="en-US" sz="1500" b="1" kern="1200" dirty="0">
              <a:solidFill>
                <a:srgbClr val="FF0000"/>
              </a:solidFill>
            </a:rPr>
            <a:t>PALING TINGGI 20 %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3) Tarif PAT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dengan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PERDA. </a:t>
          </a:r>
          <a:endParaRPr lang="en-US" sz="1500" kern="1200" dirty="0">
            <a:solidFill>
              <a:srgbClr val="FF0000"/>
            </a:solidFill>
          </a:endParaRPr>
        </a:p>
      </dsp:txBody>
      <dsp:txXfrm rot="5400000">
        <a:off x="8887426" y="1049730"/>
        <a:ext cx="2754920" cy="31491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4406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sng" kern="1200" dirty="0">
              <a:solidFill>
                <a:srgbClr val="C00000"/>
              </a:solidFill>
            </a:rPr>
            <a:t>OBJEK MBLB : </a:t>
          </a:r>
          <a:r>
            <a:rPr lang="en-US" sz="3200" b="1" kern="1200" dirty="0">
              <a:solidFill>
                <a:srgbClr val="002060"/>
              </a:solidFill>
            </a:rPr>
            <a:t>Daftar </a:t>
          </a:r>
          <a:r>
            <a:rPr lang="en-US" sz="3200" b="1" kern="1200" dirty="0" err="1">
              <a:solidFill>
                <a:srgbClr val="002060"/>
              </a:solidFill>
            </a:rPr>
            <a:t>Objek</a:t>
          </a:r>
          <a:r>
            <a:rPr lang="en-US" sz="3200" b="1" kern="1200" dirty="0">
              <a:solidFill>
                <a:srgbClr val="002060"/>
              </a:solidFill>
            </a:rPr>
            <a:t> MBLB </a:t>
          </a:r>
          <a:r>
            <a:rPr lang="en-US" sz="3200" b="1" kern="1200" dirty="0" err="1">
              <a:solidFill>
                <a:srgbClr val="002060"/>
              </a:solidFill>
            </a:rPr>
            <a:t>disajikan</a:t>
          </a:r>
          <a:r>
            <a:rPr lang="en-US" sz="3200" b="1" kern="1200" dirty="0">
              <a:solidFill>
                <a:srgbClr val="002060"/>
              </a:solidFill>
            </a:rPr>
            <a:t> pada </a:t>
          </a:r>
          <a:r>
            <a:rPr lang="en-US" sz="3200" b="1" kern="1200" dirty="0" err="1">
              <a:solidFill>
                <a:srgbClr val="002060"/>
              </a:solidFill>
            </a:rPr>
            <a:t>bagian</a:t>
          </a:r>
          <a:r>
            <a:rPr lang="en-US" sz="3200" b="1" kern="1200" dirty="0">
              <a:solidFill>
                <a:srgbClr val="002060"/>
              </a:solidFill>
            </a:rPr>
            <a:t> </a:t>
          </a:r>
          <a:r>
            <a:rPr lang="en-US" sz="3200" b="1" kern="1200" dirty="0" err="1">
              <a:solidFill>
                <a:srgbClr val="002060"/>
              </a:solidFill>
            </a:rPr>
            <a:t>setelah</a:t>
          </a:r>
          <a:r>
            <a:rPr lang="en-US" sz="3200" b="1" kern="1200" dirty="0">
              <a:solidFill>
                <a:srgbClr val="002060"/>
              </a:solidFill>
            </a:rPr>
            <a:t> slide </a:t>
          </a:r>
          <a:r>
            <a:rPr lang="en-US" sz="3200" b="1" kern="1200" dirty="0" err="1">
              <a:solidFill>
                <a:srgbClr val="002060"/>
              </a:solidFill>
            </a:rPr>
            <a:t>ini</a:t>
          </a:r>
          <a:r>
            <a:rPr lang="en-US" sz="3200" b="1" kern="1200" dirty="0">
              <a:solidFill>
                <a:srgbClr val="002060"/>
              </a:solidFill>
            </a:rPr>
            <a:t>. </a:t>
          </a:r>
        </a:p>
      </dsp:txBody>
      <dsp:txXfrm rot="5400000">
        <a:off x="2808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79125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>
              <a:solidFill>
                <a:srgbClr val="C00000"/>
              </a:solidFill>
            </a:rPr>
            <a:t>DIKECUALIKAN </a:t>
          </a:r>
          <a:r>
            <a:rPr lang="en-US" sz="1700" b="1" u="sng" kern="1200" dirty="0" err="1">
              <a:solidFill>
                <a:srgbClr val="C00000"/>
              </a:solidFill>
            </a:rPr>
            <a:t>meliputi</a:t>
          </a:r>
          <a:r>
            <a:rPr lang="en-US" sz="1700" b="1" u="sng" kern="1200" dirty="0">
              <a:solidFill>
                <a:srgbClr val="C00000"/>
              </a:solidFill>
            </a:rPr>
            <a:t> MBLB 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002060"/>
              </a:solidFill>
            </a:rPr>
            <a:t>1) </a:t>
          </a:r>
          <a:r>
            <a:rPr lang="en-US" sz="1700" b="1" kern="1200" dirty="0" err="1">
              <a:solidFill>
                <a:srgbClr val="002060"/>
              </a:solidFill>
            </a:rPr>
            <a:t>Untuk</a:t>
          </a:r>
          <a:r>
            <a:rPr lang="en-US" sz="1700" b="1" kern="1200" dirty="0">
              <a:solidFill>
                <a:srgbClr val="002060"/>
              </a:solidFill>
            </a:rPr>
            <a:t> </a:t>
          </a:r>
          <a:r>
            <a:rPr lang="en-US" sz="1700" b="1" kern="1200" dirty="0" err="1">
              <a:solidFill>
                <a:srgbClr val="002060"/>
              </a:solidFill>
            </a:rPr>
            <a:t>keperluan</a:t>
          </a:r>
          <a:r>
            <a:rPr lang="en-US" sz="1700" b="1" kern="1200" dirty="0">
              <a:solidFill>
                <a:srgbClr val="002060"/>
              </a:solidFill>
            </a:rPr>
            <a:t> </a:t>
          </a:r>
          <a:r>
            <a:rPr lang="en-US" sz="1700" b="1" kern="1200" dirty="0" err="1">
              <a:solidFill>
                <a:srgbClr val="002060"/>
              </a:solidFill>
            </a:rPr>
            <a:t>Rumah</a:t>
          </a:r>
          <a:r>
            <a:rPr lang="en-US" sz="1700" b="1" kern="1200" dirty="0">
              <a:solidFill>
                <a:srgbClr val="002060"/>
              </a:solidFill>
            </a:rPr>
            <a:t> </a:t>
          </a:r>
          <a:r>
            <a:rPr lang="en-US" sz="1700" b="1" kern="1200" dirty="0" err="1">
              <a:solidFill>
                <a:srgbClr val="002060"/>
              </a:solidFill>
            </a:rPr>
            <a:t>Tangga</a:t>
          </a:r>
          <a:r>
            <a:rPr lang="en-US" sz="1700" b="1" kern="1200" dirty="0">
              <a:solidFill>
                <a:srgbClr val="002060"/>
              </a:solidFill>
            </a:rPr>
            <a:t> &amp; </a:t>
          </a:r>
          <a:r>
            <a:rPr lang="en-US" sz="1700" b="1" kern="1200" dirty="0" err="1">
              <a:solidFill>
                <a:srgbClr val="002060"/>
              </a:solidFill>
            </a:rPr>
            <a:t>tidak</a:t>
          </a:r>
          <a:r>
            <a:rPr lang="en-US" sz="1700" b="1" kern="1200" dirty="0">
              <a:solidFill>
                <a:srgbClr val="002060"/>
              </a:solidFill>
            </a:rPr>
            <a:t> </a:t>
          </a:r>
          <a:r>
            <a:rPr lang="en-US" sz="1700" b="1" kern="1200" dirty="0" err="1">
              <a:solidFill>
                <a:srgbClr val="002060"/>
              </a:solidFill>
            </a:rPr>
            <a:t>diperjual</a:t>
          </a:r>
          <a:r>
            <a:rPr lang="en-US" sz="1700" b="1" kern="1200" dirty="0">
              <a:solidFill>
                <a:srgbClr val="002060"/>
              </a:solidFill>
            </a:rPr>
            <a:t> </a:t>
          </a:r>
          <a:r>
            <a:rPr lang="en-US" sz="1700" b="1" kern="1200" dirty="0" err="1">
              <a:solidFill>
                <a:srgbClr val="002060"/>
              </a:solidFill>
            </a:rPr>
            <a:t>belikan</a:t>
          </a:r>
          <a:r>
            <a:rPr lang="en-US" sz="1700" b="1" kern="1200" dirty="0">
              <a:solidFill>
                <a:srgbClr val="002060"/>
              </a:solidFill>
            </a:rPr>
            <a:t>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002060"/>
              </a:solidFill>
            </a:rPr>
            <a:t>2) </a:t>
          </a:r>
          <a:r>
            <a:rPr lang="en-US" sz="1700" b="1" kern="1200" dirty="0" err="1">
              <a:solidFill>
                <a:srgbClr val="C00000"/>
              </a:solidFill>
            </a:rPr>
            <a:t>Untuk</a:t>
          </a:r>
          <a:r>
            <a:rPr lang="en-US" sz="1700" b="1" kern="1200" dirty="0">
              <a:solidFill>
                <a:srgbClr val="C00000"/>
              </a:solidFill>
            </a:rPr>
            <a:t> </a:t>
          </a:r>
          <a:r>
            <a:rPr lang="en-US" sz="1700" b="1" kern="1200" dirty="0" err="1">
              <a:solidFill>
                <a:srgbClr val="C00000"/>
              </a:solidFill>
            </a:rPr>
            <a:t>Keperluan</a:t>
          </a:r>
          <a:r>
            <a:rPr lang="en-US" sz="1700" b="1" kern="1200" dirty="0">
              <a:solidFill>
                <a:srgbClr val="C00000"/>
              </a:solidFill>
            </a:rPr>
            <a:t> </a:t>
          </a:r>
          <a:r>
            <a:rPr lang="en-US" sz="1700" b="1" kern="1200" dirty="0" err="1">
              <a:solidFill>
                <a:srgbClr val="C00000"/>
              </a:solidFill>
            </a:rPr>
            <a:t>pemancang</a:t>
          </a:r>
          <a:r>
            <a:rPr lang="en-US" sz="1700" b="1" kern="1200" dirty="0">
              <a:solidFill>
                <a:srgbClr val="C00000"/>
              </a:solidFill>
            </a:rPr>
            <a:t> </a:t>
          </a:r>
          <a:r>
            <a:rPr lang="en-US" sz="1700" b="1" kern="1200" dirty="0" err="1">
              <a:solidFill>
                <a:srgbClr val="C00000"/>
              </a:solidFill>
            </a:rPr>
            <a:t>tiang</a:t>
          </a:r>
          <a:r>
            <a:rPr lang="en-US" sz="1700" b="1" kern="1200" dirty="0">
              <a:solidFill>
                <a:srgbClr val="C00000"/>
              </a:solidFill>
            </a:rPr>
            <a:t> </a:t>
          </a:r>
          <a:r>
            <a:rPr lang="en-US" sz="1700" b="1" kern="1200" dirty="0" err="1">
              <a:solidFill>
                <a:srgbClr val="C00000"/>
              </a:solidFill>
            </a:rPr>
            <a:t>listrik</a:t>
          </a:r>
          <a:r>
            <a:rPr lang="en-US" sz="1700" b="1" kern="1200" dirty="0">
              <a:solidFill>
                <a:srgbClr val="C00000"/>
              </a:solidFill>
            </a:rPr>
            <a:t>/</a:t>
          </a:r>
          <a:r>
            <a:rPr lang="en-US" sz="1700" b="1" kern="1200" dirty="0" err="1">
              <a:solidFill>
                <a:srgbClr val="C00000"/>
              </a:solidFill>
            </a:rPr>
            <a:t>telepon</a:t>
          </a:r>
          <a:r>
            <a:rPr lang="en-US" sz="1700" b="1" kern="1200" dirty="0">
              <a:solidFill>
                <a:srgbClr val="C00000"/>
              </a:solidFill>
            </a:rPr>
            <a:t>/</a:t>
          </a:r>
          <a:r>
            <a:rPr lang="en-US" sz="1700" b="1" kern="1200" dirty="0" err="1">
              <a:solidFill>
                <a:srgbClr val="C00000"/>
              </a:solidFill>
            </a:rPr>
            <a:t>penanaman</a:t>
          </a:r>
          <a:r>
            <a:rPr lang="en-US" sz="1700" b="1" kern="1200" dirty="0">
              <a:solidFill>
                <a:srgbClr val="C00000"/>
              </a:solidFill>
            </a:rPr>
            <a:t> </a:t>
          </a:r>
          <a:r>
            <a:rPr lang="en-US" sz="1700" b="1" kern="1200" dirty="0" err="1">
              <a:solidFill>
                <a:srgbClr val="C00000"/>
              </a:solidFill>
            </a:rPr>
            <a:t>kabel</a:t>
          </a:r>
          <a:r>
            <a:rPr lang="en-US" sz="1700" b="1" kern="1200" dirty="0">
              <a:solidFill>
                <a:srgbClr val="C00000"/>
              </a:solidFill>
            </a:rPr>
            <a:t>, </a:t>
          </a:r>
          <a:r>
            <a:rPr lang="en-US" sz="1700" b="1" kern="1200" dirty="0" err="1">
              <a:solidFill>
                <a:srgbClr val="C00000"/>
              </a:solidFill>
            </a:rPr>
            <a:t>penanaman</a:t>
          </a:r>
          <a:r>
            <a:rPr lang="en-US" sz="1700" b="1" kern="1200" dirty="0">
              <a:solidFill>
                <a:srgbClr val="C00000"/>
              </a:solidFill>
            </a:rPr>
            <a:t> pipa dan </a:t>
          </a:r>
          <a:r>
            <a:rPr lang="en-US" sz="1700" b="1" kern="1200" dirty="0" err="1">
              <a:solidFill>
                <a:srgbClr val="C00000"/>
              </a:solidFill>
            </a:rPr>
            <a:t>sejenisnya</a:t>
          </a:r>
          <a:r>
            <a:rPr lang="en-US" sz="1700" b="1" kern="1200" dirty="0">
              <a:solidFill>
                <a:srgbClr val="C00000"/>
              </a:solidFill>
            </a:rPr>
            <a:t> </a:t>
          </a:r>
          <a:r>
            <a:rPr lang="en-US" sz="1700" b="1" kern="1200" dirty="0" err="1">
              <a:solidFill>
                <a:srgbClr val="C00000"/>
              </a:solidFill>
            </a:rPr>
            <a:t>yg</a:t>
          </a:r>
          <a:r>
            <a:rPr lang="en-US" sz="1700" b="1" kern="1200" dirty="0">
              <a:solidFill>
                <a:srgbClr val="C00000"/>
              </a:solidFill>
            </a:rPr>
            <a:t> </a:t>
          </a:r>
          <a:r>
            <a:rPr lang="en-US" sz="1700" b="1" kern="1200" dirty="0" err="1">
              <a:solidFill>
                <a:srgbClr val="C00000"/>
              </a:solidFill>
            </a:rPr>
            <a:t>tidak</a:t>
          </a:r>
          <a:r>
            <a:rPr lang="en-US" sz="1700" b="1" kern="1200" dirty="0">
              <a:solidFill>
                <a:srgbClr val="C00000"/>
              </a:solidFill>
            </a:rPr>
            <a:t> </a:t>
          </a:r>
          <a:r>
            <a:rPr lang="en-US" sz="1700" b="1" kern="1200" dirty="0" err="1">
              <a:solidFill>
                <a:srgbClr val="C00000"/>
              </a:solidFill>
            </a:rPr>
            <a:t>mengubah</a:t>
          </a:r>
          <a:r>
            <a:rPr lang="en-US" sz="1700" b="1" kern="1200" dirty="0">
              <a:solidFill>
                <a:srgbClr val="C00000"/>
              </a:solidFill>
            </a:rPr>
            <a:t> </a:t>
          </a:r>
          <a:r>
            <a:rPr lang="en-US" sz="1700" b="1" kern="1200" dirty="0" err="1">
              <a:solidFill>
                <a:srgbClr val="C00000"/>
              </a:solidFill>
            </a:rPr>
            <a:t>fungsi</a:t>
          </a:r>
          <a:r>
            <a:rPr lang="en-US" sz="1700" b="1" kern="1200" dirty="0">
              <a:solidFill>
                <a:srgbClr val="C00000"/>
              </a:solidFill>
            </a:rPr>
            <a:t> </a:t>
          </a:r>
          <a:r>
            <a:rPr lang="en-US" sz="1700" b="1" kern="1200" dirty="0" err="1">
              <a:solidFill>
                <a:srgbClr val="C00000"/>
              </a:solidFill>
            </a:rPr>
            <a:t>permukaan</a:t>
          </a:r>
          <a:r>
            <a:rPr lang="en-US" sz="1700" b="1" kern="1200" dirty="0">
              <a:solidFill>
                <a:srgbClr val="C00000"/>
              </a:solidFill>
            </a:rPr>
            <a:t> </a:t>
          </a:r>
          <a:r>
            <a:rPr lang="en-US" sz="1700" b="1" kern="1200" dirty="0" err="1">
              <a:solidFill>
                <a:srgbClr val="C00000"/>
              </a:solidFill>
            </a:rPr>
            <a:t>tanah</a:t>
          </a:r>
          <a:r>
            <a:rPr lang="en-US" sz="1700" b="1" kern="1200" dirty="0">
              <a:solidFill>
                <a:srgbClr val="002060"/>
              </a:solidFill>
            </a:rPr>
            <a:t>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002060"/>
              </a:solidFill>
            </a:rPr>
            <a:t>3) </a:t>
          </a:r>
          <a:r>
            <a:rPr lang="en-US" sz="1700" b="1" kern="1200" dirty="0" err="1">
              <a:solidFill>
                <a:srgbClr val="002060"/>
              </a:solidFill>
            </a:rPr>
            <a:t>Untuk</a:t>
          </a:r>
          <a:r>
            <a:rPr lang="en-US" sz="1700" b="1" kern="1200" dirty="0">
              <a:solidFill>
                <a:srgbClr val="002060"/>
              </a:solidFill>
            </a:rPr>
            <a:t> </a:t>
          </a:r>
          <a:r>
            <a:rPr lang="en-US" sz="1700" b="1" kern="1200" dirty="0" err="1">
              <a:solidFill>
                <a:srgbClr val="002060"/>
              </a:solidFill>
            </a:rPr>
            <a:t>Keperluan</a:t>
          </a:r>
          <a:r>
            <a:rPr lang="en-US" sz="1700" b="1" kern="1200" dirty="0">
              <a:solidFill>
                <a:srgbClr val="002060"/>
              </a:solidFill>
            </a:rPr>
            <a:t> </a:t>
          </a:r>
          <a:r>
            <a:rPr lang="en-US" sz="1700" b="1" kern="1200" dirty="0" err="1">
              <a:solidFill>
                <a:srgbClr val="002060"/>
              </a:solidFill>
            </a:rPr>
            <a:t>lainnya</a:t>
          </a:r>
          <a:r>
            <a:rPr lang="en-US" sz="1700" b="1" kern="1200" dirty="0">
              <a:solidFill>
                <a:srgbClr val="002060"/>
              </a:solidFill>
            </a:rPr>
            <a:t> </a:t>
          </a:r>
          <a:r>
            <a:rPr lang="en-US" sz="1700" b="1" kern="1200" dirty="0" err="1">
              <a:solidFill>
                <a:srgbClr val="002060"/>
              </a:solidFill>
            </a:rPr>
            <a:t>yg</a:t>
          </a:r>
          <a:r>
            <a:rPr lang="en-US" sz="1700" b="1" kern="1200" dirty="0">
              <a:solidFill>
                <a:srgbClr val="002060"/>
              </a:solidFill>
            </a:rPr>
            <a:t> </a:t>
          </a:r>
          <a:r>
            <a:rPr lang="en-US" sz="1700" b="1" kern="1200" dirty="0" err="1">
              <a:solidFill>
                <a:srgbClr val="002060"/>
              </a:solidFill>
            </a:rPr>
            <a:t>ditetapkan</a:t>
          </a:r>
          <a:r>
            <a:rPr lang="en-US" sz="1700" b="1" kern="1200" dirty="0">
              <a:solidFill>
                <a:srgbClr val="002060"/>
              </a:solidFill>
            </a:rPr>
            <a:t> </a:t>
          </a:r>
          <a:r>
            <a:rPr lang="en-US" sz="1700" b="1" kern="1200" dirty="0" err="1">
              <a:solidFill>
                <a:srgbClr val="002060"/>
              </a:solidFill>
            </a:rPr>
            <a:t>dengan</a:t>
          </a:r>
          <a:r>
            <a:rPr lang="en-US" sz="1700" b="1" kern="1200" dirty="0">
              <a:solidFill>
                <a:srgbClr val="002060"/>
              </a:solidFill>
            </a:rPr>
            <a:t> PERDA. </a:t>
          </a:r>
          <a:endParaRPr lang="en-US" sz="1700" b="1" u="sng" kern="1200" dirty="0">
            <a:solidFill>
              <a:srgbClr val="C00000"/>
            </a:solidFill>
          </a:endParaRPr>
        </a:p>
      </dsp:txBody>
      <dsp:txXfrm rot="5400000">
        <a:off x="3038118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709499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SUBJEK MBLB 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Org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MENGAMBIL MBLB</a:t>
          </a:r>
          <a:endParaRPr lang="en-US" sz="24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MBLB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Org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YANG MEGAMBIL MBLB</a:t>
          </a:r>
          <a:b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</a:br>
          <a:endParaRPr lang="en-US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5956367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DASAR &amp; TARIF MBLB 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Dasar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 MBLB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NILAI JUAL HASIL PENGAMBILAN MBLB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Tarif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MBLB = </a:t>
          </a:r>
          <a:r>
            <a:rPr lang="en-US" sz="1500" b="1" kern="1200" dirty="0">
              <a:solidFill>
                <a:srgbClr val="FF0000"/>
              </a:solidFill>
            </a:rPr>
            <a:t>PALING TINGGI 20%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3) </a:t>
          </a:r>
          <a:r>
            <a:rPr lang="en-US" sz="1500" b="1" kern="1200" dirty="0" err="1">
              <a:solidFill>
                <a:schemeClr val="tx2"/>
              </a:solidFill>
            </a:rPr>
            <a:t>Khusus</a:t>
          </a:r>
          <a:r>
            <a:rPr lang="en-US" sz="1500" b="1" kern="1200" dirty="0">
              <a:solidFill>
                <a:schemeClr val="tx2"/>
              </a:solidFill>
            </a:rPr>
            <a:t> </a:t>
          </a:r>
          <a:r>
            <a:rPr lang="en-US" sz="1500" b="1" kern="1200" dirty="0" err="1">
              <a:solidFill>
                <a:schemeClr val="tx2"/>
              </a:solidFill>
            </a:rPr>
            <a:t>daerah</a:t>
          </a:r>
          <a:r>
            <a:rPr lang="en-US" sz="1500" b="1" kern="1200" dirty="0">
              <a:solidFill>
                <a:schemeClr val="tx2"/>
              </a:solidFill>
            </a:rPr>
            <a:t> </a:t>
          </a:r>
          <a:r>
            <a:rPr lang="en-US" sz="1500" b="1" kern="1200" dirty="0" err="1">
              <a:solidFill>
                <a:schemeClr val="tx2"/>
              </a:solidFill>
            </a:rPr>
            <a:t>yg</a:t>
          </a:r>
          <a:r>
            <a:rPr lang="en-US" sz="1500" b="1" kern="1200" dirty="0">
              <a:solidFill>
                <a:schemeClr val="tx2"/>
              </a:solidFill>
            </a:rPr>
            <a:t> </a:t>
          </a:r>
          <a:r>
            <a:rPr lang="en-US" sz="1500" b="1" kern="1200" dirty="0" err="1">
              <a:solidFill>
                <a:schemeClr val="tx2"/>
              </a:solidFill>
            </a:rPr>
            <a:t>setingkat</a:t>
          </a:r>
          <a:r>
            <a:rPr lang="en-US" sz="1500" b="1" kern="1200" dirty="0">
              <a:solidFill>
                <a:schemeClr val="tx2"/>
              </a:solidFill>
            </a:rPr>
            <a:t> dg </a:t>
          </a:r>
          <a:r>
            <a:rPr lang="en-US" sz="1500" b="1" kern="1200" dirty="0" err="1">
              <a:solidFill>
                <a:schemeClr val="tx2"/>
              </a:solidFill>
            </a:rPr>
            <a:t>daerah</a:t>
          </a:r>
          <a:r>
            <a:rPr lang="en-US" sz="1500" b="1" kern="1200" dirty="0">
              <a:solidFill>
                <a:schemeClr val="tx2"/>
              </a:solidFill>
            </a:rPr>
            <a:t> </a:t>
          </a:r>
          <a:r>
            <a:rPr lang="en-US" sz="1500" b="1" kern="1200" dirty="0" err="1">
              <a:solidFill>
                <a:schemeClr val="tx2"/>
              </a:solidFill>
            </a:rPr>
            <a:t>provinsi</a:t>
          </a:r>
          <a:r>
            <a:rPr lang="en-US" sz="1500" b="1" kern="1200" dirty="0">
              <a:solidFill>
                <a:schemeClr val="tx2"/>
              </a:solidFill>
            </a:rPr>
            <a:t> / </a:t>
          </a:r>
          <a:r>
            <a:rPr lang="en-US" sz="1500" b="1" kern="1200" dirty="0" err="1">
              <a:solidFill>
                <a:schemeClr val="tx2"/>
              </a:solidFill>
            </a:rPr>
            <a:t>kota</a:t>
          </a:r>
          <a:r>
            <a:rPr lang="en-US" sz="1500" b="1" kern="1200" dirty="0">
              <a:solidFill>
                <a:schemeClr val="tx2"/>
              </a:solidFill>
            </a:rPr>
            <a:t> </a:t>
          </a:r>
          <a:r>
            <a:rPr lang="en-US" sz="1500" b="1" kern="1200" dirty="0" err="1">
              <a:solidFill>
                <a:schemeClr val="tx2"/>
              </a:solidFill>
            </a:rPr>
            <a:t>otonom</a:t>
          </a:r>
          <a:r>
            <a:rPr lang="en-US" sz="1500" b="1" kern="1200" dirty="0">
              <a:solidFill>
                <a:schemeClr val="tx2"/>
              </a:solidFill>
            </a:rPr>
            <a:t>, </a:t>
          </a:r>
          <a:r>
            <a:rPr lang="en-US" sz="1500" b="1" kern="1200" dirty="0" err="1">
              <a:solidFill>
                <a:schemeClr val="tx2"/>
              </a:solidFill>
            </a:rPr>
            <a:t>tarif</a:t>
          </a:r>
          <a:r>
            <a:rPr lang="en-US" sz="1500" b="1" kern="1200" dirty="0">
              <a:solidFill>
                <a:schemeClr val="tx2"/>
              </a:solidFill>
            </a:rPr>
            <a:t> </a:t>
          </a:r>
          <a:r>
            <a:rPr lang="en-US" sz="1500" b="1" kern="1200" dirty="0" err="1">
              <a:solidFill>
                <a:schemeClr val="tx2"/>
              </a:solidFill>
            </a:rPr>
            <a:t>Pajak</a:t>
          </a:r>
          <a:r>
            <a:rPr lang="en-US" sz="1500" b="1" kern="1200" dirty="0">
              <a:solidFill>
                <a:schemeClr val="tx2"/>
              </a:solidFill>
            </a:rPr>
            <a:t> MBLB paling </a:t>
          </a:r>
          <a:r>
            <a:rPr lang="en-US" sz="1500" b="1" kern="1200" dirty="0" err="1">
              <a:solidFill>
                <a:schemeClr val="tx2"/>
              </a:solidFill>
            </a:rPr>
            <a:t>tinggi</a:t>
          </a:r>
          <a:r>
            <a:rPr lang="en-US" sz="1500" b="1" kern="1200" dirty="0">
              <a:solidFill>
                <a:schemeClr val="tx2"/>
              </a:solidFill>
            </a:rPr>
            <a:t> = 25%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4) Tarif </a:t>
          </a:r>
          <a:r>
            <a:rPr lang="en-US" sz="1500" b="1" kern="1200" dirty="0" err="1">
              <a:solidFill>
                <a:schemeClr val="tx2"/>
              </a:solidFill>
            </a:rPr>
            <a:t>Pajak</a:t>
          </a:r>
          <a:r>
            <a:rPr lang="en-US" sz="1500" b="1" kern="1200" dirty="0">
              <a:solidFill>
                <a:schemeClr val="tx2"/>
              </a:solidFill>
            </a:rPr>
            <a:t> MBLB </a:t>
          </a:r>
          <a:r>
            <a:rPr lang="en-US" sz="1500" b="1" kern="1200" dirty="0" err="1">
              <a:solidFill>
                <a:schemeClr val="tx2"/>
              </a:solidFill>
            </a:rPr>
            <a:t>ditetapkan</a:t>
          </a:r>
          <a:r>
            <a:rPr lang="en-US" sz="1500" b="1" kern="1200" dirty="0">
              <a:solidFill>
                <a:schemeClr val="tx2"/>
              </a:solidFill>
            </a:rPr>
            <a:t> oleh PERDA </a:t>
          </a:r>
        </a:p>
      </dsp:txBody>
      <dsp:txXfrm rot="5400000">
        <a:off x="8887426" y="1049730"/>
        <a:ext cx="2754920" cy="31491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4406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rgbClr val="C00000"/>
              </a:solidFill>
            </a:rPr>
            <a:t>OBJEK </a:t>
          </a:r>
          <a:r>
            <a:rPr lang="en-US" sz="2400" b="1" u="sng" kern="1200" dirty="0" err="1">
              <a:solidFill>
                <a:srgbClr val="C00000"/>
              </a:solidFill>
            </a:rPr>
            <a:t>Pajak</a:t>
          </a:r>
          <a:r>
            <a:rPr lang="en-US" sz="2400" b="1" u="sng" kern="1200" dirty="0">
              <a:solidFill>
                <a:srgbClr val="C00000"/>
              </a:solidFill>
            </a:rPr>
            <a:t> Sarang </a:t>
          </a:r>
          <a:r>
            <a:rPr lang="en-US" sz="2400" b="1" u="sng" kern="1200" dirty="0" err="1">
              <a:solidFill>
                <a:srgbClr val="C00000"/>
              </a:solidFill>
            </a:rPr>
            <a:t>Burung</a:t>
          </a:r>
          <a:r>
            <a:rPr lang="en-US" sz="2400" b="1" u="sng" kern="1200" dirty="0">
              <a:solidFill>
                <a:srgbClr val="C00000"/>
              </a:solidFill>
            </a:rPr>
            <a:t> </a:t>
          </a:r>
          <a:r>
            <a:rPr lang="en-US" sz="2400" b="1" u="sng" kern="1200" dirty="0" err="1">
              <a:solidFill>
                <a:srgbClr val="C00000"/>
              </a:solidFill>
            </a:rPr>
            <a:t>Walet</a:t>
          </a:r>
          <a:r>
            <a:rPr lang="en-US" sz="2400" b="1" u="sng" kern="1200" dirty="0">
              <a:solidFill>
                <a:srgbClr val="C00000"/>
              </a:solidFill>
            </a:rPr>
            <a:t> : </a:t>
          </a:r>
          <a:r>
            <a:rPr lang="en-US" sz="2400" b="1" kern="1200" dirty="0" err="1">
              <a:solidFill>
                <a:srgbClr val="002060"/>
              </a:solidFill>
            </a:rPr>
            <a:t>Pengambilan</a:t>
          </a:r>
          <a:r>
            <a:rPr lang="en-US" sz="2400" b="1" kern="1200" dirty="0">
              <a:solidFill>
                <a:srgbClr val="002060"/>
              </a:solidFill>
            </a:rPr>
            <a:t> &amp;/ </a:t>
          </a:r>
          <a:r>
            <a:rPr lang="en-US" sz="2400" b="1" kern="1200" dirty="0" err="1">
              <a:solidFill>
                <a:srgbClr val="002060"/>
              </a:solidFill>
            </a:rPr>
            <a:t>pengusahaan</a:t>
          </a:r>
          <a:r>
            <a:rPr lang="en-US" sz="2400" b="1" kern="1200" dirty="0">
              <a:solidFill>
                <a:srgbClr val="002060"/>
              </a:solidFill>
            </a:rPr>
            <a:t> Sarang </a:t>
          </a:r>
          <a:r>
            <a:rPr lang="en-US" sz="2400" b="1" kern="1200" dirty="0" err="1">
              <a:solidFill>
                <a:srgbClr val="002060"/>
              </a:solidFill>
            </a:rPr>
            <a:t>Burung</a:t>
          </a:r>
          <a:r>
            <a:rPr lang="en-US" sz="2400" b="1" kern="1200" dirty="0">
              <a:solidFill>
                <a:srgbClr val="002060"/>
              </a:solidFill>
            </a:rPr>
            <a:t> </a:t>
          </a:r>
          <a:r>
            <a:rPr lang="en-US" sz="2400" b="1" kern="1200" dirty="0" err="1">
              <a:solidFill>
                <a:srgbClr val="002060"/>
              </a:solidFill>
            </a:rPr>
            <a:t>Walet</a:t>
          </a:r>
          <a:r>
            <a:rPr lang="en-US" sz="2400" b="1" kern="1200" dirty="0">
              <a:solidFill>
                <a:srgbClr val="002060"/>
              </a:solidFill>
            </a:rPr>
            <a:t>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 err="1">
            <a:solidFill>
              <a:srgbClr val="002060"/>
            </a:solidFill>
          </a:endParaRPr>
        </a:p>
      </dsp:txBody>
      <dsp:txXfrm rot="5400000">
        <a:off x="2808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79125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DIKECUALIKAN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1) </a:t>
          </a:r>
          <a:r>
            <a:rPr lang="en-US" sz="2000" b="1" kern="1200" dirty="0" err="1">
              <a:solidFill>
                <a:srgbClr val="002060"/>
              </a:solidFill>
            </a:rPr>
            <a:t>Pengambilan</a:t>
          </a:r>
          <a:r>
            <a:rPr lang="en-US" sz="2000" b="1" kern="1200" dirty="0">
              <a:solidFill>
                <a:srgbClr val="002060"/>
              </a:solidFill>
            </a:rPr>
            <a:t> Sarang </a:t>
          </a:r>
          <a:r>
            <a:rPr lang="en-US" sz="2000" b="1" kern="1200" dirty="0" err="1">
              <a:solidFill>
                <a:srgbClr val="002060"/>
              </a:solidFill>
            </a:rPr>
            <a:t>Burung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Walet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yg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telah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dikenakan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penerimaan</a:t>
          </a:r>
          <a:r>
            <a:rPr lang="en-US" sz="2000" b="1" kern="1200" dirty="0">
              <a:solidFill>
                <a:srgbClr val="002060"/>
              </a:solidFill>
            </a:rPr>
            <a:t> negara </a:t>
          </a:r>
          <a:r>
            <a:rPr lang="en-US" sz="2000" b="1" kern="1200" dirty="0" err="1">
              <a:solidFill>
                <a:srgbClr val="002060"/>
              </a:solidFill>
            </a:rPr>
            <a:t>bukan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pajak</a:t>
          </a:r>
          <a:r>
            <a:rPr lang="en-US" sz="2000" b="1" kern="1200" dirty="0">
              <a:solidFill>
                <a:srgbClr val="002060"/>
              </a:solidFill>
            </a:rPr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 2) </a:t>
          </a:r>
          <a:r>
            <a:rPr lang="en-US" sz="2000" b="1" kern="1200" dirty="0" err="1">
              <a:solidFill>
                <a:srgbClr val="002060"/>
              </a:solidFill>
            </a:rPr>
            <a:t>Kegiatan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pengambilan</a:t>
          </a:r>
          <a:r>
            <a:rPr lang="en-US" sz="2000" b="1" kern="1200" dirty="0">
              <a:solidFill>
                <a:srgbClr val="002060"/>
              </a:solidFill>
            </a:rPr>
            <a:t> &amp;/ </a:t>
          </a:r>
          <a:r>
            <a:rPr lang="en-US" sz="2000" b="1" kern="1200" dirty="0" err="1">
              <a:solidFill>
                <a:srgbClr val="002060"/>
              </a:solidFill>
            </a:rPr>
            <a:t>pengusahaan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sarang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Burung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Walet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lainnya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yg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ditetapkan</a:t>
          </a:r>
          <a:r>
            <a:rPr lang="en-US" sz="2000" b="1" kern="1200" dirty="0">
              <a:solidFill>
                <a:srgbClr val="002060"/>
              </a:solidFill>
            </a:rPr>
            <a:t> dg PERDA. </a:t>
          </a:r>
        </a:p>
      </dsp:txBody>
      <dsp:txXfrm rot="5400000">
        <a:off x="3038118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709499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SUBJEK &amp; WAJIP PAJAK </a:t>
          </a:r>
          <a:r>
            <a:rPr lang="en-US" sz="1600" b="1" u="sng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atas</a:t>
          </a:r>
          <a:r>
            <a:rPr lang="en-US" sz="16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u="sng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6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 Sarang </a:t>
          </a:r>
          <a:r>
            <a:rPr lang="en-US" sz="1600" b="1" u="sng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6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u="sng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6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atas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Sarang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= Org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melakukan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pengambilan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&amp;/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mengusahaan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Sarang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Burung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Walet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Sarang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Org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melakukan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pengambilan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&amp;/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mengusahakan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Sarang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Burung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Walet</a:t>
          </a:r>
          <a:b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</a:br>
          <a:endParaRPr lang="en-US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5956367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DASAR &amp; TARIF PAJAK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Sarang </a:t>
          </a:r>
          <a:r>
            <a:rPr lang="en-US" sz="1800" b="1" u="sng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u="sng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 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1)Dasar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Sarang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NILAI JUAL Sarang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FF0000"/>
              </a:solidFill>
            </a:rPr>
            <a:t>2) Tarif </a:t>
          </a:r>
          <a:r>
            <a:rPr lang="en-US" sz="1500" b="1" kern="1200" dirty="0" err="1">
              <a:solidFill>
                <a:srgbClr val="FF0000"/>
              </a:solidFill>
            </a:rPr>
            <a:t>Pajak</a:t>
          </a:r>
          <a:r>
            <a:rPr lang="en-US" sz="1500" b="1" kern="1200" dirty="0">
              <a:solidFill>
                <a:srgbClr val="FF0000"/>
              </a:solidFill>
            </a:rPr>
            <a:t> Sarang </a:t>
          </a:r>
          <a:r>
            <a:rPr lang="en-US" sz="1500" b="1" kern="1200" dirty="0" err="1">
              <a:solidFill>
                <a:srgbClr val="FF0000"/>
              </a:solidFill>
            </a:rPr>
            <a:t>Burung</a:t>
          </a:r>
          <a:r>
            <a:rPr lang="en-US" sz="1500" b="1" kern="1200" dirty="0">
              <a:solidFill>
                <a:srgbClr val="FF0000"/>
              </a:solidFill>
            </a:rPr>
            <a:t> </a:t>
          </a:r>
          <a:r>
            <a:rPr lang="en-US" sz="1500" b="1" kern="1200" dirty="0" err="1">
              <a:solidFill>
                <a:srgbClr val="FF0000"/>
              </a:solidFill>
            </a:rPr>
            <a:t>Walet</a:t>
          </a:r>
          <a:r>
            <a:rPr lang="en-US" sz="1500" b="1" kern="1200" dirty="0">
              <a:solidFill>
                <a:srgbClr val="FF0000"/>
              </a:solidFill>
            </a:rPr>
            <a:t> PALING TINGGI 10%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3) Tarif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Sarang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Burung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Walet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DITETAPKAN DENGAN PERDA. </a:t>
          </a:r>
        </a:p>
      </dsp:txBody>
      <dsp:txXfrm rot="5400000">
        <a:off x="8887426" y="1049730"/>
        <a:ext cx="2754920" cy="3149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4406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sng" kern="1200" dirty="0">
              <a:solidFill>
                <a:srgbClr val="C00000"/>
              </a:solidFill>
            </a:rPr>
            <a:t>OBJEK BBNKB : </a:t>
          </a:r>
          <a:r>
            <a:rPr lang="en-US" sz="3500" b="1" kern="1200" dirty="0" err="1">
              <a:solidFill>
                <a:srgbClr val="002060"/>
              </a:solidFill>
            </a:rPr>
            <a:t>Penyerahan</a:t>
          </a:r>
          <a:r>
            <a:rPr lang="en-US" sz="3500" b="1" kern="1200" dirty="0">
              <a:solidFill>
                <a:srgbClr val="002060"/>
              </a:solidFill>
            </a:rPr>
            <a:t> </a:t>
          </a:r>
          <a:r>
            <a:rPr lang="en-US" sz="3500" b="1" kern="1200" dirty="0" err="1">
              <a:solidFill>
                <a:srgbClr val="002060"/>
              </a:solidFill>
            </a:rPr>
            <a:t>Pertama</a:t>
          </a:r>
          <a:r>
            <a:rPr lang="en-US" sz="3500" b="1" kern="1200" dirty="0">
              <a:solidFill>
                <a:srgbClr val="002060"/>
              </a:solidFill>
            </a:rPr>
            <a:t> </a:t>
          </a:r>
          <a:r>
            <a:rPr lang="en-US" sz="3500" b="1" kern="1200" dirty="0" err="1">
              <a:solidFill>
                <a:srgbClr val="002060"/>
              </a:solidFill>
            </a:rPr>
            <a:t>atas</a:t>
          </a:r>
          <a:r>
            <a:rPr lang="en-US" sz="3500" b="1" kern="1200" dirty="0">
              <a:solidFill>
                <a:srgbClr val="002060"/>
              </a:solidFill>
            </a:rPr>
            <a:t> </a:t>
          </a:r>
          <a:r>
            <a:rPr lang="en-US" sz="3500" b="1" kern="1200" dirty="0" err="1">
              <a:solidFill>
                <a:srgbClr val="002060"/>
              </a:solidFill>
            </a:rPr>
            <a:t>Kendaraan</a:t>
          </a:r>
          <a:r>
            <a:rPr lang="en-US" sz="3500" b="1" kern="1200" dirty="0">
              <a:solidFill>
                <a:srgbClr val="002060"/>
              </a:solidFill>
            </a:rPr>
            <a:t> </a:t>
          </a:r>
          <a:r>
            <a:rPr lang="en-US" sz="3500" b="1" kern="1200" dirty="0" err="1">
              <a:solidFill>
                <a:srgbClr val="002060"/>
              </a:solidFill>
            </a:rPr>
            <a:t>Bermotor</a:t>
          </a:r>
          <a:endParaRPr lang="en-US" sz="3500" b="1" kern="1200" dirty="0">
            <a:solidFill>
              <a:srgbClr val="002060"/>
            </a:solidFill>
          </a:endParaRPr>
        </a:p>
      </dsp:txBody>
      <dsp:txXfrm rot="5400000">
        <a:off x="2808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79125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DIKECUALIKAN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1) </a:t>
          </a:r>
          <a:r>
            <a:rPr lang="en-US" sz="1800" b="1" kern="1200" dirty="0" err="1">
              <a:solidFill>
                <a:srgbClr val="002060"/>
              </a:solidFill>
            </a:rPr>
            <a:t>Kereta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Api</a:t>
          </a:r>
          <a:endParaRPr lang="en-US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2) </a:t>
          </a:r>
          <a:r>
            <a:rPr lang="en-US" sz="1800" b="1" kern="1200" dirty="0" err="1">
              <a:solidFill>
                <a:srgbClr val="002060"/>
              </a:solidFill>
            </a:rPr>
            <a:t>Kend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Bermotor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unt</a:t>
          </a:r>
          <a:r>
            <a:rPr lang="en-US" sz="1800" b="1" kern="1200" dirty="0">
              <a:solidFill>
                <a:srgbClr val="002060"/>
              </a:solidFill>
            </a:rPr>
            <a:t> KEAMANAN NEGARA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3) </a:t>
          </a:r>
          <a:r>
            <a:rPr lang="en-US" sz="1800" b="1" kern="1200" dirty="0" err="1">
              <a:solidFill>
                <a:srgbClr val="002060"/>
              </a:solidFill>
            </a:rPr>
            <a:t>Kend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Bermotor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unt</a:t>
          </a:r>
          <a:r>
            <a:rPr lang="en-US" sz="1800" b="1" kern="1200" dirty="0">
              <a:solidFill>
                <a:srgbClr val="002060"/>
              </a:solidFill>
            </a:rPr>
            <a:t> KEDUTAAN / KONSULAT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4) </a:t>
          </a:r>
          <a:r>
            <a:rPr lang="en-US" sz="1800" b="1" kern="1200" dirty="0" err="1">
              <a:solidFill>
                <a:srgbClr val="002060"/>
              </a:solidFill>
            </a:rPr>
            <a:t>Kend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Bermotor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u="sng" kern="1200" dirty="0">
              <a:solidFill>
                <a:srgbClr val="C00000"/>
              </a:solidFill>
            </a:rPr>
            <a:t>BERBASIS ENERGI TERBARUKAN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 dirty="0">
              <a:solidFill>
                <a:srgbClr val="002060"/>
              </a:solidFill>
            </a:rPr>
            <a:t>5) </a:t>
          </a:r>
          <a:r>
            <a:rPr lang="en-US" sz="1800" b="1" u="none" kern="1200" dirty="0" err="1">
              <a:solidFill>
                <a:srgbClr val="002060"/>
              </a:solidFill>
            </a:rPr>
            <a:t>Kend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Bermotor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sng" kern="1200" dirty="0" err="1">
              <a:solidFill>
                <a:srgbClr val="C00000"/>
              </a:solidFill>
            </a:rPr>
            <a:t>Lainnya</a:t>
          </a:r>
          <a:r>
            <a:rPr lang="en-US" sz="1800" b="1" u="sng" kern="1200" dirty="0">
              <a:solidFill>
                <a:srgbClr val="C00000"/>
              </a:solidFill>
            </a:rPr>
            <a:t> </a:t>
          </a:r>
          <a:r>
            <a:rPr lang="en-US" sz="1800" b="1" u="sng" kern="1200" dirty="0" err="1">
              <a:solidFill>
                <a:srgbClr val="C00000"/>
              </a:solidFill>
            </a:rPr>
            <a:t>yg</a:t>
          </a:r>
          <a:r>
            <a:rPr lang="en-US" sz="1800" b="1" u="sng" kern="1200" dirty="0">
              <a:solidFill>
                <a:srgbClr val="C00000"/>
              </a:solidFill>
            </a:rPr>
            <a:t> </a:t>
          </a:r>
          <a:r>
            <a:rPr lang="en-US" sz="1800" b="1" u="sng" kern="1200" dirty="0" err="1">
              <a:solidFill>
                <a:srgbClr val="C00000"/>
              </a:solidFill>
            </a:rPr>
            <a:t>ditetapkan</a:t>
          </a:r>
          <a:r>
            <a:rPr lang="en-US" sz="1800" b="1" u="sng" kern="1200" dirty="0">
              <a:solidFill>
                <a:srgbClr val="C00000"/>
              </a:solidFill>
            </a:rPr>
            <a:t> PERDA</a:t>
          </a:r>
        </a:p>
      </dsp:txBody>
      <dsp:txXfrm rot="5400000">
        <a:off x="3038118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709499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SUBJEK &amp; WP BBN KB 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Org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menerima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penyerahan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kend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bermotor</a:t>
          </a:r>
          <a:r>
            <a:rPr lang="en-US" sz="2400" b="1" u="sng" kern="1200" dirty="0">
              <a:solidFill>
                <a:srgbClr val="FF0000"/>
              </a:solidFill>
              <a:highlight>
                <a:srgbClr val="C0C0C0"/>
              </a:highlight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Org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YANG MENERIMA PENYERAHAN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Kend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Bermoto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r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b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</a:br>
          <a:endParaRPr lang="en-US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5956367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DPP &amp;TARIF BBN KB 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DPP BBN KB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Nilai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Jual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Bemotor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dlm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Peraturan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Menteri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menyelenggarakan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Urusan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Pemerintahan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DLM NEG &amp;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Peraturan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Gubernur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Tarif BBN KB = </a:t>
          </a:r>
          <a:r>
            <a:rPr lang="en-US" sz="1500" b="1" kern="1200" dirty="0">
              <a:solidFill>
                <a:srgbClr val="FF0000"/>
              </a:solidFill>
            </a:rPr>
            <a:t>PALING 	TINGGI 12%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3)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Untuk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Daerah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setingkat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dg 	Daerah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Provinsi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	TIDAK TERBAGI DLM 	DAERAH KABUPATEN 	/ KOTA OTONOM, 	Tarif BBN KB = 	</a:t>
          </a:r>
          <a:r>
            <a:rPr lang="en-US" sz="1500" b="1" kern="1200" dirty="0">
              <a:solidFill>
                <a:srgbClr val="FF0000"/>
              </a:solidFill>
            </a:rPr>
            <a:t>PALING TINGGI 20%</a:t>
          </a:r>
          <a:endParaRPr lang="en-US" sz="15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8887426" y="1049730"/>
        <a:ext cx="2754920" cy="3149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4406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sng" kern="1200" dirty="0">
              <a:solidFill>
                <a:srgbClr val="C00000"/>
              </a:solidFill>
            </a:rPr>
            <a:t>OBJEK PAB : </a:t>
          </a:r>
          <a:r>
            <a:rPr lang="en-US" sz="3200" b="1" kern="1200" dirty="0" err="1">
              <a:solidFill>
                <a:srgbClr val="002060"/>
              </a:solidFill>
            </a:rPr>
            <a:t>Kepemilikan</a:t>
          </a:r>
          <a:r>
            <a:rPr lang="en-US" sz="3200" b="1" kern="1200" dirty="0">
              <a:solidFill>
                <a:srgbClr val="002060"/>
              </a:solidFill>
            </a:rPr>
            <a:t> dan/</a:t>
          </a:r>
          <a:r>
            <a:rPr lang="en-US" sz="3200" b="1" kern="1200" dirty="0" err="1">
              <a:solidFill>
                <a:srgbClr val="002060"/>
              </a:solidFill>
            </a:rPr>
            <a:t>atau</a:t>
          </a:r>
          <a:r>
            <a:rPr lang="en-US" sz="3200" b="1" kern="1200" dirty="0">
              <a:solidFill>
                <a:srgbClr val="002060"/>
              </a:solidFill>
            </a:rPr>
            <a:t> </a:t>
          </a:r>
          <a:r>
            <a:rPr lang="en-US" sz="3200" b="1" kern="1200" dirty="0" err="1">
              <a:solidFill>
                <a:srgbClr val="002060"/>
              </a:solidFill>
            </a:rPr>
            <a:t>Penguasaan</a:t>
          </a:r>
          <a:r>
            <a:rPr lang="en-US" sz="3200" b="1" kern="1200" dirty="0">
              <a:solidFill>
                <a:srgbClr val="002060"/>
              </a:solidFill>
            </a:rPr>
            <a:t> ALAT BERAT</a:t>
          </a:r>
        </a:p>
      </dsp:txBody>
      <dsp:txXfrm rot="5400000">
        <a:off x="2808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79125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DIKECUALIKAN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1) Alat </a:t>
          </a:r>
          <a:r>
            <a:rPr lang="en-US" sz="1600" b="1" kern="1200" dirty="0" err="1">
              <a:solidFill>
                <a:srgbClr val="002060"/>
              </a:solidFill>
            </a:rPr>
            <a:t>Berat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yg</a:t>
          </a:r>
          <a:r>
            <a:rPr lang="en-US" sz="1600" b="1" kern="1200" dirty="0">
              <a:solidFill>
                <a:srgbClr val="002060"/>
              </a:solidFill>
            </a:rPr>
            <a:t> di </a:t>
          </a:r>
          <a:r>
            <a:rPr lang="en-US" sz="1600" b="1" kern="1200" dirty="0" err="1">
              <a:solidFill>
                <a:srgbClr val="002060"/>
              </a:solidFill>
            </a:rPr>
            <a:t>miliki</a:t>
          </a:r>
          <a:r>
            <a:rPr lang="en-US" sz="1600" b="1" kern="1200" dirty="0">
              <a:solidFill>
                <a:srgbClr val="002060"/>
              </a:solidFill>
            </a:rPr>
            <a:t> &amp;/ </a:t>
          </a:r>
          <a:r>
            <a:rPr lang="en-US" sz="1600" b="1" kern="1200" dirty="0" err="1">
              <a:solidFill>
                <a:srgbClr val="002060"/>
              </a:solidFill>
            </a:rPr>
            <a:t>dikuasai</a:t>
          </a:r>
          <a:r>
            <a:rPr lang="en-US" sz="1600" b="1" kern="1200" dirty="0">
              <a:solidFill>
                <a:srgbClr val="002060"/>
              </a:solidFill>
            </a:rPr>
            <a:t> oleh : </a:t>
          </a:r>
          <a:r>
            <a:rPr lang="en-US" sz="1600" b="1" kern="1200" dirty="0" err="1">
              <a:solidFill>
                <a:srgbClr val="002060"/>
              </a:solidFill>
            </a:rPr>
            <a:t>Pemerintah</a:t>
          </a:r>
          <a:r>
            <a:rPr lang="en-US" sz="1600" b="1" kern="1200" dirty="0">
              <a:solidFill>
                <a:srgbClr val="002060"/>
              </a:solidFill>
            </a:rPr>
            <a:t>, </a:t>
          </a:r>
          <a:r>
            <a:rPr lang="en-US" sz="1600" b="1" kern="1200" dirty="0" err="1">
              <a:solidFill>
                <a:srgbClr val="002060"/>
              </a:solidFill>
            </a:rPr>
            <a:t>Pemda</a:t>
          </a:r>
          <a:r>
            <a:rPr lang="en-US" sz="1600" b="1" kern="1200" dirty="0">
              <a:solidFill>
                <a:srgbClr val="002060"/>
              </a:solidFill>
            </a:rPr>
            <a:t>, TNI/POLRI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2) Alat </a:t>
          </a:r>
          <a:r>
            <a:rPr lang="en-US" sz="1600" b="1" kern="1200" dirty="0" err="1">
              <a:solidFill>
                <a:srgbClr val="002060"/>
              </a:solidFill>
            </a:rPr>
            <a:t>Berat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yg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dimiliki</a:t>
          </a:r>
          <a:r>
            <a:rPr lang="en-US" sz="1600" b="1" kern="1200" dirty="0">
              <a:solidFill>
                <a:srgbClr val="002060"/>
              </a:solidFill>
            </a:rPr>
            <a:t> &amp;/ </a:t>
          </a:r>
          <a:r>
            <a:rPr lang="en-US" sz="1600" b="1" kern="1200" dirty="0" err="1">
              <a:solidFill>
                <a:srgbClr val="002060"/>
              </a:solidFill>
            </a:rPr>
            <a:t>dikuasai</a:t>
          </a:r>
          <a:r>
            <a:rPr lang="en-US" sz="1600" b="1" kern="1200" dirty="0">
              <a:solidFill>
                <a:srgbClr val="002060"/>
              </a:solidFill>
            </a:rPr>
            <a:t> oleh </a:t>
          </a:r>
          <a:r>
            <a:rPr lang="en-US" sz="1600" b="1" kern="1200" dirty="0" err="1">
              <a:solidFill>
                <a:srgbClr val="002060"/>
              </a:solidFill>
            </a:rPr>
            <a:t>Kedutaan</a:t>
          </a:r>
          <a:r>
            <a:rPr lang="en-US" sz="1600" b="1" kern="1200" dirty="0">
              <a:solidFill>
                <a:srgbClr val="002060"/>
              </a:solidFill>
            </a:rPr>
            <a:t>, </a:t>
          </a:r>
          <a:r>
            <a:rPr lang="en-US" sz="1600" b="1" kern="1200" dirty="0" err="1">
              <a:solidFill>
                <a:srgbClr val="002060"/>
              </a:solidFill>
            </a:rPr>
            <a:t>Konsulat</a:t>
          </a:r>
          <a:r>
            <a:rPr lang="en-US" sz="1600" b="1" kern="1200" dirty="0">
              <a:solidFill>
                <a:srgbClr val="002060"/>
              </a:solidFill>
            </a:rPr>
            <a:t>, </a:t>
          </a:r>
          <a:r>
            <a:rPr lang="en-US" sz="1600" b="1" kern="1200" dirty="0" err="1">
              <a:solidFill>
                <a:srgbClr val="002060"/>
              </a:solidFill>
            </a:rPr>
            <a:t>Perwakilan</a:t>
          </a:r>
          <a:r>
            <a:rPr lang="en-US" sz="1600" b="1" kern="1200" dirty="0">
              <a:solidFill>
                <a:srgbClr val="002060"/>
              </a:solidFill>
            </a:rPr>
            <a:t> Neg </a:t>
          </a:r>
          <a:r>
            <a:rPr lang="en-US" sz="1600" b="1" kern="1200" dirty="0" err="1">
              <a:solidFill>
                <a:srgbClr val="002060"/>
              </a:solidFill>
            </a:rPr>
            <a:t>Asing</a:t>
          </a:r>
          <a:r>
            <a:rPr lang="en-US" sz="1600" b="1" kern="1200" dirty="0">
              <a:solidFill>
                <a:srgbClr val="002060"/>
              </a:solidFill>
            </a:rPr>
            <a:t> dg ASAS TIMBAL BALIK dan Lembaga </a:t>
          </a:r>
          <a:r>
            <a:rPr lang="en-US" sz="1600" b="1" kern="1200" dirty="0" err="1">
              <a:solidFill>
                <a:srgbClr val="002060"/>
              </a:solidFill>
            </a:rPr>
            <a:t>Internasional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yg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mendapat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fasilitas</a:t>
          </a:r>
          <a:r>
            <a:rPr lang="en-US" sz="1600" b="1" kern="1200" dirty="0">
              <a:solidFill>
                <a:srgbClr val="002060"/>
              </a:solidFill>
            </a:rPr>
            <a:t>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3) </a:t>
          </a:r>
          <a:r>
            <a:rPr lang="en-US" sz="1600" b="1" kern="1200" dirty="0" err="1">
              <a:solidFill>
                <a:srgbClr val="002060"/>
              </a:solidFill>
            </a:rPr>
            <a:t>Kepemilikan</a:t>
          </a:r>
          <a:r>
            <a:rPr lang="en-US" sz="1600" b="1" kern="1200" dirty="0">
              <a:solidFill>
                <a:srgbClr val="002060"/>
              </a:solidFill>
            </a:rPr>
            <a:t> &amp;/ </a:t>
          </a:r>
          <a:r>
            <a:rPr lang="en-US" sz="1600" b="1" kern="1200" dirty="0" err="1">
              <a:solidFill>
                <a:srgbClr val="002060"/>
              </a:solidFill>
            </a:rPr>
            <a:t>Penguasaan</a:t>
          </a:r>
          <a:r>
            <a:rPr lang="en-US" sz="1600" b="1" kern="1200" dirty="0">
              <a:solidFill>
                <a:srgbClr val="002060"/>
              </a:solidFill>
            </a:rPr>
            <a:t> Alat </a:t>
          </a:r>
          <a:r>
            <a:rPr lang="en-US" sz="1600" b="1" kern="1200" dirty="0" err="1">
              <a:solidFill>
                <a:srgbClr val="002060"/>
              </a:solidFill>
            </a:rPr>
            <a:t>Berat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yg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diatur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dalam</a:t>
          </a:r>
          <a:r>
            <a:rPr lang="en-US" sz="1600" b="1" kern="1200" dirty="0">
              <a:solidFill>
                <a:srgbClr val="002060"/>
              </a:solidFill>
            </a:rPr>
            <a:t> PERDA</a:t>
          </a:r>
        </a:p>
      </dsp:txBody>
      <dsp:txXfrm rot="5400000">
        <a:off x="3038118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709499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SUBJEK &amp; WP BBN KB 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BBN KB = Org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/Badan 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FF0000"/>
              </a:solidFill>
            </a:rPr>
            <a:t>     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memiliki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&amp;/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menguasai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none" kern="1200" dirty="0">
              <a:solidFill>
                <a:srgbClr val="FF0000"/>
              </a:solidFill>
            </a:rPr>
            <a:t>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 dirty="0">
              <a:solidFill>
                <a:srgbClr val="FF0000"/>
              </a:solidFill>
            </a:rPr>
            <a:t>      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ALAT  BERAT</a:t>
          </a:r>
          <a:endParaRPr lang="en-US" sz="20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Kend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Org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YANG MEMILIKI &amp;/ MENGUASAI ALAT BERAT</a:t>
          </a:r>
          <a:endParaRPr lang="en-US" sz="16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5956367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DPP &amp; TARIF BBN KB 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Dasar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	PAB = NILAI 	JUAL ALAT 	BERAT.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Tarif PAB =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	PALING TINGGI 	= 0, 2%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</dsp:txBody>
      <dsp:txXfrm rot="5400000">
        <a:off x="8887426" y="1049730"/>
        <a:ext cx="2754920" cy="3149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4406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rgbClr val="C00000"/>
              </a:solidFill>
            </a:rPr>
            <a:t>OBJEK PBB KB : </a:t>
          </a:r>
          <a:r>
            <a:rPr lang="en-US" sz="2800" b="1" kern="1200" dirty="0" err="1">
              <a:solidFill>
                <a:srgbClr val="002060"/>
              </a:solidFill>
            </a:rPr>
            <a:t>Penyerahan</a:t>
          </a:r>
          <a:r>
            <a:rPr lang="en-US" sz="2800" b="1" kern="1200" dirty="0">
              <a:solidFill>
                <a:srgbClr val="002060"/>
              </a:solidFill>
            </a:rPr>
            <a:t> BBKB oleh </a:t>
          </a:r>
          <a:r>
            <a:rPr lang="en-US" sz="2800" b="1" kern="1200" dirty="0" err="1">
              <a:solidFill>
                <a:srgbClr val="002060"/>
              </a:solidFill>
            </a:rPr>
            <a:t>Penyedia</a:t>
          </a:r>
          <a:r>
            <a:rPr lang="en-US" sz="2800" b="1" kern="1200" dirty="0">
              <a:solidFill>
                <a:srgbClr val="002060"/>
              </a:solidFill>
            </a:rPr>
            <a:t> BBKB </a:t>
          </a:r>
          <a:r>
            <a:rPr lang="en-US" sz="2800" b="1" kern="1200" dirty="0" err="1">
              <a:solidFill>
                <a:srgbClr val="002060"/>
              </a:solidFill>
            </a:rPr>
            <a:t>kepada</a:t>
          </a:r>
          <a:r>
            <a:rPr lang="en-US" sz="2800" b="1" kern="1200" dirty="0">
              <a:solidFill>
                <a:srgbClr val="002060"/>
              </a:solidFill>
            </a:rPr>
            <a:t> </a:t>
          </a:r>
          <a:r>
            <a:rPr lang="en-US" sz="2800" b="1" kern="1200" dirty="0" err="1">
              <a:solidFill>
                <a:srgbClr val="002060"/>
              </a:solidFill>
            </a:rPr>
            <a:t>Konsumen</a:t>
          </a:r>
          <a:r>
            <a:rPr lang="en-US" sz="2800" b="1" kern="1200" dirty="0">
              <a:solidFill>
                <a:srgbClr val="002060"/>
              </a:solidFill>
            </a:rPr>
            <a:t> </a:t>
          </a:r>
          <a:r>
            <a:rPr lang="en-US" sz="2800" b="1" kern="1200" dirty="0" err="1">
              <a:solidFill>
                <a:srgbClr val="002060"/>
              </a:solidFill>
            </a:rPr>
            <a:t>atau</a:t>
          </a:r>
          <a:r>
            <a:rPr lang="en-US" sz="2800" b="1" kern="1200" dirty="0">
              <a:solidFill>
                <a:srgbClr val="002060"/>
              </a:solidFill>
            </a:rPr>
            <a:t> </a:t>
          </a:r>
          <a:r>
            <a:rPr lang="en-US" sz="2800" b="1" kern="1200" dirty="0" err="1">
              <a:solidFill>
                <a:srgbClr val="002060"/>
              </a:solidFill>
            </a:rPr>
            <a:t>Pengguna</a:t>
          </a:r>
          <a:r>
            <a:rPr lang="en-US" sz="2800" b="1" kern="1200" dirty="0">
              <a:solidFill>
                <a:srgbClr val="002060"/>
              </a:solidFill>
            </a:rPr>
            <a:t> </a:t>
          </a:r>
          <a:r>
            <a:rPr lang="en-US" sz="2800" b="1" kern="1200" dirty="0" err="1">
              <a:solidFill>
                <a:srgbClr val="002060"/>
              </a:solidFill>
            </a:rPr>
            <a:t>Kendaraan</a:t>
          </a:r>
          <a:r>
            <a:rPr lang="en-US" sz="2800" b="1" kern="1200" dirty="0">
              <a:solidFill>
                <a:srgbClr val="002060"/>
              </a:solidFill>
            </a:rPr>
            <a:t> </a:t>
          </a:r>
          <a:r>
            <a:rPr lang="en-US" sz="2800" b="1" kern="1200" dirty="0" err="1">
              <a:solidFill>
                <a:srgbClr val="002060"/>
              </a:solidFill>
            </a:rPr>
            <a:t>Bermotor</a:t>
          </a:r>
          <a:endParaRPr lang="en-US" sz="2800" b="1" kern="1200" dirty="0">
            <a:solidFill>
              <a:srgbClr val="002060"/>
            </a:solidFill>
          </a:endParaRPr>
        </a:p>
      </dsp:txBody>
      <dsp:txXfrm rot="5400000">
        <a:off x="2808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79125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DIKECUALIKAN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TIDAK ADA</a:t>
          </a:r>
          <a:endParaRPr lang="en-US" sz="1800" b="1" u="sng" kern="1200" dirty="0">
            <a:solidFill>
              <a:srgbClr val="C00000"/>
            </a:solidFill>
          </a:endParaRPr>
        </a:p>
      </dsp:txBody>
      <dsp:txXfrm rot="5400000">
        <a:off x="3038118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709499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SUBJEK &amp; WP PBBKB 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SUBJEK PBB KB =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2000" b="1" kern="1200" dirty="0">
              <a:solidFill>
                <a:srgbClr val="FF0000"/>
              </a:solidFill>
            </a:rPr>
            <a:t>KONSUMEN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Bahan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Bakar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Kendaraan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Bermotor</a:t>
          </a:r>
          <a:endParaRPr lang="en-US" sz="24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PBB KB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Orang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Penyedia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BBN KB yang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menyerahkankan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BBN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KB</a:t>
          </a:r>
          <a:endParaRPr lang="en-US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5956367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DPP &amp; TARIF PKB 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DPP PKB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NILAI JUAL PBB KB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sebelum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dikenakan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PPN.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TARIF PBB KB = </a:t>
          </a:r>
          <a:r>
            <a:rPr lang="en-US" sz="1800" b="1" kern="1200" dirty="0">
              <a:solidFill>
                <a:srgbClr val="FF0000"/>
              </a:solidFill>
            </a:rPr>
            <a:t>PALING TINGGI 10%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3) TARIF KHUSUS PBB KB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untuk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Kendaraaan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UMUM,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dimana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Tarif PBB KB = </a:t>
          </a:r>
          <a:r>
            <a:rPr lang="en-US" sz="1800" b="1" kern="1200" dirty="0">
              <a:solidFill>
                <a:srgbClr val="FF0000"/>
              </a:solidFill>
            </a:rPr>
            <a:t>PALING TINGGI 50% </a:t>
          </a:r>
          <a:r>
            <a:rPr lang="en-US" sz="1800" b="1" kern="1200" dirty="0" err="1">
              <a:solidFill>
                <a:srgbClr val="FF0000"/>
              </a:solidFill>
            </a:rPr>
            <a:t>dari</a:t>
          </a:r>
          <a:r>
            <a:rPr lang="en-US" sz="1800" b="1" kern="1200" dirty="0">
              <a:solidFill>
                <a:srgbClr val="FF0000"/>
              </a:solidFill>
            </a:rPr>
            <a:t> TARIF </a:t>
          </a:r>
          <a:r>
            <a:rPr lang="en-US" sz="1800" b="1" kern="1200" dirty="0" err="1">
              <a:solidFill>
                <a:srgbClr val="FF0000"/>
              </a:solidFill>
            </a:rPr>
            <a:t>kendaraan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Pribadi</a:t>
          </a:r>
          <a:r>
            <a:rPr lang="en-US" sz="1800" b="1" kern="1200" dirty="0">
              <a:solidFill>
                <a:srgbClr val="FF0000"/>
              </a:solidFill>
            </a:rPr>
            <a:t>. </a:t>
          </a:r>
          <a:endParaRPr lang="en-US" sz="1800" kern="1200" dirty="0">
            <a:solidFill>
              <a:srgbClr val="FF0000"/>
            </a:solidFill>
          </a:endParaRPr>
        </a:p>
      </dsp:txBody>
      <dsp:txXfrm rot="5400000">
        <a:off x="8887426" y="1049730"/>
        <a:ext cx="2754920" cy="3149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4406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sng" kern="1200" dirty="0">
              <a:solidFill>
                <a:srgbClr val="C00000"/>
              </a:solidFill>
            </a:rPr>
            <a:t>OBJEK PAP : </a:t>
          </a:r>
          <a:r>
            <a:rPr lang="en-US" sz="3200" b="1" kern="1200" dirty="0" err="1">
              <a:solidFill>
                <a:srgbClr val="002060"/>
              </a:solidFill>
            </a:rPr>
            <a:t>Pengambilan</a:t>
          </a:r>
          <a:r>
            <a:rPr lang="en-US" sz="3200" b="1" kern="1200" dirty="0">
              <a:solidFill>
                <a:srgbClr val="002060"/>
              </a:solidFill>
            </a:rPr>
            <a:t> &amp;/ </a:t>
          </a:r>
          <a:r>
            <a:rPr lang="en-US" sz="3200" b="1" kern="1200" dirty="0" err="1">
              <a:solidFill>
                <a:srgbClr val="002060"/>
              </a:solidFill>
            </a:rPr>
            <a:t>Pemanfaatan</a:t>
          </a:r>
          <a:r>
            <a:rPr lang="en-US" sz="3200" b="1" kern="1200" dirty="0">
              <a:solidFill>
                <a:srgbClr val="002060"/>
              </a:solidFill>
            </a:rPr>
            <a:t> Air Tanah</a:t>
          </a:r>
        </a:p>
      </dsp:txBody>
      <dsp:txXfrm rot="5400000">
        <a:off x="2808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662384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DIKECUALIKAN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1) </a:t>
          </a:r>
          <a:r>
            <a:rPr lang="en-US" sz="1800" b="1" kern="1200" dirty="0" err="1">
              <a:solidFill>
                <a:srgbClr val="002060"/>
              </a:solidFill>
            </a:rPr>
            <a:t>Unt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keperluan</a:t>
          </a:r>
          <a:r>
            <a:rPr lang="en-US" sz="1800" b="1" kern="1200" dirty="0">
              <a:solidFill>
                <a:srgbClr val="002060"/>
              </a:solidFill>
            </a:rPr>
            <a:t> RT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2) </a:t>
          </a:r>
          <a:r>
            <a:rPr lang="en-US" sz="1800" b="1" kern="1200" dirty="0" err="1">
              <a:solidFill>
                <a:srgbClr val="002060"/>
              </a:solidFill>
            </a:rPr>
            <a:t>Pengairan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Pertanian</a:t>
          </a:r>
          <a:r>
            <a:rPr lang="en-US" sz="1800" b="1" kern="1200" dirty="0">
              <a:solidFill>
                <a:srgbClr val="002060"/>
              </a:solidFill>
            </a:rPr>
            <a:t> Rakyat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3) </a:t>
          </a:r>
          <a:r>
            <a:rPr lang="en-US" sz="1800" b="1" kern="1200" dirty="0" err="1">
              <a:solidFill>
                <a:srgbClr val="002060"/>
              </a:solidFill>
            </a:rPr>
            <a:t>Perikanan</a:t>
          </a:r>
          <a:r>
            <a:rPr lang="en-US" sz="1800" b="1" kern="1200" dirty="0">
              <a:solidFill>
                <a:srgbClr val="002060"/>
              </a:solidFill>
            </a:rPr>
            <a:t> Rakyat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4) </a:t>
          </a:r>
          <a:r>
            <a:rPr lang="en-US" sz="1800" b="1" kern="1200" dirty="0" err="1">
              <a:solidFill>
                <a:srgbClr val="002060"/>
              </a:solidFill>
            </a:rPr>
            <a:t>Keperluan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Kegagamaan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 dirty="0">
              <a:solidFill>
                <a:srgbClr val="002060"/>
              </a:solidFill>
            </a:rPr>
            <a:t>5) </a:t>
          </a:r>
          <a:r>
            <a:rPr lang="en-US" sz="1800" b="1" u="none" kern="1200" dirty="0" err="1">
              <a:solidFill>
                <a:srgbClr val="002060"/>
              </a:solidFill>
            </a:rPr>
            <a:t>Kegiatan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yg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mengambil</a:t>
          </a:r>
          <a:r>
            <a:rPr lang="en-US" sz="1800" b="1" u="none" kern="1200" dirty="0">
              <a:solidFill>
                <a:srgbClr val="002060"/>
              </a:solidFill>
            </a:rPr>
            <a:t> &amp; </a:t>
          </a:r>
          <a:r>
            <a:rPr lang="en-US" sz="1800" b="1" u="none" kern="1200" dirty="0" err="1">
              <a:solidFill>
                <a:srgbClr val="002060"/>
              </a:solidFill>
            </a:rPr>
            <a:t>memanfaatkan</a:t>
          </a:r>
          <a:r>
            <a:rPr lang="en-US" sz="1800" b="1" u="none" kern="1200" dirty="0">
              <a:solidFill>
                <a:srgbClr val="002060"/>
              </a:solidFill>
            </a:rPr>
            <a:t> air </a:t>
          </a:r>
          <a:r>
            <a:rPr lang="en-US" sz="1800" b="1" u="none" kern="1200" dirty="0" err="1">
              <a:solidFill>
                <a:srgbClr val="002060"/>
              </a:solidFill>
            </a:rPr>
            <a:t>laut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baik</a:t>
          </a:r>
          <a:r>
            <a:rPr lang="en-US" sz="1800" b="1" u="none" kern="1200" dirty="0">
              <a:solidFill>
                <a:srgbClr val="002060"/>
              </a:solidFill>
            </a:rPr>
            <a:t> di </a:t>
          </a:r>
          <a:r>
            <a:rPr lang="en-US" sz="1800" b="1" u="none" kern="1200" dirty="0" err="1">
              <a:solidFill>
                <a:srgbClr val="002060"/>
              </a:solidFill>
            </a:rPr>
            <a:t>laut</a:t>
          </a:r>
          <a:r>
            <a:rPr lang="en-US" sz="1800" b="1" u="none" kern="1200" dirty="0">
              <a:solidFill>
                <a:srgbClr val="002060"/>
              </a:solidFill>
            </a:rPr>
            <a:t> / </a:t>
          </a:r>
          <a:r>
            <a:rPr lang="en-US" sz="1800" b="1" u="none" kern="1200" dirty="0" err="1">
              <a:solidFill>
                <a:srgbClr val="002060"/>
              </a:solidFill>
            </a:rPr>
            <a:t>darat</a:t>
          </a:r>
          <a:r>
            <a:rPr lang="en-US" sz="1800" b="1" u="none" kern="1200" dirty="0">
              <a:solidFill>
                <a:srgbClr val="002060"/>
              </a:solidFill>
            </a:rPr>
            <a:t> / </a:t>
          </a:r>
          <a:r>
            <a:rPr lang="en-US" sz="1800" b="1" u="none" kern="1200" dirty="0" err="1">
              <a:solidFill>
                <a:srgbClr val="002060"/>
              </a:solidFill>
            </a:rPr>
            <a:t>payau</a:t>
          </a:r>
          <a:endParaRPr lang="en-US" sz="1800" b="1" u="none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none" kern="1200" dirty="0">
              <a:solidFill>
                <a:srgbClr val="002060"/>
              </a:solidFill>
            </a:rPr>
            <a:t>6) </a:t>
          </a:r>
          <a:r>
            <a:rPr lang="en-US" sz="1800" b="1" u="none" kern="1200" dirty="0" err="1">
              <a:solidFill>
                <a:srgbClr val="002060"/>
              </a:solidFill>
            </a:rPr>
            <a:t>Kegiatan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lainnya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yg</a:t>
          </a:r>
          <a:r>
            <a:rPr lang="en-US" sz="1800" b="1" u="none" kern="1200" dirty="0">
              <a:solidFill>
                <a:srgbClr val="002060"/>
              </a:solidFill>
            </a:rPr>
            <a:t> </a:t>
          </a:r>
          <a:r>
            <a:rPr lang="en-US" sz="1800" b="1" u="none" kern="1200" dirty="0" err="1">
              <a:solidFill>
                <a:srgbClr val="002060"/>
              </a:solidFill>
            </a:rPr>
            <a:t>ditetapkan</a:t>
          </a:r>
          <a:r>
            <a:rPr lang="en-US" sz="1800" b="1" u="none" kern="1200" dirty="0">
              <a:solidFill>
                <a:srgbClr val="002060"/>
              </a:solidFill>
            </a:rPr>
            <a:t> oleh PERDA</a:t>
          </a:r>
          <a:endParaRPr lang="en-US" sz="1800" b="1" u="sng" kern="1200" dirty="0">
            <a:solidFill>
              <a:srgbClr val="C00000"/>
            </a:solidFill>
          </a:endParaRPr>
        </a:p>
      </dsp:txBody>
      <dsp:txXfrm rot="5400000">
        <a:off x="2909252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709499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SUBJEK &amp; WP PAP 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PAP = Org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/ Badan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melakukan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pengambilan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&amp;/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pemanfaatan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Air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Permukaan</a:t>
          </a:r>
          <a:endParaRPr lang="en-US" sz="1800" b="1" u="sng" kern="1200" dirty="0">
            <a:solidFill>
              <a:srgbClr val="FF0000"/>
            </a:solidFill>
            <a:highlight>
              <a:srgbClr val="C0C0C0"/>
            </a:highligh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PAP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Org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18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yang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melakukan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pengambilan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&amp;/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Pemanfaatan</a:t>
          </a:r>
          <a:r>
            <a:rPr lang="en-US" sz="1800" b="1" u="sng" kern="1200" dirty="0">
              <a:solidFill>
                <a:srgbClr val="FF0000"/>
              </a:solidFill>
              <a:highlight>
                <a:srgbClr val="C0C0C0"/>
              </a:highlight>
            </a:rPr>
            <a:t> Air </a:t>
          </a:r>
          <a:r>
            <a:rPr lang="en-US" sz="18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Permukaan</a:t>
          </a:r>
          <a:b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</a:br>
          <a:endParaRPr lang="en-US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5956367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DPP &amp; TARIF PAP 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DPP PAP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Nilai 	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Perolehan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Air 	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Permukaan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Paling Tinggi 10% 	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dari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NILAI 	PEROLEHAN AIR 	PERMUKAAN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Nilai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Perolehan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Air 	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Permukaan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	DITETAPKAN dg 	PERDA</a:t>
          </a:r>
          <a:endParaRPr lang="en-US" sz="1500" kern="1200" dirty="0">
            <a:solidFill>
              <a:srgbClr val="FF0000"/>
            </a:solidFill>
          </a:endParaRPr>
        </a:p>
      </dsp:txBody>
      <dsp:txXfrm rot="5400000">
        <a:off x="8887426" y="1049730"/>
        <a:ext cx="2754920" cy="31491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4406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 err="1">
              <a:solidFill>
                <a:srgbClr val="C00000"/>
              </a:solidFill>
            </a:rPr>
            <a:t>Objek</a:t>
          </a:r>
          <a:r>
            <a:rPr lang="en-US" sz="2000" b="1" u="sng" kern="1200" dirty="0">
              <a:solidFill>
                <a:srgbClr val="C00000"/>
              </a:solidFill>
            </a:rPr>
            <a:t> </a:t>
          </a:r>
          <a:r>
            <a:rPr lang="en-US" sz="2000" b="1" u="sng" kern="1200" dirty="0" err="1">
              <a:solidFill>
                <a:srgbClr val="C00000"/>
              </a:solidFill>
            </a:rPr>
            <a:t>Pajak</a:t>
          </a:r>
          <a:r>
            <a:rPr lang="en-US" sz="2000" b="1" u="sng" kern="1200" dirty="0">
              <a:solidFill>
                <a:srgbClr val="C00000"/>
              </a:solidFill>
            </a:rPr>
            <a:t> </a:t>
          </a:r>
          <a:r>
            <a:rPr lang="en-US" sz="2000" b="1" u="sng" kern="1200" dirty="0" err="1">
              <a:solidFill>
                <a:srgbClr val="C00000"/>
              </a:solidFill>
            </a:rPr>
            <a:t>Rokok</a:t>
          </a:r>
          <a:r>
            <a:rPr lang="en-US" sz="2000" b="1" u="sng" kern="1200" dirty="0">
              <a:solidFill>
                <a:srgbClr val="C00000"/>
              </a:solidFill>
            </a:rPr>
            <a:t> : </a:t>
          </a:r>
          <a:r>
            <a:rPr lang="en-US" sz="2000" b="1" kern="1200" dirty="0">
              <a:solidFill>
                <a:srgbClr val="002060"/>
              </a:solidFill>
            </a:rPr>
            <a:t>KONSUMSI ROKOK</a:t>
          </a:r>
        </a:p>
      </dsp:txBody>
      <dsp:txXfrm rot="5400000">
        <a:off x="2808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79125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DIKECUALIKAN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ROKOK yang </a:t>
          </a:r>
          <a:r>
            <a:rPr lang="en-US" sz="1800" b="1" kern="1200" dirty="0" err="1">
              <a:solidFill>
                <a:srgbClr val="002060"/>
              </a:solidFill>
            </a:rPr>
            <a:t>tidak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dikenai</a:t>
          </a:r>
          <a:r>
            <a:rPr lang="en-US" sz="1800" b="1" kern="1200" dirty="0">
              <a:solidFill>
                <a:srgbClr val="002060"/>
              </a:solidFill>
            </a:rPr>
            <a:t> CUKAI ROKOK </a:t>
          </a:r>
          <a:r>
            <a:rPr lang="en-US" sz="1800" b="1" kern="1200" dirty="0" err="1">
              <a:solidFill>
                <a:srgbClr val="002060"/>
              </a:solidFill>
            </a:rPr>
            <a:t>berdasarkan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ketentuan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Peraturan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Perundang-undangan</a:t>
          </a:r>
          <a:r>
            <a:rPr lang="en-US" sz="1800" b="1" kern="1200" dirty="0">
              <a:solidFill>
                <a:srgbClr val="002060"/>
              </a:solidFill>
            </a:rPr>
            <a:t> di </a:t>
          </a:r>
          <a:r>
            <a:rPr lang="en-US" sz="1800" b="1" kern="1200" dirty="0" err="1">
              <a:solidFill>
                <a:srgbClr val="002060"/>
              </a:solidFill>
            </a:rPr>
            <a:t>bidang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cukai</a:t>
          </a:r>
          <a:endParaRPr lang="en-US" sz="1800" b="1" u="sng" kern="1200" dirty="0">
            <a:solidFill>
              <a:srgbClr val="C00000"/>
            </a:solidFill>
          </a:endParaRPr>
        </a:p>
      </dsp:txBody>
      <dsp:txXfrm rot="5400000">
        <a:off x="3038118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52124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rgbClr val="002060"/>
              </a:solidFill>
            </a:rPr>
            <a:t>SUBJEK &amp; WAJIP PJK ROKOK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:   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KONSUMEN ROKOK</a:t>
          </a:r>
          <a:endParaRPr lang="en-US" sz="2400" b="1" u="sng" kern="1200" dirty="0">
            <a:solidFill>
              <a:srgbClr val="FF0000"/>
            </a:solidFill>
            <a:highlight>
              <a:srgbClr val="C0C0C0"/>
            </a:highligh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Pengusaha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Pabrik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/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Produsen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dan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Importir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memiliki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izin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berupa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Nomor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Pokok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Pengusaha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Brg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Kena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Cukai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. </a:t>
          </a:r>
          <a:endParaRPr lang="en-US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5768108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DPP &amp; TARIF </a:t>
          </a:r>
          <a:r>
            <a:rPr lang="en-US" sz="1800" b="1" u="sng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800" b="1" u="sng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 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DPP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Cukai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oleh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Pemerintah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terhadap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Tarif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sebesar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= </a:t>
          </a:r>
          <a:r>
            <a:rPr lang="en-US" sz="1500" b="1" kern="1200" dirty="0">
              <a:solidFill>
                <a:srgbClr val="FF0000"/>
              </a:solidFill>
            </a:rPr>
            <a:t>10 % </a:t>
          </a:r>
          <a:r>
            <a:rPr lang="en-US" sz="1500" b="1" kern="1200" dirty="0" err="1">
              <a:solidFill>
                <a:srgbClr val="FF0000"/>
              </a:solidFill>
            </a:rPr>
            <a:t>dari</a:t>
          </a:r>
          <a:r>
            <a:rPr lang="en-US" sz="1500" b="1" kern="1200" dirty="0">
              <a:solidFill>
                <a:srgbClr val="FF0000"/>
              </a:solidFill>
            </a:rPr>
            <a:t> </a:t>
          </a:r>
          <a:r>
            <a:rPr lang="en-US" sz="1500" b="1" kern="1200" dirty="0" err="1">
              <a:solidFill>
                <a:srgbClr val="FF0000"/>
              </a:solidFill>
            </a:rPr>
            <a:t>Cukai</a:t>
          </a:r>
          <a:r>
            <a:rPr lang="en-US" sz="1500" b="1" kern="1200" dirty="0">
              <a:solidFill>
                <a:srgbClr val="FF0000"/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FF0000"/>
              </a:solidFill>
            </a:rPr>
            <a:t>     </a:t>
          </a:r>
          <a:r>
            <a:rPr lang="en-US" sz="1500" b="1" kern="1200" dirty="0" err="1">
              <a:solidFill>
                <a:srgbClr val="FF0000"/>
              </a:solidFill>
            </a:rPr>
            <a:t>Rokok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3)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Besaran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Rokok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ditentukan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dari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mengalikan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DASAR PENGENAAN PJK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ROKOK dg TARIF PJK ROKOK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seperti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dlm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pasal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: 36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sebesar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10%</a:t>
          </a:r>
          <a:endParaRPr lang="en-US" sz="1500" kern="1200" dirty="0">
            <a:solidFill>
              <a:srgbClr val="FF0000"/>
            </a:solidFill>
          </a:endParaRPr>
        </a:p>
      </dsp:txBody>
      <dsp:txXfrm rot="5400000">
        <a:off x="8887426" y="1049730"/>
        <a:ext cx="2754920" cy="31491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4406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C00000"/>
              </a:solidFill>
            </a:rPr>
            <a:t>OBJEK PBB-P2 </a:t>
          </a:r>
          <a:r>
            <a:rPr lang="en-US" sz="2000" b="1" u="sng" kern="1200" dirty="0" err="1">
              <a:solidFill>
                <a:srgbClr val="C00000"/>
              </a:solidFill>
            </a:rPr>
            <a:t>adalah</a:t>
          </a:r>
          <a:r>
            <a:rPr lang="en-US" sz="2000" b="1" u="sng" kern="1200" dirty="0">
              <a:solidFill>
                <a:srgbClr val="C00000"/>
              </a:solidFill>
            </a:rPr>
            <a:t>: </a:t>
          </a:r>
          <a:r>
            <a:rPr lang="en-US" sz="2000" b="1" kern="1200" dirty="0" err="1">
              <a:solidFill>
                <a:srgbClr val="002060"/>
              </a:solidFill>
            </a:rPr>
            <a:t>Bumi</a:t>
          </a:r>
          <a:r>
            <a:rPr lang="en-US" sz="2000" b="1" kern="1200" dirty="0">
              <a:solidFill>
                <a:srgbClr val="002060"/>
              </a:solidFill>
            </a:rPr>
            <a:t> &amp;/ </a:t>
          </a:r>
          <a:r>
            <a:rPr lang="en-US" sz="2000" b="1" kern="1200" dirty="0" err="1">
              <a:solidFill>
                <a:srgbClr val="002060"/>
              </a:solidFill>
            </a:rPr>
            <a:t>Bangunan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yg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  <a:highlight>
                <a:srgbClr val="C0C0C0"/>
              </a:highlight>
            </a:rPr>
            <a:t>dimiliki</a:t>
          </a:r>
          <a:r>
            <a:rPr lang="en-US" sz="2000" b="1" kern="1200" dirty="0">
              <a:solidFill>
                <a:srgbClr val="FF0000"/>
              </a:solidFill>
              <a:highlight>
                <a:srgbClr val="C0C0C0"/>
              </a:highlight>
            </a:rPr>
            <a:t>, </a:t>
          </a:r>
          <a:r>
            <a:rPr lang="en-US" sz="2000" b="1" kern="1200" dirty="0" err="1">
              <a:solidFill>
                <a:srgbClr val="FF0000"/>
              </a:solidFill>
              <a:highlight>
                <a:srgbClr val="C0C0C0"/>
              </a:highlight>
            </a:rPr>
            <a:t>dikuasai</a:t>
          </a:r>
          <a:r>
            <a:rPr lang="en-US" sz="2000" b="1" kern="1200" dirty="0">
              <a:solidFill>
                <a:srgbClr val="FF0000"/>
              </a:solidFill>
              <a:highlight>
                <a:srgbClr val="C0C0C0"/>
              </a:highlight>
            </a:rPr>
            <a:t>, &amp;/ </a:t>
          </a:r>
          <a:r>
            <a:rPr lang="en-US" sz="2000" b="1" kern="1200" dirty="0" err="1">
              <a:solidFill>
                <a:srgbClr val="FF0000"/>
              </a:solidFill>
              <a:highlight>
                <a:srgbClr val="C0C0C0"/>
              </a:highlight>
            </a:rPr>
            <a:t>dimanfaatkan</a:t>
          </a:r>
          <a:r>
            <a:rPr lang="en-US" sz="2000" b="1" kern="1200" dirty="0">
              <a:solidFill>
                <a:srgbClr val="002060"/>
              </a:solidFill>
            </a:rPr>
            <a:t> oleh orang </a:t>
          </a:r>
          <a:r>
            <a:rPr lang="en-US" sz="2000" b="1" kern="1200" dirty="0" err="1">
              <a:solidFill>
                <a:srgbClr val="002060"/>
              </a:solidFill>
            </a:rPr>
            <a:t>pribadi</a:t>
          </a:r>
          <a:r>
            <a:rPr lang="en-US" sz="2000" b="1" kern="1200" dirty="0">
              <a:solidFill>
                <a:srgbClr val="002060"/>
              </a:solidFill>
            </a:rPr>
            <a:t> </a:t>
          </a:r>
          <a:r>
            <a:rPr lang="en-US" sz="2000" b="1" kern="1200" dirty="0" err="1">
              <a:solidFill>
                <a:srgbClr val="002060"/>
              </a:solidFill>
            </a:rPr>
            <a:t>atau</a:t>
          </a:r>
          <a:r>
            <a:rPr lang="en-US" sz="2000" b="1" kern="1200" dirty="0">
              <a:solidFill>
                <a:srgbClr val="002060"/>
              </a:solidFill>
            </a:rPr>
            <a:t> Badan, </a:t>
          </a:r>
          <a:r>
            <a:rPr lang="en-US" sz="2000" b="1" kern="1200" dirty="0" err="1">
              <a:solidFill>
                <a:srgbClr val="FF0000"/>
              </a:solidFill>
              <a:highlight>
                <a:srgbClr val="C0C0C0"/>
              </a:highlight>
            </a:rPr>
            <a:t>kecuali</a:t>
          </a:r>
          <a:r>
            <a:rPr lang="en-US" sz="2000" b="1" kern="1200" dirty="0">
              <a:solidFill>
                <a:srgbClr val="FF0000"/>
              </a:solidFill>
              <a:highlight>
                <a:srgbClr val="C0C0C0"/>
              </a:highlight>
            </a:rPr>
            <a:t> Kawasan </a:t>
          </a:r>
          <a:r>
            <a:rPr lang="en-US" sz="2000" b="1" kern="1200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kern="1200" dirty="0" err="1">
              <a:solidFill>
                <a:srgbClr val="FF0000"/>
              </a:solidFill>
              <a:highlight>
                <a:srgbClr val="C0C0C0"/>
              </a:highlight>
            </a:rPr>
            <a:t>digunakan</a:t>
          </a:r>
          <a:r>
            <a:rPr lang="en-US" sz="2000" b="1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kern="1200" dirty="0" err="1">
              <a:solidFill>
                <a:srgbClr val="FF0000"/>
              </a:solidFill>
              <a:highlight>
                <a:srgbClr val="C0C0C0"/>
              </a:highlight>
            </a:rPr>
            <a:t>unt</a:t>
          </a:r>
          <a:r>
            <a:rPr lang="en-US" sz="2000" b="1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kern="1200" dirty="0" err="1">
              <a:solidFill>
                <a:srgbClr val="FF0000"/>
              </a:solidFill>
              <a:highlight>
                <a:srgbClr val="C0C0C0"/>
              </a:highlight>
            </a:rPr>
            <a:t>kegiatan</a:t>
          </a:r>
          <a:r>
            <a:rPr lang="en-US" sz="2000" b="1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kern="1200" dirty="0" err="1">
              <a:solidFill>
                <a:srgbClr val="FF0000"/>
              </a:solidFill>
              <a:highlight>
                <a:srgbClr val="C0C0C0"/>
              </a:highlight>
            </a:rPr>
            <a:t>usaha</a:t>
          </a:r>
          <a:r>
            <a:rPr lang="en-US" sz="2000" b="1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kern="1200" dirty="0" err="1">
              <a:solidFill>
                <a:srgbClr val="FF0000"/>
              </a:solidFill>
              <a:highlight>
                <a:srgbClr val="C0C0C0"/>
              </a:highlight>
            </a:rPr>
            <a:t>perkebunan</a:t>
          </a:r>
          <a:r>
            <a:rPr lang="en-US" sz="2000" b="1" kern="1200" dirty="0">
              <a:solidFill>
                <a:srgbClr val="FF0000"/>
              </a:solidFill>
              <a:highlight>
                <a:srgbClr val="C0C0C0"/>
              </a:highlight>
            </a:rPr>
            <a:t>, </a:t>
          </a:r>
          <a:r>
            <a:rPr lang="en-US" sz="2000" b="1" kern="1200" dirty="0" err="1">
              <a:solidFill>
                <a:srgbClr val="FF0000"/>
              </a:solidFill>
              <a:highlight>
                <a:srgbClr val="C0C0C0"/>
              </a:highlight>
            </a:rPr>
            <a:t>perhutanan</a:t>
          </a:r>
          <a:r>
            <a:rPr lang="en-US" sz="2000" b="1" kern="1200" dirty="0">
              <a:solidFill>
                <a:srgbClr val="FF0000"/>
              </a:solidFill>
              <a:highlight>
                <a:srgbClr val="C0C0C0"/>
              </a:highlight>
            </a:rPr>
            <a:t> dan </a:t>
          </a:r>
          <a:r>
            <a:rPr lang="en-US" sz="2000" b="1" kern="1200" dirty="0" err="1">
              <a:solidFill>
                <a:srgbClr val="FF0000"/>
              </a:solidFill>
              <a:highlight>
                <a:srgbClr val="C0C0C0"/>
              </a:highlight>
            </a:rPr>
            <a:t>pertambahgan</a:t>
          </a:r>
          <a:endParaRPr lang="en-US" sz="2000" b="1" kern="1200" dirty="0">
            <a:solidFill>
              <a:srgbClr val="FF0000"/>
            </a:solidFill>
            <a:highlight>
              <a:srgbClr val="C0C0C0"/>
            </a:highlight>
          </a:endParaRPr>
        </a:p>
      </dsp:txBody>
      <dsp:txXfrm rot="5400000">
        <a:off x="2808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79125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DIKECUALIKAN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Daftar PENGECUALIAN </a:t>
          </a:r>
          <a:r>
            <a:rPr lang="en-US" sz="1800" b="1" kern="1200" dirty="0" err="1">
              <a:solidFill>
                <a:srgbClr val="002060"/>
              </a:solidFill>
            </a:rPr>
            <a:t>Objek</a:t>
          </a:r>
          <a:r>
            <a:rPr lang="en-US" sz="1800" b="1" kern="1200" dirty="0">
              <a:solidFill>
                <a:srgbClr val="002060"/>
              </a:solidFill>
            </a:rPr>
            <a:t> PBB – P2 </a:t>
          </a:r>
          <a:r>
            <a:rPr lang="en-US" sz="1800" b="1" kern="1200" dirty="0" err="1">
              <a:solidFill>
                <a:srgbClr val="002060"/>
              </a:solidFill>
            </a:rPr>
            <a:t>disajikan</a:t>
          </a:r>
          <a:r>
            <a:rPr lang="en-US" sz="1800" b="1" kern="1200" dirty="0">
              <a:solidFill>
                <a:srgbClr val="002060"/>
              </a:solidFill>
            </a:rPr>
            <a:t> pada </a:t>
          </a:r>
          <a:r>
            <a:rPr lang="en-US" sz="1800" b="1" kern="1200" dirty="0" err="1">
              <a:solidFill>
                <a:srgbClr val="002060"/>
              </a:solidFill>
            </a:rPr>
            <a:t>bagian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setelah</a:t>
          </a:r>
          <a:r>
            <a:rPr lang="en-US" sz="1800" b="1" kern="1200" dirty="0">
              <a:solidFill>
                <a:srgbClr val="002060"/>
              </a:solidFill>
            </a:rPr>
            <a:t> slide </a:t>
          </a:r>
          <a:r>
            <a:rPr lang="en-US" sz="1800" b="1" kern="1200" dirty="0" err="1">
              <a:solidFill>
                <a:srgbClr val="002060"/>
              </a:solidFill>
            </a:rPr>
            <a:t>ini</a:t>
          </a:r>
          <a:r>
            <a:rPr lang="en-US" sz="1800" b="1" kern="1200" dirty="0">
              <a:solidFill>
                <a:srgbClr val="002060"/>
              </a:solidFill>
            </a:rPr>
            <a:t>. </a:t>
          </a:r>
          <a:endParaRPr lang="en-US" sz="1800" b="1" u="sng" kern="1200" dirty="0">
            <a:solidFill>
              <a:srgbClr val="C00000"/>
            </a:solidFill>
          </a:endParaRPr>
        </a:p>
      </dsp:txBody>
      <dsp:txXfrm rot="5400000">
        <a:off x="3038118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709499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SUBJEK &amp; WP PBB-P2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16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PBB-P2 </a:t>
          </a:r>
          <a:r>
            <a:rPr lang="en-US" sz="16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orang </a:t>
          </a:r>
          <a:r>
            <a:rPr lang="en-US" sz="16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/ badan </a:t>
          </a:r>
          <a:r>
            <a:rPr lang="en-US" sz="1600" b="1" kern="1200" dirty="0" err="1">
              <a:solidFill>
                <a:srgbClr val="C00000"/>
              </a:solidFill>
            </a:rPr>
            <a:t>yg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secara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nyata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mempunyai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suatu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hak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atas</a:t>
          </a:r>
          <a:r>
            <a:rPr lang="en-US" sz="1600" b="1" kern="1200" dirty="0">
              <a:solidFill>
                <a:srgbClr val="C00000"/>
              </a:solidFill>
            </a:rPr>
            <a:t> BUMI &amp;/ </a:t>
          </a:r>
          <a:r>
            <a:rPr lang="en-US" sz="1600" b="1" kern="1200" dirty="0" err="1">
              <a:solidFill>
                <a:srgbClr val="C00000"/>
              </a:solidFill>
            </a:rPr>
            <a:t>memperoleh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manfaat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atas</a:t>
          </a:r>
          <a:r>
            <a:rPr lang="en-US" sz="1600" b="1" kern="1200" dirty="0">
              <a:solidFill>
                <a:srgbClr val="C00000"/>
              </a:solidFill>
            </a:rPr>
            <a:t> BUMI, &amp;/ </a:t>
          </a:r>
          <a:r>
            <a:rPr lang="en-US" sz="1600" b="1" kern="1200" dirty="0" err="1">
              <a:solidFill>
                <a:srgbClr val="C00000"/>
              </a:solidFill>
            </a:rPr>
            <a:t>memiliki</a:t>
          </a:r>
          <a:r>
            <a:rPr lang="en-US" sz="1600" b="1" kern="1200" dirty="0">
              <a:solidFill>
                <a:srgbClr val="C00000"/>
              </a:solidFill>
            </a:rPr>
            <a:t>, </a:t>
          </a:r>
          <a:r>
            <a:rPr lang="en-US" sz="1600" b="1" kern="1200" dirty="0" err="1">
              <a:solidFill>
                <a:srgbClr val="C00000"/>
              </a:solidFill>
            </a:rPr>
            <a:t>menguasai</a:t>
          </a:r>
          <a:r>
            <a:rPr lang="en-US" sz="1600" b="1" kern="1200" dirty="0">
              <a:solidFill>
                <a:srgbClr val="C00000"/>
              </a:solidFill>
            </a:rPr>
            <a:t> &amp;/ </a:t>
          </a:r>
          <a:r>
            <a:rPr lang="en-US" sz="1600" b="1" kern="1200" dirty="0" err="1">
              <a:solidFill>
                <a:srgbClr val="C00000"/>
              </a:solidFill>
            </a:rPr>
            <a:t>memperoleh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manfaat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atas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Bangunan</a:t>
          </a: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16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PBB-P2 </a:t>
          </a:r>
          <a:r>
            <a:rPr lang="en-US" sz="16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orang </a:t>
          </a:r>
          <a:r>
            <a:rPr lang="en-US" sz="16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/ badan </a:t>
          </a:r>
          <a:r>
            <a:rPr lang="en-US" sz="16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secara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nyata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mempunyai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suatu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hak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atas</a:t>
          </a:r>
          <a:r>
            <a:rPr lang="en-US" sz="1600" b="1" kern="1200" dirty="0">
              <a:solidFill>
                <a:srgbClr val="C00000"/>
              </a:solidFill>
            </a:rPr>
            <a:t> BUMI &amp;/ </a:t>
          </a:r>
          <a:r>
            <a:rPr lang="en-US" sz="1600" b="1" kern="1200" dirty="0" err="1">
              <a:solidFill>
                <a:srgbClr val="C00000"/>
              </a:solidFill>
            </a:rPr>
            <a:t>memperoleh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manfaat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atas</a:t>
          </a:r>
          <a:r>
            <a:rPr lang="en-US" sz="1600" b="1" kern="1200" dirty="0">
              <a:solidFill>
                <a:srgbClr val="C00000"/>
              </a:solidFill>
            </a:rPr>
            <a:t> BUMI, &amp;/ </a:t>
          </a:r>
          <a:r>
            <a:rPr lang="en-US" sz="1600" b="1" kern="1200" dirty="0" err="1">
              <a:solidFill>
                <a:srgbClr val="C00000"/>
              </a:solidFill>
            </a:rPr>
            <a:t>memiliki</a:t>
          </a:r>
          <a:r>
            <a:rPr lang="en-US" sz="1600" b="1" kern="1200" dirty="0">
              <a:solidFill>
                <a:srgbClr val="C00000"/>
              </a:solidFill>
            </a:rPr>
            <a:t>, </a:t>
          </a:r>
          <a:r>
            <a:rPr lang="en-US" sz="1600" b="1" kern="1200" dirty="0" err="1">
              <a:solidFill>
                <a:srgbClr val="C00000"/>
              </a:solidFill>
            </a:rPr>
            <a:t>menguasai</a:t>
          </a:r>
          <a:r>
            <a:rPr lang="en-US" sz="1600" b="1" kern="1200" dirty="0">
              <a:solidFill>
                <a:srgbClr val="C00000"/>
              </a:solidFill>
            </a:rPr>
            <a:t> &amp;/ </a:t>
          </a:r>
          <a:r>
            <a:rPr lang="en-US" sz="1600" b="1" kern="1200" dirty="0" err="1">
              <a:solidFill>
                <a:srgbClr val="C00000"/>
              </a:solidFill>
            </a:rPr>
            <a:t>memperoleh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manfaat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atas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Bangunan</a:t>
          </a:r>
          <a:r>
            <a:rPr lang="en-US" sz="1600" b="1" kern="1200" dirty="0">
              <a:solidFill>
                <a:srgbClr val="C00000"/>
              </a:solidFill>
            </a:rPr>
            <a:t>.</a:t>
          </a:r>
          <a:endParaRPr lang="en-US" sz="1400" b="1" kern="1200" dirty="0">
            <a:solidFill>
              <a:srgbClr val="C00000"/>
            </a:solidFill>
          </a:endParaRPr>
        </a:p>
      </dsp:txBody>
      <dsp:txXfrm rot="5400000">
        <a:off x="5956367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DASAR PENGENAAN PJK &amp; TARIF PBB-P2 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Dasar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PBB-P2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NJOP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NJOP TKP (Nilai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Jual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Objek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–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Tidak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Kena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),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paling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sedikit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Rp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10Jt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unt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setiap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WAJIB PJK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3) NJOP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yg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digunakan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unt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perhitungan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PBB-P2 paling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rendah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20% &amp; paling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tinggi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100%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dari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NJOP -/- NJOP TKP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4) TARIF PBB P2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   PALING TINGGI = 0,5 %</a:t>
          </a:r>
        </a:p>
      </dsp:txBody>
      <dsp:txXfrm rot="5400000">
        <a:off x="8887426" y="1049730"/>
        <a:ext cx="2754920" cy="31491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46867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OBJEK BPHTB 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002060"/>
              </a:solidFill>
            </a:rPr>
            <a:t>Perolehan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Hak</a:t>
          </a:r>
          <a:r>
            <a:rPr lang="en-US" sz="1800" b="1" kern="1200" dirty="0">
              <a:solidFill>
                <a:srgbClr val="002060"/>
              </a:solidFill>
            </a:rPr>
            <a:t> </a:t>
          </a:r>
          <a:r>
            <a:rPr lang="en-US" sz="1800" b="1" kern="1200" dirty="0" err="1">
              <a:solidFill>
                <a:srgbClr val="002060"/>
              </a:solidFill>
            </a:rPr>
            <a:t>atas</a:t>
          </a:r>
          <a:r>
            <a:rPr lang="en-US" sz="1800" b="1" kern="1200" dirty="0">
              <a:solidFill>
                <a:srgbClr val="002060"/>
              </a:solidFill>
            </a:rPr>
            <a:t> Tanah &amp;/ </a:t>
          </a:r>
          <a:r>
            <a:rPr lang="en-US" sz="1800" b="1" kern="1200" dirty="0" err="1">
              <a:solidFill>
                <a:srgbClr val="002060"/>
              </a:solidFill>
            </a:rPr>
            <a:t>Bangunan</a:t>
          </a:r>
          <a:endParaRPr lang="en-US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 err="1">
              <a:solidFill>
                <a:schemeClr val="bg2"/>
              </a:solidFill>
              <a:highlight>
                <a:srgbClr val="FF0000"/>
              </a:highlight>
            </a:rPr>
            <a:t>Penjelasan</a:t>
          </a:r>
          <a:r>
            <a:rPr lang="en-US" sz="2800" b="1" u="sng" kern="1200" dirty="0">
              <a:solidFill>
                <a:schemeClr val="bg2"/>
              </a:solidFill>
              <a:highlight>
                <a:srgbClr val="FF0000"/>
              </a:highlight>
            </a:rPr>
            <a:t> 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002060"/>
              </a:solidFill>
            </a:rPr>
            <a:t>Perolehan</a:t>
          </a:r>
          <a:r>
            <a:rPr lang="en-US" sz="1600" b="1" kern="1200" dirty="0">
              <a:solidFill>
                <a:srgbClr val="002060"/>
              </a:solidFill>
            </a:rPr>
            <a:t> HAK </a:t>
          </a:r>
          <a:r>
            <a:rPr lang="en-US" sz="1600" b="1" kern="1200" dirty="0" err="1">
              <a:solidFill>
                <a:srgbClr val="002060"/>
              </a:solidFill>
            </a:rPr>
            <a:t>atas</a:t>
          </a:r>
          <a:r>
            <a:rPr lang="en-US" sz="1600" b="1" kern="1200" dirty="0">
              <a:solidFill>
                <a:srgbClr val="002060"/>
              </a:solidFill>
            </a:rPr>
            <a:t> Tanah &amp;/ </a:t>
          </a:r>
          <a:r>
            <a:rPr lang="en-US" sz="1600" b="1" kern="1200" dirty="0" err="1">
              <a:solidFill>
                <a:srgbClr val="002060"/>
              </a:solidFill>
            </a:rPr>
            <a:t>Bangunan</a:t>
          </a:r>
          <a:r>
            <a:rPr lang="en-US" sz="1600" b="1" kern="1200" dirty="0">
              <a:solidFill>
                <a:srgbClr val="002060"/>
              </a:solidFill>
            </a:rPr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002060"/>
              </a:solidFill>
            </a:rPr>
            <a:t>Hak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atas</a:t>
          </a:r>
          <a:r>
            <a:rPr lang="en-US" sz="1600" b="1" kern="1200" dirty="0">
              <a:solidFill>
                <a:srgbClr val="002060"/>
              </a:solidFill>
            </a:rPr>
            <a:t> Tanah &amp;/ </a:t>
          </a:r>
          <a:r>
            <a:rPr lang="en-US" sz="1600" b="1" kern="1200" dirty="0" err="1">
              <a:solidFill>
                <a:srgbClr val="002060"/>
              </a:solidFill>
            </a:rPr>
            <a:t>Bangunan</a:t>
          </a:r>
          <a:r>
            <a:rPr lang="en-US" sz="1600" b="1" kern="1200" dirty="0">
              <a:solidFill>
                <a:srgbClr val="002060"/>
              </a:solidFill>
            </a:rPr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highlight>
                <a:srgbClr val="C0C0C0"/>
              </a:highlight>
            </a:rPr>
            <a:t>DISAJIKAN DLM SLIDE BERIKUTNYA </a:t>
          </a:r>
        </a:p>
      </dsp:txBody>
      <dsp:txXfrm rot="5400000">
        <a:off x="1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722177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u="sng" kern="1200" dirty="0">
            <a:solidFill>
              <a:srgbClr val="C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DIKECUALIKAN </a:t>
          </a:r>
          <a:r>
            <a:rPr lang="en-US" sz="2800" b="1" kern="1200" dirty="0" err="1">
              <a:solidFill>
                <a:schemeClr val="tx2"/>
              </a:solidFill>
            </a:rPr>
            <a:t>dari</a:t>
          </a:r>
          <a:r>
            <a:rPr lang="en-US" sz="2800" b="1" kern="1200" dirty="0">
              <a:solidFill>
                <a:schemeClr val="tx2"/>
              </a:solidFill>
            </a:rPr>
            <a:t> OBJEK BPHTB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chemeClr val="tx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highlight>
                <a:srgbClr val="C0C0C0"/>
              </a:highlight>
            </a:rPr>
            <a:t>DISAJIKAN DLM SLIDE BERIKUTNYA </a:t>
          </a:r>
          <a:r>
            <a:rPr lang="en-US" sz="2800" b="1" kern="1200" dirty="0">
              <a:solidFill>
                <a:schemeClr val="tx2"/>
              </a:solidFill>
            </a:rPr>
            <a:t> </a:t>
          </a:r>
          <a:endParaRPr lang="en-US" sz="2800" b="1" u="sng" kern="1200" dirty="0">
            <a:solidFill>
              <a:schemeClr val="tx2"/>
            </a:solidFill>
          </a:endParaRPr>
        </a:p>
      </dsp:txBody>
      <dsp:txXfrm rot="5400000">
        <a:off x="2969045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709499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SUBJEK &amp;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WAJIB PAJAK BPHTB 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u="sng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BPHTB = Org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/ Badan  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memperoleh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Hak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atas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Tanah &amp;/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Bangunan</a:t>
          </a:r>
          <a:r>
            <a:rPr lang="en-US" sz="2400" b="1" u="sng" kern="1200" dirty="0">
              <a:solidFill>
                <a:srgbClr val="FF0000"/>
              </a:solidFill>
              <a:highlight>
                <a:srgbClr val="C0C0C0"/>
              </a:highlight>
            </a:rPr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Pjk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BPHTB = Org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yg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MEMPEROLEH HAK </a:t>
          </a:r>
          <a:r>
            <a:rPr lang="en-US" sz="2000" b="1" u="sng" kern="1200" dirty="0" err="1">
              <a:solidFill>
                <a:srgbClr val="FF0000"/>
              </a:solidFill>
              <a:highlight>
                <a:srgbClr val="C0C0C0"/>
              </a:highlight>
            </a:rPr>
            <a:t>atas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 TANAH &amp;/ BANGUNAN</a:t>
          </a:r>
          <a:endParaRPr lang="en-US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5956367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DASAR &amp; TARIF BPHTB 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Dasar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Pengenaan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	BPHTB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1500" b="1" kern="1200" dirty="0">
              <a:solidFill>
                <a:srgbClr val="C00000"/>
              </a:solidFill>
              <a:highlight>
                <a:srgbClr val="FFFF00"/>
              </a:highlight>
            </a:rPr>
            <a:t>NILAI </a:t>
          </a:r>
          <a:r>
            <a:rPr lang="en-US" sz="1500" b="1" kern="1200" dirty="0">
              <a:solidFill>
                <a:srgbClr val="C00000"/>
              </a:solidFill>
            </a:rPr>
            <a:t>	</a:t>
          </a:r>
          <a:r>
            <a:rPr lang="en-US" sz="1500" b="1" kern="1200" dirty="0">
              <a:solidFill>
                <a:srgbClr val="C00000"/>
              </a:solidFill>
              <a:highlight>
                <a:srgbClr val="FFFF00"/>
              </a:highlight>
            </a:rPr>
            <a:t>PEROLEHAN OBJEK </a:t>
          </a:r>
          <a:r>
            <a:rPr lang="en-US" sz="1500" b="1" kern="1200" dirty="0">
              <a:solidFill>
                <a:srgbClr val="C00000"/>
              </a:solidFill>
            </a:rPr>
            <a:t>	</a:t>
          </a:r>
          <a:r>
            <a:rPr lang="en-US" sz="1500" b="1" kern="1200" dirty="0">
              <a:solidFill>
                <a:srgbClr val="C00000"/>
              </a:solidFill>
              <a:highlight>
                <a:srgbClr val="FFFF00"/>
              </a:highlight>
            </a:rPr>
            <a:t>PAJAK (NPOP)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>
            <a:solidFill>
              <a:schemeClr val="tx2">
                <a:lumMod val="95000"/>
                <a:lumOff val="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Tarif BPHTB </a:t>
          </a:r>
          <a:r>
            <a:rPr lang="en-US" sz="15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ditetapkan</a:t>
          </a:r>
          <a:r>
            <a:rPr lang="en-US" sz="15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= 	</a:t>
          </a:r>
          <a:r>
            <a:rPr lang="en-US" sz="1500" b="1" kern="1200" dirty="0">
              <a:solidFill>
                <a:srgbClr val="FF0000"/>
              </a:solidFill>
            </a:rPr>
            <a:t>PALING TINGGI 5%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>
            <a:solidFill>
              <a:srgbClr val="FF0000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3) Tarif BPHTB </a:t>
          </a:r>
          <a:r>
            <a:rPr lang="en-US" sz="1500" b="1" kern="1200" dirty="0" err="1">
              <a:solidFill>
                <a:schemeClr val="tx2"/>
              </a:solidFill>
            </a:rPr>
            <a:t>ditetapkan</a:t>
          </a:r>
          <a:r>
            <a:rPr lang="en-US" sz="1500" b="1" kern="1200" dirty="0">
              <a:solidFill>
                <a:schemeClr val="tx2"/>
              </a:solidFill>
            </a:rPr>
            <a:t> </a:t>
          </a:r>
          <a:r>
            <a:rPr lang="en-US" sz="1500" b="1" kern="1200" dirty="0" err="1">
              <a:solidFill>
                <a:schemeClr val="tx2"/>
              </a:solidFill>
            </a:rPr>
            <a:t>dengan</a:t>
          </a:r>
          <a:r>
            <a:rPr lang="en-US" sz="1500" b="1" kern="1200" dirty="0">
              <a:solidFill>
                <a:schemeClr val="tx2"/>
              </a:solidFill>
            </a:rPr>
            <a:t> PERDA</a:t>
          </a:r>
        </a:p>
      </dsp:txBody>
      <dsp:txXfrm rot="5400000">
        <a:off x="8887426" y="1049730"/>
        <a:ext cx="2754920" cy="31491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24406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rgbClr val="C00000"/>
              </a:solidFill>
            </a:rPr>
            <a:t>OBJEK PBJT </a:t>
          </a:r>
          <a:r>
            <a:rPr lang="en-US" sz="2000" b="1" u="sng" kern="1200" dirty="0" err="1">
              <a:solidFill>
                <a:srgbClr val="C00000"/>
              </a:solidFill>
            </a:rPr>
            <a:t>merupakan</a:t>
          </a:r>
          <a:r>
            <a:rPr lang="en-US" sz="2000" b="1" u="sng" kern="1200" dirty="0">
              <a:solidFill>
                <a:srgbClr val="C00000"/>
              </a:solidFill>
            </a:rPr>
            <a:t> </a:t>
          </a:r>
          <a:r>
            <a:rPr lang="en-US" sz="2000" b="1" u="sng" kern="1200" dirty="0" err="1">
              <a:solidFill>
                <a:srgbClr val="C00000"/>
              </a:solidFill>
            </a:rPr>
            <a:t>Penjualan</a:t>
          </a:r>
          <a:r>
            <a:rPr lang="en-US" sz="2000" b="1" u="sng" kern="1200" dirty="0">
              <a:solidFill>
                <a:srgbClr val="C00000"/>
              </a:solidFill>
            </a:rPr>
            <a:t> &amp;/ </a:t>
          </a:r>
          <a:r>
            <a:rPr lang="en-US" sz="2000" b="1" u="sng" kern="1200" dirty="0" err="1">
              <a:solidFill>
                <a:srgbClr val="C00000"/>
              </a:solidFill>
            </a:rPr>
            <a:t>Konsumsi</a:t>
          </a:r>
          <a:r>
            <a:rPr lang="en-US" sz="2000" b="1" u="sng" kern="1200" dirty="0">
              <a:solidFill>
                <a:srgbClr val="C00000"/>
              </a:solidFill>
            </a:rPr>
            <a:t> </a:t>
          </a:r>
          <a:r>
            <a:rPr lang="en-US" sz="2000" b="1" u="sng" kern="1200" dirty="0" err="1">
              <a:solidFill>
                <a:srgbClr val="C00000"/>
              </a:solidFill>
            </a:rPr>
            <a:t>Brg</a:t>
          </a:r>
          <a:r>
            <a:rPr lang="en-US" sz="2000" b="1" u="sng" kern="1200" dirty="0">
              <a:solidFill>
                <a:srgbClr val="C00000"/>
              </a:solidFill>
            </a:rPr>
            <a:t> &amp; Jasa </a:t>
          </a:r>
          <a:r>
            <a:rPr lang="en-US" sz="2000" b="1" u="sng" kern="1200" dirty="0" err="1">
              <a:solidFill>
                <a:srgbClr val="C00000"/>
              </a:solidFill>
            </a:rPr>
            <a:t>tertentu</a:t>
          </a:r>
          <a:r>
            <a:rPr lang="en-US" sz="2000" b="1" u="sng" kern="1200" dirty="0">
              <a:solidFill>
                <a:srgbClr val="C00000"/>
              </a:solidFill>
            </a:rPr>
            <a:t> </a:t>
          </a:r>
          <a:r>
            <a:rPr lang="en-US" sz="2000" b="1" u="sng" kern="1200" dirty="0" err="1">
              <a:solidFill>
                <a:srgbClr val="C00000"/>
              </a:solidFill>
            </a:rPr>
            <a:t>yg</a:t>
          </a:r>
          <a:r>
            <a:rPr lang="en-US" sz="2000" b="1" u="sng" kern="1200" dirty="0">
              <a:solidFill>
                <a:srgbClr val="C00000"/>
              </a:solidFill>
            </a:rPr>
            <a:t> </a:t>
          </a:r>
          <a:r>
            <a:rPr lang="en-US" sz="2000" b="1" u="sng" kern="1200" dirty="0" err="1">
              <a:solidFill>
                <a:srgbClr val="C00000"/>
              </a:solidFill>
            </a:rPr>
            <a:t>meliputi</a:t>
          </a:r>
          <a:r>
            <a:rPr lang="en-US" sz="2000" b="1" u="sng" kern="1200" dirty="0">
              <a:solidFill>
                <a:srgbClr val="C00000"/>
              </a:solidFill>
            </a:rPr>
            <a:t> 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A) </a:t>
          </a:r>
          <a:r>
            <a:rPr lang="en-US" sz="2000" b="1" kern="1200" dirty="0" err="1">
              <a:solidFill>
                <a:srgbClr val="002060"/>
              </a:solidFill>
            </a:rPr>
            <a:t>Makanan</a:t>
          </a:r>
          <a:r>
            <a:rPr lang="en-US" sz="2000" b="1" kern="1200" dirty="0">
              <a:solidFill>
                <a:srgbClr val="002060"/>
              </a:solidFill>
            </a:rPr>
            <a:t> &amp;/ </a:t>
          </a:r>
          <a:r>
            <a:rPr lang="en-US" sz="2000" b="1" kern="1200" dirty="0" err="1">
              <a:solidFill>
                <a:srgbClr val="002060"/>
              </a:solidFill>
            </a:rPr>
            <a:t>Minuman</a:t>
          </a:r>
          <a:endParaRPr lang="en-US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B) Tenaga Listrik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C) Jasa </a:t>
          </a:r>
          <a:r>
            <a:rPr lang="en-US" sz="2000" b="1" kern="1200" dirty="0" err="1">
              <a:solidFill>
                <a:srgbClr val="002060"/>
              </a:solidFill>
            </a:rPr>
            <a:t>Perhotelah</a:t>
          </a:r>
          <a:endParaRPr lang="en-US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D) Jasa </a:t>
          </a:r>
          <a:r>
            <a:rPr lang="en-US" sz="2000" b="1" kern="1200" dirty="0" err="1">
              <a:solidFill>
                <a:srgbClr val="002060"/>
              </a:solidFill>
            </a:rPr>
            <a:t>Parkir</a:t>
          </a:r>
          <a:endParaRPr lang="en-US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E) Jasa </a:t>
          </a:r>
          <a:r>
            <a:rPr lang="en-US" sz="2000" b="1" kern="1200" dirty="0" err="1">
              <a:solidFill>
                <a:srgbClr val="002060"/>
              </a:solidFill>
            </a:rPr>
            <a:t>Kesenian</a:t>
          </a:r>
          <a:r>
            <a:rPr lang="en-US" sz="2000" b="1" kern="1200" dirty="0">
              <a:solidFill>
                <a:srgbClr val="002060"/>
              </a:solidFill>
            </a:rPr>
            <a:t> &amp; </a:t>
          </a:r>
          <a:r>
            <a:rPr lang="en-US" sz="2000" b="1" kern="1200" dirty="0" err="1">
              <a:solidFill>
                <a:srgbClr val="002060"/>
              </a:solidFill>
            </a:rPr>
            <a:t>Hiburan</a:t>
          </a:r>
          <a:endParaRPr lang="en-US" sz="2000" b="1" kern="1200" dirty="0">
            <a:solidFill>
              <a:srgbClr val="002060"/>
            </a:solidFill>
          </a:endParaRPr>
        </a:p>
      </dsp:txBody>
      <dsp:txXfrm rot="5400000">
        <a:off x="2808" y="1049730"/>
        <a:ext cx="2754920" cy="3149194"/>
      </dsp:txXfrm>
    </dsp:sp>
    <dsp:sp modelId="{DAD9059A-916A-4916-A2A8-B42491568DD3}">
      <dsp:nvSpPr>
        <dsp:cNvPr id="0" name=""/>
        <dsp:cNvSpPr/>
      </dsp:nvSpPr>
      <dsp:spPr>
        <a:xfrm rot="16200000">
          <a:off x="1791250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C00000"/>
              </a:solidFill>
            </a:rPr>
            <a:t>JENIS2 JASA DAN PENGECUALIANNYA, DIJELASKAN PADA SLIDE2 SETELAH INI, YG MELIPUTI 5 JENIS BRG &amp; JASA SPT DI SAMPING</a:t>
          </a:r>
        </a:p>
      </dsp:txBody>
      <dsp:txXfrm rot="5400000">
        <a:off x="3038118" y="1049730"/>
        <a:ext cx="2754920" cy="3149194"/>
      </dsp:txXfrm>
    </dsp:sp>
    <dsp:sp modelId="{25A33852-3C4B-4406-8856-3A4D6201948C}">
      <dsp:nvSpPr>
        <dsp:cNvPr id="0" name=""/>
        <dsp:cNvSpPr/>
      </dsp:nvSpPr>
      <dsp:spPr>
        <a:xfrm rot="16200000">
          <a:off x="4709499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SUBJEK PBJT dan WP PBJT 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1)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Subjek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PBJT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  <a:highlight>
                <a:srgbClr val="00FFFF"/>
              </a:highlight>
            </a:rPr>
            <a:t>Konsumen</a:t>
          </a:r>
          <a:r>
            <a:rPr lang="en-US" sz="2000" b="1" kern="1200" dirty="0">
              <a:solidFill>
                <a:srgbClr val="FF0000"/>
              </a:solidFill>
              <a:highlight>
                <a:srgbClr val="00FFFF"/>
              </a:highlight>
            </a:rPr>
            <a:t> </a:t>
          </a:r>
          <a:r>
            <a:rPr lang="en-US" sz="2000" b="1" kern="1200" dirty="0" err="1">
              <a:solidFill>
                <a:srgbClr val="FF0000"/>
              </a:solidFill>
              <a:highlight>
                <a:srgbClr val="00FFFF"/>
              </a:highlight>
            </a:rPr>
            <a:t>Barang</a:t>
          </a:r>
          <a:r>
            <a:rPr lang="en-US" sz="2000" b="1" kern="1200" dirty="0">
              <a:solidFill>
                <a:srgbClr val="FF0000"/>
              </a:solidFill>
              <a:highlight>
                <a:srgbClr val="00FFFF"/>
              </a:highlight>
            </a:rPr>
            <a:t> dan Jasa </a:t>
          </a:r>
          <a:r>
            <a:rPr lang="en-US" sz="2000" b="1" kern="1200" dirty="0" err="1">
              <a:solidFill>
                <a:srgbClr val="FF0000"/>
              </a:solidFill>
              <a:highlight>
                <a:srgbClr val="00FFFF"/>
              </a:highlight>
            </a:rPr>
            <a:t>tertentu</a:t>
          </a:r>
          <a:r>
            <a:rPr lang="en-US" sz="2000" b="1" kern="1200" dirty="0">
              <a:solidFill>
                <a:srgbClr val="FF0000"/>
              </a:solidFill>
              <a:highlight>
                <a:srgbClr val="00FFFF"/>
              </a:highlight>
            </a:rPr>
            <a:t>. </a:t>
          </a:r>
          <a:endParaRPr lang="en-US" sz="2400" b="1" kern="1200" dirty="0">
            <a:solidFill>
              <a:srgbClr val="FF0000"/>
            </a:solidFill>
            <a:highlight>
              <a:srgbClr val="00FFFF"/>
            </a:highlight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2)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Wajib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Pajak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PBJT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adalah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Orang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Pribadi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tx2">
                  <a:lumMod val="95000"/>
                  <a:lumOff val="5000"/>
                </a:schemeClr>
              </a:solidFill>
            </a:rPr>
            <a:t>atau</a:t>
          </a: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Badan </a:t>
          </a:r>
          <a:r>
            <a:rPr lang="en-US" sz="2000" b="1" u="sng" kern="1200" dirty="0">
              <a:solidFill>
                <a:srgbClr val="FF0000"/>
              </a:solidFill>
              <a:highlight>
                <a:srgbClr val="C0C0C0"/>
              </a:highlight>
            </a:rPr>
            <a:t>YANG MELAKUKAN PENJUALAN, PENYERAHAN, 7/ KONSUMSI BARANG DAN JASA TERTENTU. </a:t>
          </a:r>
          <a:endParaRPr lang="en-US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5956367" y="1049730"/>
        <a:ext cx="2754920" cy="3149194"/>
      </dsp:txXfrm>
    </dsp:sp>
    <dsp:sp modelId="{86146B22-5360-4D1B-AC91-3378F10134EE}">
      <dsp:nvSpPr>
        <dsp:cNvPr id="0" name=""/>
        <dsp:cNvSpPr/>
      </dsp:nvSpPr>
      <dsp:spPr>
        <a:xfrm rot="16200000">
          <a:off x="7640558" y="1246867"/>
          <a:ext cx="5248656" cy="27549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tx2">
                  <a:lumMod val="95000"/>
                  <a:lumOff val="5000"/>
                </a:schemeClr>
              </a:solidFill>
            </a:rPr>
            <a:t>DASAR PENGENAAN PJK &amp; TARIF PBJT 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rgbClr val="C00000"/>
              </a:solidFill>
            </a:rPr>
            <a:t>DIJELASKAN PADA SLIDE2 SETELAH INI</a:t>
          </a:r>
          <a:endParaRPr lang="en-US" sz="1600" b="1" u="sng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5400000">
        <a:off x="8887426" y="1049730"/>
        <a:ext cx="2754920" cy="3149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10/3/2024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10/3/2024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10/3/2024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8729" y="215154"/>
            <a:ext cx="9583270" cy="558052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6600" dirty="0">
                <a:solidFill>
                  <a:srgbClr val="002060"/>
                </a:solidFill>
              </a:rPr>
              <a:t>UU No. 1 </a:t>
            </a:r>
            <a:r>
              <a:rPr lang="en-US" sz="6600" dirty="0" err="1">
                <a:solidFill>
                  <a:srgbClr val="002060"/>
                </a:solidFill>
              </a:rPr>
              <a:t>Thn</a:t>
            </a:r>
            <a:r>
              <a:rPr lang="en-US" sz="6600" dirty="0">
                <a:solidFill>
                  <a:srgbClr val="002060"/>
                </a:solidFill>
              </a:rPr>
              <a:t> 2022</a:t>
            </a:r>
            <a:br>
              <a:rPr lang="en-US" sz="6600" dirty="0">
                <a:solidFill>
                  <a:srgbClr val="002060"/>
                </a:solidFill>
              </a:rPr>
            </a:br>
            <a:r>
              <a:rPr lang="en-US" sz="6600" dirty="0" err="1">
                <a:solidFill>
                  <a:srgbClr val="002060"/>
                </a:solidFill>
              </a:rPr>
              <a:t>Hubungan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keuangan</a:t>
            </a:r>
            <a:br>
              <a:rPr lang="en-US" sz="6600" dirty="0">
                <a:solidFill>
                  <a:srgbClr val="002060"/>
                </a:solidFill>
              </a:rPr>
            </a:br>
            <a:r>
              <a:rPr lang="en-US" sz="6600" dirty="0" err="1">
                <a:solidFill>
                  <a:srgbClr val="002060"/>
                </a:solidFill>
              </a:rPr>
              <a:t>antara</a:t>
            </a:r>
            <a:br>
              <a:rPr lang="en-US" sz="6600" dirty="0">
                <a:solidFill>
                  <a:srgbClr val="002060"/>
                </a:solidFill>
              </a:rPr>
            </a:br>
            <a:r>
              <a:rPr lang="en-US" sz="6600" dirty="0" err="1">
                <a:solidFill>
                  <a:srgbClr val="002060"/>
                </a:solidFill>
              </a:rPr>
              <a:t>Pemerintah</a:t>
            </a:r>
            <a:r>
              <a:rPr lang="en-US" sz="6600" dirty="0">
                <a:solidFill>
                  <a:srgbClr val="002060"/>
                </a:solidFill>
              </a:rPr>
              <a:t> Pusat</a:t>
            </a:r>
            <a:br>
              <a:rPr lang="en-US" sz="6600" dirty="0">
                <a:solidFill>
                  <a:srgbClr val="002060"/>
                </a:solidFill>
              </a:rPr>
            </a:br>
            <a:r>
              <a:rPr lang="en-US" sz="6600" dirty="0">
                <a:solidFill>
                  <a:srgbClr val="002060"/>
                </a:solidFill>
              </a:rPr>
              <a:t>dan</a:t>
            </a:r>
            <a:br>
              <a:rPr lang="en-US" sz="6600" dirty="0">
                <a:solidFill>
                  <a:srgbClr val="002060"/>
                </a:solidFill>
              </a:rPr>
            </a:br>
            <a:r>
              <a:rPr lang="en-US" sz="6600" dirty="0" err="1">
                <a:solidFill>
                  <a:srgbClr val="002060"/>
                </a:solidFill>
              </a:rPr>
              <a:t>Pemerintah</a:t>
            </a:r>
            <a:r>
              <a:rPr lang="en-US" sz="6600" dirty="0">
                <a:solidFill>
                  <a:srgbClr val="002060"/>
                </a:solidFill>
              </a:rPr>
              <a:t> Daerah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6279775"/>
            <a:ext cx="6248399" cy="36307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OLEH : INDARYONO, S.E., A.K., C.A., </a:t>
            </a:r>
            <a:r>
              <a:rPr lang="en-US" sz="18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M.Si</a:t>
            </a:r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., B.K P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7DB2-9F9F-4BD6-A54A-2C5784D9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478537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ISI UU No. 1 </a:t>
            </a:r>
            <a:r>
              <a:rPr lang="en-US" b="1" dirty="0" err="1"/>
              <a:t>Tahun</a:t>
            </a:r>
            <a:r>
              <a:rPr lang="en-US" b="1" dirty="0"/>
              <a:t> : 2022 – Hub Keu : </a:t>
            </a:r>
            <a:r>
              <a:rPr lang="en-US" b="1" dirty="0" err="1"/>
              <a:t>Pem</a:t>
            </a:r>
            <a:r>
              <a:rPr lang="en-US" b="1" dirty="0"/>
              <a:t> Pusat dan </a:t>
            </a:r>
            <a:r>
              <a:rPr lang="en-US" b="1" dirty="0" err="1"/>
              <a:t>Pem</a:t>
            </a:r>
            <a:r>
              <a:rPr lang="en-US" b="1" dirty="0"/>
              <a:t> Daerah ( III )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A89B7-5973-41A7-B7A5-FB97433DE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44880"/>
            <a:ext cx="5769864" cy="59131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BAGIAN KEDUA = RETRIBUSI</a:t>
            </a:r>
          </a:p>
          <a:p>
            <a:pPr marL="0" indent="0">
              <a:buNone/>
            </a:pPr>
            <a:r>
              <a:rPr lang="en-US" sz="1800" b="1" dirty="0" err="1">
                <a:solidFill>
                  <a:srgbClr val="FFC000"/>
                </a:solidFill>
              </a:rPr>
              <a:t>Paragraf</a:t>
            </a:r>
            <a:r>
              <a:rPr lang="en-US" sz="1800" b="1" dirty="0">
                <a:solidFill>
                  <a:srgbClr val="FFC000"/>
                </a:solidFill>
              </a:rPr>
              <a:t> : 1 = </a:t>
            </a:r>
            <a:r>
              <a:rPr lang="en-US" sz="1800" b="1" dirty="0" err="1">
                <a:solidFill>
                  <a:srgbClr val="FFC000"/>
                </a:solidFill>
              </a:rPr>
              <a:t>Jenis</a:t>
            </a:r>
            <a:r>
              <a:rPr lang="en-US" sz="1800" b="1" dirty="0">
                <a:solidFill>
                  <a:srgbClr val="FFC000"/>
                </a:solidFill>
              </a:rPr>
              <a:t> dan </a:t>
            </a:r>
            <a:r>
              <a:rPr lang="en-US" sz="1800" b="1" dirty="0" err="1">
                <a:solidFill>
                  <a:srgbClr val="FFC000"/>
                </a:solidFill>
              </a:rPr>
              <a:t>Objek</a:t>
            </a:r>
            <a:r>
              <a:rPr lang="en-US" sz="1800" b="1" dirty="0">
                <a:solidFill>
                  <a:srgbClr val="FFC000"/>
                </a:solidFill>
              </a:rPr>
              <a:t> RETRIBUSI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	a) </a:t>
            </a:r>
            <a:r>
              <a:rPr lang="en-US" sz="1800" b="1" dirty="0" err="1">
                <a:solidFill>
                  <a:srgbClr val="FFC000"/>
                </a:solidFill>
              </a:rPr>
              <a:t>Retribusi</a:t>
            </a:r>
            <a:r>
              <a:rPr lang="en-US" sz="1800" b="1" dirty="0">
                <a:solidFill>
                  <a:srgbClr val="FFC000"/>
                </a:solidFill>
              </a:rPr>
              <a:t> Jasa </a:t>
            </a:r>
            <a:r>
              <a:rPr lang="en-US" sz="1800" b="1" dirty="0" err="1">
                <a:solidFill>
                  <a:srgbClr val="FFC000"/>
                </a:solidFill>
              </a:rPr>
              <a:t>Umum</a:t>
            </a:r>
            <a:endParaRPr lang="en-US" sz="1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	b) </a:t>
            </a:r>
            <a:r>
              <a:rPr lang="en-US" sz="1800" b="1" dirty="0" err="1">
                <a:solidFill>
                  <a:srgbClr val="FFC000"/>
                </a:solidFill>
              </a:rPr>
              <a:t>Retribusi</a:t>
            </a:r>
            <a:r>
              <a:rPr lang="en-US" sz="1800" b="1" dirty="0">
                <a:solidFill>
                  <a:srgbClr val="FFC000"/>
                </a:solidFill>
              </a:rPr>
              <a:t> Jasa Usaha dan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	c) </a:t>
            </a:r>
            <a:r>
              <a:rPr lang="en-US" sz="1800" b="1" dirty="0" err="1">
                <a:solidFill>
                  <a:srgbClr val="FFC000"/>
                </a:solidFill>
              </a:rPr>
              <a:t>Retribusi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Perizinan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Tertentu</a:t>
            </a:r>
            <a:endParaRPr lang="en-US" sz="1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FFC000"/>
                </a:solidFill>
              </a:rPr>
              <a:t>Paragraf</a:t>
            </a:r>
            <a:r>
              <a:rPr lang="en-US" sz="1800" b="1" dirty="0">
                <a:solidFill>
                  <a:srgbClr val="FFC000"/>
                </a:solidFill>
              </a:rPr>
              <a:t> : 2 = </a:t>
            </a:r>
            <a:r>
              <a:rPr lang="en-US" sz="1800" b="1" dirty="0" err="1">
                <a:solidFill>
                  <a:srgbClr val="FFC000"/>
                </a:solidFill>
              </a:rPr>
              <a:t>Jenis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Pelayanan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Retribusi</a:t>
            </a:r>
            <a:endParaRPr lang="en-US" sz="1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002060"/>
                </a:solidFill>
                <a:highlight>
                  <a:srgbClr val="00FF00"/>
                </a:highlight>
              </a:rPr>
              <a:t>Jenis</a:t>
            </a:r>
            <a:r>
              <a:rPr lang="en-US" sz="1800" b="1" dirty="0">
                <a:solidFill>
                  <a:srgbClr val="002060"/>
                </a:solidFill>
                <a:highlight>
                  <a:srgbClr val="00FF00"/>
                </a:highlight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highlight>
                  <a:srgbClr val="00FF00"/>
                </a:highlight>
              </a:rPr>
              <a:t>Retribusi</a:t>
            </a:r>
            <a:r>
              <a:rPr lang="en-US" sz="1800" b="1" dirty="0">
                <a:solidFill>
                  <a:srgbClr val="002060"/>
                </a:solidFill>
                <a:highlight>
                  <a:srgbClr val="00FF00"/>
                </a:highlight>
              </a:rPr>
              <a:t> Jasa </a:t>
            </a:r>
            <a:r>
              <a:rPr lang="en-US" sz="1800" b="1" dirty="0" err="1">
                <a:solidFill>
                  <a:srgbClr val="002060"/>
                </a:solidFill>
                <a:highlight>
                  <a:srgbClr val="00FF00"/>
                </a:highlight>
              </a:rPr>
              <a:t>Umum</a:t>
            </a:r>
            <a:r>
              <a:rPr lang="en-US" sz="1800" b="1" dirty="0">
                <a:solidFill>
                  <a:srgbClr val="002060"/>
                </a:solidFill>
                <a:highlight>
                  <a:srgbClr val="00FF00"/>
                </a:highlight>
              </a:rPr>
              <a:t> </a:t>
            </a:r>
            <a:r>
              <a:rPr lang="en-US" sz="1800" b="1" dirty="0">
                <a:solidFill>
                  <a:srgbClr val="FFC000"/>
                </a:solidFill>
                <a:highlight>
                  <a:srgbClr val="00FF00"/>
                </a:highlight>
              </a:rPr>
              <a:t>:</a:t>
            </a:r>
          </a:p>
          <a:p>
            <a:pPr marL="342900" indent="-342900">
              <a:buAutoNum type="arabicParenR"/>
            </a:pPr>
            <a:r>
              <a:rPr lang="en-US" sz="1800" b="1" dirty="0" err="1">
                <a:solidFill>
                  <a:srgbClr val="FFC000"/>
                </a:solidFill>
              </a:rPr>
              <a:t>Pelayanan</a:t>
            </a:r>
            <a:r>
              <a:rPr lang="en-US" sz="1800" b="1" dirty="0">
                <a:solidFill>
                  <a:srgbClr val="FFC000"/>
                </a:solidFill>
              </a:rPr>
              <a:t> Kesehatan</a:t>
            </a:r>
          </a:p>
          <a:p>
            <a:pPr marL="342900" indent="-342900">
              <a:buAutoNum type="arabicParenR"/>
            </a:pPr>
            <a:r>
              <a:rPr lang="en-US" sz="1800" b="1" dirty="0" err="1">
                <a:solidFill>
                  <a:srgbClr val="FFC000"/>
                </a:solidFill>
              </a:rPr>
              <a:t>Pelayanan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Kebersihan</a:t>
            </a:r>
            <a:endParaRPr lang="en-US" sz="1800" b="1" dirty="0">
              <a:solidFill>
                <a:srgbClr val="FFC000"/>
              </a:solidFill>
            </a:endParaRPr>
          </a:p>
          <a:p>
            <a:pPr marL="342900" indent="-342900">
              <a:buAutoNum type="arabicParenR"/>
            </a:pPr>
            <a:r>
              <a:rPr lang="en-US" sz="1800" b="1" dirty="0" err="1">
                <a:solidFill>
                  <a:srgbClr val="FFC000"/>
                </a:solidFill>
              </a:rPr>
              <a:t>Pelayanan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Parkir</a:t>
            </a:r>
            <a:r>
              <a:rPr lang="en-US" sz="1800" b="1" dirty="0">
                <a:solidFill>
                  <a:srgbClr val="FFC000"/>
                </a:solidFill>
              </a:rPr>
              <a:t> di </a:t>
            </a:r>
            <a:r>
              <a:rPr lang="en-US" sz="1800" b="1" dirty="0" err="1">
                <a:solidFill>
                  <a:srgbClr val="FFC000"/>
                </a:solidFill>
              </a:rPr>
              <a:t>tepi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jalan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umum</a:t>
            </a:r>
            <a:endParaRPr lang="en-US" sz="1800" b="1" dirty="0">
              <a:solidFill>
                <a:srgbClr val="FFC000"/>
              </a:solidFill>
            </a:endParaRPr>
          </a:p>
          <a:p>
            <a:pPr marL="342900" indent="-342900">
              <a:buAutoNum type="arabicParenR"/>
            </a:pPr>
            <a:r>
              <a:rPr lang="en-US" sz="1800" b="1" dirty="0" err="1">
                <a:solidFill>
                  <a:srgbClr val="FFC000"/>
                </a:solidFill>
              </a:rPr>
              <a:t>Pelayanan</a:t>
            </a:r>
            <a:r>
              <a:rPr lang="en-US" sz="1800" b="1" dirty="0">
                <a:solidFill>
                  <a:srgbClr val="FFC000"/>
                </a:solidFill>
              </a:rPr>
              <a:t> Pasar dan</a:t>
            </a:r>
          </a:p>
          <a:p>
            <a:pPr marL="342900" indent="-342900">
              <a:buAutoNum type="arabicParenR"/>
            </a:pPr>
            <a:r>
              <a:rPr lang="en-US" sz="1800" b="1" dirty="0" err="1">
                <a:solidFill>
                  <a:srgbClr val="FFC000"/>
                </a:solidFill>
              </a:rPr>
              <a:t>Pengendalian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lalu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lintas</a:t>
            </a:r>
            <a:endParaRPr lang="en-US" sz="1800" b="1" dirty="0">
              <a:solidFill>
                <a:srgbClr val="FFC000"/>
              </a:solidFill>
            </a:endParaRPr>
          </a:p>
          <a:p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6D7C9-7975-4A9A-8865-93AFE5623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2138" y="944880"/>
            <a:ext cx="5769862" cy="59131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  <a:highlight>
                  <a:srgbClr val="00FF00"/>
                </a:highlight>
              </a:rPr>
              <a:t>Jenis</a:t>
            </a:r>
            <a:r>
              <a:rPr lang="en-US" sz="2000" b="1" dirty="0">
                <a:solidFill>
                  <a:srgbClr val="002060"/>
                </a:solidFill>
                <a:highlight>
                  <a:srgbClr val="00FF00"/>
                </a:highligh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highlight>
                  <a:srgbClr val="00FF00"/>
                </a:highlight>
              </a:rPr>
              <a:t>Retribusi</a:t>
            </a:r>
            <a:r>
              <a:rPr lang="en-US" sz="2000" b="1" dirty="0">
                <a:solidFill>
                  <a:srgbClr val="002060"/>
                </a:solidFill>
                <a:highlight>
                  <a:srgbClr val="00FF00"/>
                </a:highlight>
              </a:rPr>
              <a:t> Jasa Usaha : </a:t>
            </a:r>
            <a:r>
              <a:rPr lang="en-US" sz="2000" b="1" dirty="0">
                <a:solidFill>
                  <a:srgbClr val="002060"/>
                </a:solidFill>
                <a:highlight>
                  <a:srgbClr val="00FFFF"/>
                </a:highlight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a) </a:t>
            </a:r>
            <a:r>
              <a:rPr lang="en-US" sz="1800" b="1" dirty="0" err="1">
                <a:solidFill>
                  <a:srgbClr val="002060"/>
                </a:solidFill>
              </a:rPr>
              <a:t>Penyediaan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tempat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kegiatan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usaha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berupa</a:t>
            </a:r>
            <a:r>
              <a:rPr lang="en-US" sz="1800" b="1" dirty="0">
                <a:solidFill>
                  <a:srgbClr val="002060"/>
                </a:solidFill>
              </a:rPr>
              <a:t> pasar, 	</a:t>
            </a:r>
            <a:r>
              <a:rPr lang="en-US" sz="1800" b="1" dirty="0" err="1">
                <a:solidFill>
                  <a:srgbClr val="002060"/>
                </a:solidFill>
              </a:rPr>
              <a:t>pertokoan</a:t>
            </a:r>
            <a:r>
              <a:rPr lang="en-US" sz="1800" b="1" dirty="0">
                <a:solidFill>
                  <a:srgbClr val="002060"/>
                </a:solidFill>
              </a:rPr>
              <a:t> dan tempt </a:t>
            </a:r>
            <a:r>
              <a:rPr lang="en-US" sz="1800" b="1" dirty="0" err="1">
                <a:solidFill>
                  <a:srgbClr val="002060"/>
                </a:solidFill>
              </a:rPr>
              <a:t>kegiatan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dll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b) </a:t>
            </a:r>
            <a:r>
              <a:rPr lang="en-US" sz="1800" b="1" dirty="0" err="1">
                <a:solidFill>
                  <a:srgbClr val="002060"/>
                </a:solidFill>
              </a:rPr>
              <a:t>Penyediaan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tempat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lelang</a:t>
            </a:r>
            <a:r>
              <a:rPr lang="en-US" sz="1800" b="1" dirty="0">
                <a:solidFill>
                  <a:srgbClr val="002060"/>
                </a:solidFill>
              </a:rPr>
              <a:t> ikan, </a:t>
            </a:r>
            <a:r>
              <a:rPr lang="en-US" sz="1800" b="1" dirty="0" err="1">
                <a:solidFill>
                  <a:srgbClr val="002060"/>
                </a:solidFill>
              </a:rPr>
              <a:t>ternak</a:t>
            </a:r>
            <a:r>
              <a:rPr lang="en-US" sz="1800" b="1" dirty="0">
                <a:solidFill>
                  <a:srgbClr val="002060"/>
                </a:solidFill>
              </a:rPr>
              <a:t>, </a:t>
            </a:r>
            <a:r>
              <a:rPr lang="en-US" sz="1800" b="1" dirty="0" err="1">
                <a:solidFill>
                  <a:srgbClr val="002060"/>
                </a:solidFill>
              </a:rPr>
              <a:t>hasil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bumi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dll</a:t>
            </a: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c) </a:t>
            </a:r>
            <a:r>
              <a:rPr lang="en-US" sz="1800" b="1" dirty="0" err="1">
                <a:solidFill>
                  <a:srgbClr val="002060"/>
                </a:solidFill>
              </a:rPr>
              <a:t>Penyediaan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tempat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khusus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parkir</a:t>
            </a:r>
            <a:r>
              <a:rPr lang="en-US" sz="1800" b="1" dirty="0">
                <a:solidFill>
                  <a:srgbClr val="002060"/>
                </a:solidFill>
              </a:rPr>
              <a:t> di </a:t>
            </a:r>
            <a:r>
              <a:rPr lang="en-US" sz="1800" b="1" dirty="0" err="1">
                <a:solidFill>
                  <a:srgbClr val="002060"/>
                </a:solidFill>
              </a:rPr>
              <a:t>luar</a:t>
            </a:r>
            <a:r>
              <a:rPr lang="en-US" sz="1800" b="1" dirty="0">
                <a:solidFill>
                  <a:srgbClr val="002060"/>
                </a:solidFill>
              </a:rPr>
              <a:t> badan </a:t>
            </a:r>
            <a:r>
              <a:rPr lang="en-US" sz="1800" b="1" dirty="0" err="1">
                <a:solidFill>
                  <a:srgbClr val="002060"/>
                </a:solidFill>
              </a:rPr>
              <a:t>jalan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d) </a:t>
            </a:r>
            <a:r>
              <a:rPr lang="en-US" sz="1800" b="1" dirty="0" err="1">
                <a:solidFill>
                  <a:srgbClr val="002060"/>
                </a:solidFill>
              </a:rPr>
              <a:t>Penyediaan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tempat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Penginapan</a:t>
            </a:r>
            <a:r>
              <a:rPr lang="en-US" sz="1800" b="1" dirty="0">
                <a:solidFill>
                  <a:srgbClr val="002060"/>
                </a:solidFill>
              </a:rPr>
              <a:t>, </a:t>
            </a:r>
            <a:r>
              <a:rPr lang="en-US" sz="1800" b="1" dirty="0" err="1">
                <a:solidFill>
                  <a:srgbClr val="002060"/>
                </a:solidFill>
              </a:rPr>
              <a:t>pesanggrahan</a:t>
            </a:r>
            <a:r>
              <a:rPr lang="en-US" sz="1800" b="1" dirty="0">
                <a:solidFill>
                  <a:srgbClr val="002060"/>
                </a:solidFill>
              </a:rPr>
              <a:t> &amp; Vila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e) </a:t>
            </a:r>
            <a:r>
              <a:rPr lang="en-US" sz="1800" b="1" dirty="0" err="1">
                <a:solidFill>
                  <a:srgbClr val="002060"/>
                </a:solidFill>
              </a:rPr>
              <a:t>Pelayanan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Rumah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Pemotongan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Hewan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Ternak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f) </a:t>
            </a:r>
            <a:r>
              <a:rPr lang="en-US" sz="1800" b="1" dirty="0" err="1">
                <a:solidFill>
                  <a:srgbClr val="002060"/>
                </a:solidFill>
              </a:rPr>
              <a:t>Pelayanan</a:t>
            </a:r>
            <a:r>
              <a:rPr lang="en-US" sz="1800" b="1" dirty="0">
                <a:solidFill>
                  <a:srgbClr val="002060"/>
                </a:solidFill>
              </a:rPr>
              <a:t> Jasa </a:t>
            </a:r>
            <a:r>
              <a:rPr lang="en-US" sz="1800" b="1" dirty="0" err="1">
                <a:solidFill>
                  <a:srgbClr val="002060"/>
                </a:solidFill>
              </a:rPr>
              <a:t>Kepelabuhanan</a:t>
            </a: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g) </a:t>
            </a:r>
            <a:r>
              <a:rPr lang="en-US" sz="1800" b="1" dirty="0" err="1">
                <a:solidFill>
                  <a:srgbClr val="002060"/>
                </a:solidFill>
              </a:rPr>
              <a:t>Pelayanan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tempat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rekreasi</a:t>
            </a:r>
            <a:r>
              <a:rPr lang="en-US" sz="1800" b="1" dirty="0">
                <a:solidFill>
                  <a:srgbClr val="002060"/>
                </a:solidFill>
              </a:rPr>
              <a:t>, </a:t>
            </a:r>
            <a:r>
              <a:rPr lang="en-US" sz="1800" b="1" dirty="0" err="1">
                <a:solidFill>
                  <a:srgbClr val="002060"/>
                </a:solidFill>
              </a:rPr>
              <a:t>pariwisata</a:t>
            </a:r>
            <a:r>
              <a:rPr lang="en-US" sz="1800" b="1" dirty="0">
                <a:solidFill>
                  <a:srgbClr val="002060"/>
                </a:solidFill>
              </a:rPr>
              <a:t> &amp; </a:t>
            </a:r>
            <a:r>
              <a:rPr lang="en-US" sz="1800" b="1" dirty="0" err="1">
                <a:solidFill>
                  <a:srgbClr val="002060"/>
                </a:solidFill>
              </a:rPr>
              <a:t>Olahraga</a:t>
            </a: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h) </a:t>
            </a:r>
            <a:r>
              <a:rPr lang="en-US" sz="1800" b="1" dirty="0" err="1">
                <a:solidFill>
                  <a:srgbClr val="002060"/>
                </a:solidFill>
              </a:rPr>
              <a:t>Pelayanan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penyeberangan</a:t>
            </a:r>
            <a:r>
              <a:rPr lang="en-US" sz="1800" b="1" dirty="0">
                <a:solidFill>
                  <a:srgbClr val="002060"/>
                </a:solidFill>
              </a:rPr>
              <a:t> Org &amp; </a:t>
            </a:r>
            <a:r>
              <a:rPr lang="en-US" sz="1800" b="1" dirty="0" err="1">
                <a:solidFill>
                  <a:srgbClr val="002060"/>
                </a:solidFill>
              </a:rPr>
              <a:t>Brg</a:t>
            </a:r>
            <a:r>
              <a:rPr lang="en-US" sz="1800" b="1" dirty="0">
                <a:solidFill>
                  <a:srgbClr val="002060"/>
                </a:solidFill>
              </a:rPr>
              <a:t> dg </a:t>
            </a:r>
            <a:r>
              <a:rPr lang="en-US" sz="1800" b="1" dirty="0" err="1">
                <a:solidFill>
                  <a:srgbClr val="002060"/>
                </a:solidFill>
              </a:rPr>
              <a:t>Kend</a:t>
            </a:r>
            <a:r>
              <a:rPr lang="en-US" sz="1800" b="1" dirty="0">
                <a:solidFill>
                  <a:srgbClr val="002060"/>
                </a:solidFill>
              </a:rPr>
              <a:t> Air</a:t>
            </a:r>
          </a:p>
          <a:p>
            <a:pPr marL="0" indent="0">
              <a:buNone/>
            </a:pPr>
            <a:r>
              <a:rPr lang="en-US" sz="1800" b="1" dirty="0" err="1">
                <a:solidFill>
                  <a:srgbClr val="002060"/>
                </a:solidFill>
              </a:rPr>
              <a:t>i</a:t>
            </a:r>
            <a:r>
              <a:rPr lang="en-US" sz="1800" b="1" dirty="0">
                <a:solidFill>
                  <a:srgbClr val="002060"/>
                </a:solidFill>
              </a:rPr>
              <a:t>) </a:t>
            </a:r>
            <a:r>
              <a:rPr lang="en-US" sz="1800" b="1" dirty="0" err="1">
                <a:solidFill>
                  <a:srgbClr val="002060"/>
                </a:solidFill>
              </a:rPr>
              <a:t>Penj</a:t>
            </a:r>
            <a:r>
              <a:rPr lang="en-US" sz="1800" b="1" dirty="0">
                <a:solidFill>
                  <a:srgbClr val="002060"/>
                </a:solidFill>
              </a:rPr>
              <a:t> Hasil </a:t>
            </a:r>
            <a:r>
              <a:rPr lang="en-US" sz="1800" b="1" dirty="0" err="1">
                <a:solidFill>
                  <a:srgbClr val="002060"/>
                </a:solidFill>
              </a:rPr>
              <a:t>Produk</a:t>
            </a:r>
            <a:r>
              <a:rPr lang="en-US" sz="1800" b="1" dirty="0">
                <a:solidFill>
                  <a:srgbClr val="002060"/>
                </a:solidFill>
              </a:rPr>
              <a:t> Usaha PEMDA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j) </a:t>
            </a:r>
            <a:r>
              <a:rPr lang="en-US" sz="1800" b="1" dirty="0" err="1">
                <a:solidFill>
                  <a:srgbClr val="002060"/>
                </a:solidFill>
              </a:rPr>
              <a:t>Pemanfaatan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Aset</a:t>
            </a:r>
            <a:r>
              <a:rPr lang="en-US" sz="1800" b="1" dirty="0">
                <a:solidFill>
                  <a:srgbClr val="002060"/>
                </a:solidFill>
              </a:rPr>
              <a:t> Daerah dg </a:t>
            </a:r>
            <a:r>
              <a:rPr lang="en-US" sz="1800" b="1" dirty="0" err="1">
                <a:solidFill>
                  <a:srgbClr val="002060"/>
                </a:solidFill>
              </a:rPr>
              <a:t>syarat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tertentu</a:t>
            </a: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038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0F1B-E983-4B9D-9EB4-DA791DED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53949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/>
              <a:t>ISI UU No. 1 </a:t>
            </a:r>
            <a:r>
              <a:rPr lang="en-US" b="1" dirty="0" err="1"/>
              <a:t>Tahun</a:t>
            </a:r>
            <a:r>
              <a:rPr lang="en-US" b="1" dirty="0"/>
              <a:t> : 2022 – Hub Keu : </a:t>
            </a:r>
            <a:r>
              <a:rPr lang="en-US" b="1" dirty="0" err="1"/>
              <a:t>Pem</a:t>
            </a:r>
            <a:r>
              <a:rPr lang="en-US" b="1" dirty="0"/>
              <a:t> Pusat dan </a:t>
            </a:r>
            <a:r>
              <a:rPr lang="en-US" b="1" dirty="0" err="1"/>
              <a:t>Pem</a:t>
            </a:r>
            <a:r>
              <a:rPr lang="en-US" b="1" dirty="0"/>
              <a:t> Daerah ( IV 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BBB1-0251-4D3D-B42B-150CFD046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05840"/>
            <a:ext cx="5955792" cy="5175504"/>
          </a:xfrm>
          <a:solidFill>
            <a:srgbClr val="00206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  <a:highlight>
                  <a:srgbClr val="00FF00"/>
                </a:highlight>
              </a:rPr>
              <a:t>Retribusi</a:t>
            </a:r>
            <a:r>
              <a:rPr lang="en-US" sz="2000" b="1" dirty="0">
                <a:solidFill>
                  <a:srgbClr val="002060"/>
                </a:solidFill>
                <a:highlight>
                  <a:srgbClr val="00FF00"/>
                </a:highligh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highlight>
                  <a:srgbClr val="00FF00"/>
                </a:highlight>
              </a:rPr>
              <a:t>Perizinan</a:t>
            </a:r>
            <a:r>
              <a:rPr lang="en-US" sz="2000" b="1" dirty="0">
                <a:solidFill>
                  <a:srgbClr val="002060"/>
                </a:solidFill>
                <a:highlight>
                  <a:srgbClr val="00FF00"/>
                </a:highligh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highlight>
                  <a:srgbClr val="00FF00"/>
                </a:highlight>
              </a:rPr>
              <a:t>Tertentu</a:t>
            </a:r>
            <a:r>
              <a:rPr lang="en-US" sz="2000" b="1" dirty="0">
                <a:solidFill>
                  <a:srgbClr val="002060"/>
                </a:solidFill>
                <a:highlight>
                  <a:srgbClr val="00FF00"/>
                </a:highlight>
              </a:rPr>
              <a:t> 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highlight>
                  <a:srgbClr val="000000"/>
                </a:highlight>
              </a:rPr>
              <a:t>A) </a:t>
            </a:r>
            <a:r>
              <a:rPr lang="en-US" sz="2000" b="1" dirty="0" err="1">
                <a:solidFill>
                  <a:srgbClr val="FFC000"/>
                </a:solidFill>
              </a:rPr>
              <a:t>Persetujuan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Bangunan</a:t>
            </a:r>
            <a:r>
              <a:rPr lang="en-US" sz="2000" b="1" dirty="0">
                <a:solidFill>
                  <a:srgbClr val="FFC000"/>
                </a:solidFill>
              </a:rPr>
              <a:t> Gedung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B) </a:t>
            </a:r>
            <a:r>
              <a:rPr lang="en-US" sz="2000" b="1" dirty="0" err="1">
                <a:solidFill>
                  <a:srgbClr val="FFC000"/>
                </a:solidFill>
              </a:rPr>
              <a:t>Penggunaan</a:t>
            </a:r>
            <a:r>
              <a:rPr lang="en-US" sz="2000" b="1" dirty="0">
                <a:solidFill>
                  <a:srgbClr val="FFC000"/>
                </a:solidFill>
              </a:rPr>
              <a:t> Tenaga </a:t>
            </a:r>
            <a:r>
              <a:rPr lang="en-US" sz="2000" b="1" dirty="0" err="1">
                <a:solidFill>
                  <a:srgbClr val="FFC000"/>
                </a:solidFill>
              </a:rPr>
              <a:t>Kerja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Asing</a:t>
            </a:r>
            <a:r>
              <a:rPr lang="en-US" sz="2000" b="1" dirty="0">
                <a:solidFill>
                  <a:srgbClr val="FFC000"/>
                </a:solidFill>
              </a:rPr>
              <a:t> dan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C) </a:t>
            </a:r>
            <a:r>
              <a:rPr lang="en-US" sz="2000" b="1" dirty="0" err="1">
                <a:solidFill>
                  <a:srgbClr val="FFC000"/>
                </a:solidFill>
              </a:rPr>
              <a:t>Pengelolaan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Pertambangan</a:t>
            </a:r>
            <a:r>
              <a:rPr lang="en-US" sz="2000" b="1" dirty="0">
                <a:solidFill>
                  <a:srgbClr val="FFC000"/>
                </a:solidFill>
              </a:rPr>
              <a:t> Rakyat</a:t>
            </a:r>
          </a:p>
          <a:p>
            <a:pPr marL="0" indent="0" algn="ctr">
              <a:buNone/>
            </a:pPr>
            <a:endParaRPr lang="en-US" sz="1800" b="1" dirty="0">
              <a:solidFill>
                <a:srgbClr val="FFC000"/>
              </a:solidFill>
              <a:highlight>
                <a:srgbClr val="000000"/>
              </a:highlight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FFC000"/>
                </a:solidFill>
                <a:highlight>
                  <a:srgbClr val="000000"/>
                </a:highlight>
              </a:rPr>
              <a:t>4 KOMPONEN YG HARUS ADA PADA RETRIBUSI :</a:t>
            </a:r>
          </a:p>
          <a:p>
            <a:pPr marL="457200" indent="-457200" algn="ctr">
              <a:buAutoNum type="arabicParenR"/>
            </a:pPr>
            <a:r>
              <a:rPr lang="en-US" sz="1800" b="1" dirty="0">
                <a:solidFill>
                  <a:srgbClr val="FFC000"/>
                </a:solidFill>
                <a:highlight>
                  <a:srgbClr val="000000"/>
                </a:highlight>
              </a:rPr>
              <a:t>OBJEK RETRIBUSI</a:t>
            </a:r>
          </a:p>
          <a:p>
            <a:pPr marL="457200" indent="-457200" algn="ctr">
              <a:buAutoNum type="arabicParenR"/>
            </a:pPr>
            <a:r>
              <a:rPr lang="en-US" sz="1800" b="1" dirty="0">
                <a:solidFill>
                  <a:srgbClr val="FFC000"/>
                </a:solidFill>
                <a:highlight>
                  <a:srgbClr val="000000"/>
                </a:highlight>
              </a:rPr>
              <a:t>SUBJEK &amp; WAJIB RETRIBUSI</a:t>
            </a:r>
          </a:p>
          <a:p>
            <a:pPr marL="457200" indent="-457200" algn="ctr">
              <a:buAutoNum type="arabicParenR"/>
            </a:pPr>
            <a:r>
              <a:rPr lang="en-US" sz="1800" b="1" dirty="0">
                <a:solidFill>
                  <a:srgbClr val="FFC000"/>
                </a:solidFill>
                <a:highlight>
                  <a:srgbClr val="000000"/>
                </a:highlight>
              </a:rPr>
              <a:t>PRINSIP &amp; SASARAN PENETAPAN TARIF RETRIBUSI</a:t>
            </a:r>
          </a:p>
          <a:p>
            <a:pPr marL="457200" indent="-457200" algn="ctr">
              <a:buAutoNum type="arabicParenR"/>
            </a:pPr>
            <a:r>
              <a:rPr lang="en-US" sz="1800" b="1" dirty="0">
                <a:solidFill>
                  <a:srgbClr val="FFC000"/>
                </a:solidFill>
                <a:highlight>
                  <a:srgbClr val="000000"/>
                </a:highlight>
              </a:rPr>
              <a:t>TATA CARA PENGHITUNGAN RESTRIBUSI</a:t>
            </a:r>
          </a:p>
          <a:p>
            <a:pPr marL="0" indent="0" algn="ctr">
              <a:buNone/>
            </a:pPr>
            <a:endParaRPr lang="en-US" sz="1800" b="1" dirty="0">
              <a:solidFill>
                <a:srgbClr val="FFC000"/>
              </a:solidFill>
              <a:highlight>
                <a:srgbClr val="000000"/>
              </a:highlight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Paragraf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 : 3 = TATACARA PENGHITUNGAN RETRIBUSI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7599B-78FC-473B-AD84-DBC085A63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16" y="1005840"/>
            <a:ext cx="5955792" cy="51755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BAGIAN KETIGA = MUATAN PERDA TENTANG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PAJAK &amp; RETRIBUSI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BAGIAN KEEMPAT = PEMUNGUTAN PAJAK 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DAN RETRIBUSI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BAGIAN KELIMA = PENGATURAN PAJAK DAN 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RETRIBUSI DLM RANGKA MENDUKUNG 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KEMUDAHAN BERUSAHA &amp; 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BERINVESTASI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BAGIAN KEENAM = PENETAPAN TARGET 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PENERIMAAN PJK DAN RETRIBUSI DLM APBD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BAGIAN TUJUH = KERAHASIAAN DATA WAJIP PAJAK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BAGIAN DELAPAN = INSENTIF PEMUNGUTAN PAJAK &amp; </a:t>
            </a: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RETRIBUSI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BAGIAN KESEMBILAN = PENYIDIKAN</a:t>
            </a:r>
          </a:p>
        </p:txBody>
      </p:sp>
    </p:spTree>
    <p:extLst>
      <p:ext uri="{BB962C8B-B14F-4D97-AF65-F5344CB8AC3E}">
        <p14:creationId xmlns:p14="http://schemas.microsoft.com/office/powerpoint/2010/main" val="34495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0F1B-E983-4B9D-9EB4-DA791DED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53949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/>
              <a:t>ISI UU No. 1 </a:t>
            </a:r>
            <a:r>
              <a:rPr lang="en-US" b="1" dirty="0" err="1"/>
              <a:t>Tahun</a:t>
            </a:r>
            <a:r>
              <a:rPr lang="en-US" b="1" dirty="0"/>
              <a:t> : 2022 – Hub Keu : </a:t>
            </a:r>
            <a:r>
              <a:rPr lang="en-US" b="1" dirty="0" err="1"/>
              <a:t>Pem</a:t>
            </a:r>
            <a:r>
              <a:rPr lang="en-US" b="1" dirty="0"/>
              <a:t> Pusat dan </a:t>
            </a:r>
            <a:r>
              <a:rPr lang="en-US" b="1" dirty="0" err="1"/>
              <a:t>Pem</a:t>
            </a:r>
            <a:r>
              <a:rPr lang="en-US" b="1" dirty="0"/>
              <a:t> Daerah ( V 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BBB1-0251-4D3D-B42B-150CFD046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05840"/>
            <a:ext cx="5955792" cy="5175504"/>
          </a:xfrm>
          <a:solidFill>
            <a:srgbClr val="00206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highlight>
                  <a:srgbClr val="C0C0C0"/>
                </a:highlight>
              </a:rPr>
              <a:t>BAB  III </a:t>
            </a:r>
            <a:r>
              <a:rPr lang="en-US" sz="2800" b="1" dirty="0">
                <a:solidFill>
                  <a:srgbClr val="FFC000"/>
                </a:solidFill>
              </a:rPr>
              <a:t>: TRANSFER KE DAERAH (TKD)</a:t>
            </a:r>
          </a:p>
          <a:p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Bagian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Kesatu</a:t>
            </a:r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: JENIS &amp; KEBIJAKAN TKD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terdiri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atas</a:t>
            </a:r>
            <a:r>
              <a:rPr lang="en-US" sz="2400" b="1" dirty="0">
                <a:solidFill>
                  <a:srgbClr val="FFC000"/>
                </a:solidFill>
              </a:rPr>
              <a:t> 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a) DBH = Dana </a:t>
            </a:r>
            <a:r>
              <a:rPr lang="en-US" sz="2400" b="1" dirty="0" err="1">
                <a:solidFill>
                  <a:srgbClr val="FFC000"/>
                </a:solidFill>
              </a:rPr>
              <a:t>Bagi</a:t>
            </a:r>
            <a:r>
              <a:rPr lang="en-US" sz="2400" b="1" dirty="0">
                <a:solidFill>
                  <a:srgbClr val="FFC000"/>
                </a:solidFill>
              </a:rPr>
              <a:t> Hasil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b) DAU = Dana </a:t>
            </a:r>
            <a:r>
              <a:rPr lang="en-US" sz="2400" b="1" dirty="0" err="1">
                <a:solidFill>
                  <a:srgbClr val="FFC000"/>
                </a:solidFill>
              </a:rPr>
              <a:t>Alokasi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Umum</a:t>
            </a: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c) DAK = Dana </a:t>
            </a:r>
            <a:r>
              <a:rPr lang="en-US" sz="2400" b="1" dirty="0" err="1">
                <a:solidFill>
                  <a:srgbClr val="FFC000"/>
                </a:solidFill>
              </a:rPr>
              <a:t>Alokasi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Khusus</a:t>
            </a: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e) Dana </a:t>
            </a:r>
            <a:r>
              <a:rPr lang="en-US" sz="2400" b="1" dirty="0" err="1">
                <a:solidFill>
                  <a:srgbClr val="FFC000"/>
                </a:solidFill>
              </a:rPr>
              <a:t>Keistimewaan</a:t>
            </a:r>
            <a:r>
              <a:rPr lang="en-US" sz="2400" b="1" dirty="0">
                <a:solidFill>
                  <a:srgbClr val="FFC000"/>
                </a:solidFill>
              </a:rPr>
              <a:t>         dan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f) Dana </a:t>
            </a:r>
            <a:r>
              <a:rPr lang="en-US" sz="2400" b="1" dirty="0" err="1">
                <a:solidFill>
                  <a:srgbClr val="FFC000"/>
                </a:solidFill>
              </a:rPr>
              <a:t>Desa</a:t>
            </a: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Bagian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Kedua</a:t>
            </a:r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: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Anggaran</a:t>
            </a:r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&amp;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Alokasi</a:t>
            </a:r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TKD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7599B-78FC-473B-AD84-DBC085A63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160" y="1005840"/>
            <a:ext cx="5955792" cy="51755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Bagian </a:t>
            </a:r>
            <a:r>
              <a:rPr lang="en-US" sz="33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Ketiga</a:t>
            </a:r>
            <a:r>
              <a:rPr lang="en-US" sz="33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: Dana </a:t>
            </a:r>
            <a:r>
              <a:rPr lang="en-US" sz="33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Bagi</a:t>
            </a:r>
            <a:r>
              <a:rPr lang="en-US" sz="33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Hasil (DBH)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C00000"/>
                </a:solidFill>
              </a:rPr>
              <a:t>   </a:t>
            </a:r>
            <a:r>
              <a:rPr lang="en-US" sz="3300" b="1" dirty="0" err="1">
                <a:solidFill>
                  <a:srgbClr val="C00000"/>
                </a:solidFill>
              </a:rPr>
              <a:t>terdiri</a:t>
            </a:r>
            <a:r>
              <a:rPr lang="en-US" sz="3300" b="1" dirty="0">
                <a:solidFill>
                  <a:srgbClr val="C00000"/>
                </a:solidFill>
              </a:rPr>
              <a:t> </a:t>
            </a:r>
            <a:r>
              <a:rPr lang="en-US" sz="3300" b="1" dirty="0" err="1">
                <a:solidFill>
                  <a:srgbClr val="C00000"/>
                </a:solidFill>
              </a:rPr>
              <a:t>dari</a:t>
            </a:r>
            <a:r>
              <a:rPr lang="en-US" sz="3300" b="1" dirty="0">
                <a:solidFill>
                  <a:srgbClr val="C00000"/>
                </a:solidFill>
              </a:rPr>
              <a:t> :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C00000"/>
                </a:solidFill>
              </a:rPr>
              <a:t>	DBH PAJAK      DAN 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C00000"/>
                </a:solidFill>
              </a:rPr>
              <a:t>	DBH SUMBER DAYA ALAM </a:t>
            </a: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278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0F1B-E983-4B9D-9EB4-DA791DED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53949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/>
              <a:t>ISI UU No. 1 </a:t>
            </a:r>
            <a:r>
              <a:rPr lang="en-US" b="1" dirty="0" err="1"/>
              <a:t>Tahun</a:t>
            </a:r>
            <a:r>
              <a:rPr lang="en-US" b="1" dirty="0"/>
              <a:t> : 2022 – Hub Keu : </a:t>
            </a:r>
            <a:r>
              <a:rPr lang="en-US" b="1" dirty="0" err="1"/>
              <a:t>Pem</a:t>
            </a:r>
            <a:r>
              <a:rPr lang="en-US" b="1" dirty="0"/>
              <a:t> Pusat dan </a:t>
            </a:r>
            <a:r>
              <a:rPr lang="en-US" b="1" dirty="0" err="1"/>
              <a:t>Pem</a:t>
            </a:r>
            <a:r>
              <a:rPr lang="en-US" b="1" dirty="0"/>
              <a:t> Daerah ( VI 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BBB1-0251-4D3D-B42B-150CFD046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05840"/>
            <a:ext cx="5955792" cy="51755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u="sng" dirty="0">
                <a:solidFill>
                  <a:srgbClr val="002060"/>
                </a:solidFill>
              </a:rPr>
              <a:t>I – DANA BAGI HASIL  PAJAK 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   </a:t>
            </a:r>
            <a:r>
              <a:rPr lang="en-US" sz="2000" b="1" dirty="0">
                <a:solidFill>
                  <a:srgbClr val="002060"/>
                </a:solidFill>
              </a:rPr>
              <a:t>a) DBH </a:t>
            </a:r>
            <a:r>
              <a:rPr lang="en-US" sz="2000" b="1" dirty="0" err="1">
                <a:solidFill>
                  <a:srgbClr val="002060"/>
                </a:solidFill>
              </a:rPr>
              <a:t>PPh</a:t>
            </a:r>
            <a:r>
              <a:rPr lang="en-US" sz="2000" b="1" dirty="0">
                <a:solidFill>
                  <a:srgbClr val="002060"/>
                </a:solidFill>
              </a:rPr>
              <a:t> (PPh21, 25 &amp; 29 ORG PRIBADI = 20% </a:t>
            </a:r>
            <a:r>
              <a:rPr lang="en-US" sz="2000" b="1" dirty="0" err="1">
                <a:solidFill>
                  <a:srgbClr val="002060"/>
                </a:solidFill>
              </a:rPr>
              <a:t>ke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daerah</a:t>
            </a:r>
            <a:r>
              <a:rPr lang="en-US" sz="2000" b="1" dirty="0">
                <a:solidFill>
                  <a:srgbClr val="002060"/>
                </a:solidFill>
              </a:rPr>
              <a:t>)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err="1">
                <a:solidFill>
                  <a:srgbClr val="002060"/>
                </a:solidFill>
              </a:rPr>
              <a:t>ke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Provinsi</a:t>
            </a:r>
            <a:r>
              <a:rPr lang="en-US" sz="2400" b="1" dirty="0">
                <a:solidFill>
                  <a:srgbClr val="002060"/>
                </a:solidFill>
              </a:rPr>
              <a:t> = 7,5%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err="1">
                <a:solidFill>
                  <a:srgbClr val="002060"/>
                </a:solidFill>
              </a:rPr>
              <a:t>ke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Kab</a:t>
            </a:r>
            <a:r>
              <a:rPr lang="en-US" sz="2400" b="1" dirty="0">
                <a:solidFill>
                  <a:srgbClr val="002060"/>
                </a:solidFill>
              </a:rPr>
              <a:t> / Kota PENGHASIL = 8,9%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err="1">
                <a:solidFill>
                  <a:srgbClr val="002060"/>
                </a:solidFill>
              </a:rPr>
              <a:t>Ke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Kab</a:t>
            </a:r>
            <a:r>
              <a:rPr lang="en-US" sz="2400" b="1" dirty="0">
                <a:solidFill>
                  <a:srgbClr val="002060"/>
                </a:solidFill>
              </a:rPr>
              <a:t> / Kota Lain, </a:t>
            </a:r>
            <a:r>
              <a:rPr lang="en-US" sz="2400" b="1" dirty="0" err="1">
                <a:solidFill>
                  <a:srgbClr val="002060"/>
                </a:solidFill>
              </a:rPr>
              <a:t>dlm</a:t>
            </a:r>
            <a:r>
              <a:rPr lang="en-US" sz="2400" b="1" dirty="0">
                <a:solidFill>
                  <a:srgbClr val="002060"/>
                </a:solidFill>
              </a:rPr>
              <a:t> 1 </a:t>
            </a:r>
            <a:r>
              <a:rPr lang="en-US" sz="2400" b="1" dirty="0" err="1">
                <a:solidFill>
                  <a:srgbClr val="002060"/>
                </a:solidFill>
              </a:rPr>
              <a:t>provinsi</a:t>
            </a:r>
            <a:r>
              <a:rPr lang="en-US" sz="2400" b="1" dirty="0">
                <a:solidFill>
                  <a:srgbClr val="002060"/>
                </a:solidFill>
              </a:rPr>
              <a:t> = 3,6%</a:t>
            </a:r>
            <a:r>
              <a:rPr lang="en-US" sz="2000" b="1" dirty="0">
                <a:solidFill>
                  <a:srgbClr val="002060"/>
                </a:solidFill>
              </a:rPr>
              <a:t>)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b) DBH PBB </a:t>
            </a:r>
            <a:r>
              <a:rPr lang="en-US" sz="2000" b="1" dirty="0" err="1">
                <a:solidFill>
                  <a:srgbClr val="002060"/>
                </a:solidFill>
              </a:rPr>
              <a:t>Pedesaan</a:t>
            </a:r>
            <a:r>
              <a:rPr lang="en-US" sz="2000" b="1" dirty="0">
                <a:solidFill>
                  <a:srgbClr val="002060"/>
                </a:solidFill>
              </a:rPr>
              <a:t> &amp; </a:t>
            </a:r>
            <a:r>
              <a:rPr lang="en-US" sz="2000" b="1" dirty="0" err="1">
                <a:solidFill>
                  <a:srgbClr val="002060"/>
                </a:solidFill>
              </a:rPr>
              <a:t>Perkotaan</a:t>
            </a:r>
            <a:r>
              <a:rPr lang="en-US" sz="2000" b="1" dirty="0">
                <a:solidFill>
                  <a:srgbClr val="002060"/>
                </a:solidFill>
              </a:rPr>
              <a:t> = 100% </a:t>
            </a:r>
            <a:r>
              <a:rPr lang="en-US" sz="2000" b="1" dirty="0" err="1">
                <a:solidFill>
                  <a:srgbClr val="002060"/>
                </a:solidFill>
              </a:rPr>
              <a:t>ke</a:t>
            </a:r>
            <a:r>
              <a:rPr lang="en-US" sz="2000" b="1" dirty="0">
                <a:solidFill>
                  <a:srgbClr val="002060"/>
                </a:solidFill>
              </a:rPr>
              <a:t> Daerah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err="1">
                <a:solidFill>
                  <a:srgbClr val="002060"/>
                </a:solidFill>
              </a:rPr>
              <a:t>ke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Provinsi</a:t>
            </a:r>
            <a:r>
              <a:rPr lang="en-US" sz="2000" b="1" dirty="0">
                <a:solidFill>
                  <a:srgbClr val="002060"/>
                </a:solidFill>
              </a:rPr>
              <a:t> = 16,2%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err="1">
                <a:solidFill>
                  <a:srgbClr val="002060"/>
                </a:solidFill>
              </a:rPr>
              <a:t>ke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Kab</a:t>
            </a:r>
            <a:r>
              <a:rPr lang="en-US" sz="2000" b="1" dirty="0">
                <a:solidFill>
                  <a:srgbClr val="002060"/>
                </a:solidFill>
              </a:rPr>
              <a:t> / Kota PENGHASIL = 73,8%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err="1">
                <a:solidFill>
                  <a:srgbClr val="002060"/>
                </a:solidFill>
              </a:rPr>
              <a:t>Ke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Kab</a:t>
            </a:r>
            <a:r>
              <a:rPr lang="en-US" sz="2000" b="1" dirty="0">
                <a:solidFill>
                  <a:srgbClr val="002060"/>
                </a:solidFill>
              </a:rPr>
              <a:t> / Kota Lain, </a:t>
            </a:r>
            <a:r>
              <a:rPr lang="en-US" sz="2000" b="1" dirty="0" err="1">
                <a:solidFill>
                  <a:srgbClr val="002060"/>
                </a:solidFill>
              </a:rPr>
              <a:t>dlm</a:t>
            </a:r>
            <a:r>
              <a:rPr lang="en-US" sz="2000" b="1" dirty="0">
                <a:solidFill>
                  <a:srgbClr val="002060"/>
                </a:solidFill>
              </a:rPr>
              <a:t> 1 </a:t>
            </a:r>
            <a:r>
              <a:rPr lang="en-US" sz="2000" b="1" dirty="0" err="1">
                <a:solidFill>
                  <a:srgbClr val="002060"/>
                </a:solidFill>
              </a:rPr>
              <a:t>provinsi</a:t>
            </a:r>
            <a:r>
              <a:rPr lang="en-US" sz="2000" b="1" dirty="0">
                <a:solidFill>
                  <a:srgbClr val="002060"/>
                </a:solidFill>
              </a:rPr>
              <a:t> = 10%</a:t>
            </a:r>
            <a:r>
              <a:rPr lang="en-US" sz="1800" b="1" dirty="0">
                <a:solidFill>
                  <a:srgbClr val="002060"/>
                </a:solidFill>
              </a:rPr>
              <a:t>)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c) DBH </a:t>
            </a:r>
            <a:r>
              <a:rPr lang="en-US" sz="2000" b="1" dirty="0" err="1">
                <a:solidFill>
                  <a:srgbClr val="002060"/>
                </a:solidFill>
              </a:rPr>
              <a:t>Cukai</a:t>
            </a:r>
            <a:r>
              <a:rPr lang="en-US" sz="2000" b="1" dirty="0">
                <a:solidFill>
                  <a:srgbClr val="002060"/>
                </a:solidFill>
              </a:rPr>
              <a:t> Hasil </a:t>
            </a:r>
            <a:r>
              <a:rPr lang="en-US" sz="2000" b="1" dirty="0" err="1">
                <a:solidFill>
                  <a:srgbClr val="002060"/>
                </a:solidFill>
              </a:rPr>
              <a:t>Tembakau</a:t>
            </a:r>
            <a:r>
              <a:rPr lang="en-US" sz="2000" b="1" dirty="0">
                <a:solidFill>
                  <a:srgbClr val="002060"/>
                </a:solidFill>
              </a:rPr>
              <a:t> = 3% </a:t>
            </a:r>
            <a:r>
              <a:rPr lang="en-US" sz="2000" b="1" dirty="0" err="1">
                <a:solidFill>
                  <a:srgbClr val="002060"/>
                </a:solidFill>
              </a:rPr>
              <a:t>ke</a:t>
            </a:r>
            <a:r>
              <a:rPr lang="en-US" sz="2000" b="1" dirty="0">
                <a:solidFill>
                  <a:srgbClr val="002060"/>
                </a:solidFill>
              </a:rPr>
              <a:t> Daerah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err="1">
                <a:solidFill>
                  <a:srgbClr val="002060"/>
                </a:solidFill>
              </a:rPr>
              <a:t>ke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Provinsi</a:t>
            </a:r>
            <a:r>
              <a:rPr lang="en-US" sz="2000" b="1" dirty="0">
                <a:solidFill>
                  <a:srgbClr val="002060"/>
                </a:solidFill>
              </a:rPr>
              <a:t> = 0,8%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err="1">
                <a:solidFill>
                  <a:srgbClr val="002060"/>
                </a:solidFill>
              </a:rPr>
              <a:t>ke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Kab</a:t>
            </a:r>
            <a:r>
              <a:rPr lang="en-US" sz="2000" b="1" dirty="0">
                <a:solidFill>
                  <a:srgbClr val="002060"/>
                </a:solidFill>
              </a:rPr>
              <a:t> / Kota PENGHASIL = 1,2%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err="1">
                <a:solidFill>
                  <a:srgbClr val="002060"/>
                </a:solidFill>
              </a:rPr>
              <a:t>Ke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Kab</a:t>
            </a:r>
            <a:r>
              <a:rPr lang="en-US" sz="2000" b="1" dirty="0">
                <a:solidFill>
                  <a:srgbClr val="002060"/>
                </a:solidFill>
              </a:rPr>
              <a:t> / Kota Lain, </a:t>
            </a:r>
            <a:r>
              <a:rPr lang="en-US" sz="2000" b="1" dirty="0" err="1">
                <a:solidFill>
                  <a:srgbClr val="002060"/>
                </a:solidFill>
              </a:rPr>
              <a:t>dlm</a:t>
            </a:r>
            <a:r>
              <a:rPr lang="en-US" sz="2000" b="1" dirty="0">
                <a:solidFill>
                  <a:srgbClr val="002060"/>
                </a:solidFill>
              </a:rPr>
              <a:t> 1 </a:t>
            </a:r>
            <a:r>
              <a:rPr lang="en-US" sz="2000" b="1" dirty="0" err="1">
                <a:solidFill>
                  <a:srgbClr val="002060"/>
                </a:solidFill>
              </a:rPr>
              <a:t>provinsi</a:t>
            </a:r>
            <a:r>
              <a:rPr lang="en-US" sz="2000" b="1" dirty="0">
                <a:solidFill>
                  <a:srgbClr val="002060"/>
                </a:solidFill>
              </a:rPr>
              <a:t> = 1 %</a:t>
            </a:r>
            <a:r>
              <a:rPr lang="en-US" sz="1800" b="1" dirty="0">
                <a:solidFill>
                  <a:srgbClr val="002060"/>
                </a:solidFill>
              </a:rPr>
              <a:t>) 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7599B-78FC-473B-AD84-DBC085A63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160" y="1005840"/>
            <a:ext cx="5955792" cy="51755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II – DANA BAGI HASIL  SUMBER DAYA ALAM :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SUMBER PENERIMAAN DBH SUMBER DAYA ALAM TERDIRI DARI 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A) IURAN IZIN USAHA PEMANFAATAN HUTAN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B) PROVISI SUMBER DAYA HUTAN           DAN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C) DANA REBOISASI</a:t>
            </a:r>
          </a:p>
        </p:txBody>
      </p:sp>
    </p:spTree>
    <p:extLst>
      <p:ext uri="{BB962C8B-B14F-4D97-AF65-F5344CB8AC3E}">
        <p14:creationId xmlns:p14="http://schemas.microsoft.com/office/powerpoint/2010/main" val="164499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0F1B-E983-4B9D-9EB4-DA791DED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53949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/>
              <a:t>ISI UU No. 1 </a:t>
            </a:r>
            <a:r>
              <a:rPr lang="en-US" b="1" dirty="0" err="1"/>
              <a:t>Tahun</a:t>
            </a:r>
            <a:r>
              <a:rPr lang="en-US" b="1" dirty="0"/>
              <a:t> : 2022 – Hub Keu : </a:t>
            </a:r>
            <a:r>
              <a:rPr lang="en-US" b="1" dirty="0" err="1"/>
              <a:t>Pem</a:t>
            </a:r>
            <a:r>
              <a:rPr lang="en-US" b="1" dirty="0"/>
              <a:t> Pusat dan </a:t>
            </a:r>
            <a:r>
              <a:rPr lang="en-US" b="1" dirty="0" err="1"/>
              <a:t>Pem</a:t>
            </a:r>
            <a:r>
              <a:rPr lang="en-US" b="1" dirty="0"/>
              <a:t> Daerah ( VII 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BBB1-0251-4D3D-B42B-150CFD046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05840"/>
            <a:ext cx="5955792" cy="5175504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Bagian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Keempat</a:t>
            </a:r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: DAU (DANA ALOKASI UMUM)</a:t>
            </a:r>
          </a:p>
          <a:p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Bagian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Kelima</a:t>
            </a:r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: DAK (DANA ALOKASI KHUSUS)</a:t>
            </a:r>
          </a:p>
          <a:p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Bagian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Keenam</a:t>
            </a:r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: Dana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Otonomi</a:t>
            </a:r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Khusus</a:t>
            </a:r>
            <a:endParaRPr lang="en-US" sz="3100" b="1" u="sng" dirty="0">
              <a:solidFill>
                <a:srgbClr val="FFC000"/>
              </a:solidFill>
              <a:highlight>
                <a:srgbClr val="000000"/>
              </a:highlight>
            </a:endParaRPr>
          </a:p>
          <a:p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Bagian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Ketujuh</a:t>
            </a:r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: Dana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Keistimewaan</a:t>
            </a:r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</a:t>
            </a:r>
          </a:p>
          <a:p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Bagian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Kedelapan</a:t>
            </a:r>
            <a:r>
              <a:rPr lang="en-US" sz="31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: Dana </a:t>
            </a:r>
            <a:r>
              <a:rPr lang="en-US" sz="31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Desa</a:t>
            </a:r>
            <a:endParaRPr lang="en-US" sz="3100" b="1" u="sng" dirty="0">
              <a:solidFill>
                <a:srgbClr val="FFC000"/>
              </a:solidFill>
              <a:highlight>
                <a:srgbClr val="0000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7599B-78FC-473B-AD84-DBC085A63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160" y="1005840"/>
            <a:ext cx="5955792" cy="51755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2060"/>
                </a:solidFill>
              </a:rPr>
              <a:t>Bagian </a:t>
            </a:r>
            <a:r>
              <a:rPr lang="en-US" sz="2800" b="1" u="sng" dirty="0" err="1">
                <a:solidFill>
                  <a:srgbClr val="002060"/>
                </a:solidFill>
              </a:rPr>
              <a:t>Kesembilan</a:t>
            </a:r>
            <a:r>
              <a:rPr lang="en-US" sz="2800" b="1" u="sng" dirty="0">
                <a:solidFill>
                  <a:srgbClr val="002060"/>
                </a:solidFill>
              </a:rPr>
              <a:t> : </a:t>
            </a:r>
            <a:r>
              <a:rPr lang="en-US" sz="2800" b="1" u="sng" dirty="0" err="1">
                <a:solidFill>
                  <a:srgbClr val="002060"/>
                </a:solidFill>
              </a:rPr>
              <a:t>Insentif</a:t>
            </a:r>
            <a:r>
              <a:rPr lang="en-US" sz="2800" b="1" u="sng" dirty="0"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</a:rPr>
              <a:t>Fiskal</a:t>
            </a:r>
            <a:endParaRPr lang="en-US" sz="2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rgbClr val="002060"/>
                </a:solidFill>
              </a:rPr>
              <a:t>Bagian </a:t>
            </a:r>
            <a:r>
              <a:rPr lang="en-US" sz="2800" b="1" u="sng" dirty="0" err="1">
                <a:solidFill>
                  <a:srgbClr val="002060"/>
                </a:solidFill>
              </a:rPr>
              <a:t>Kesepuluh</a:t>
            </a:r>
            <a:r>
              <a:rPr lang="en-US" sz="2800" b="1" u="sng" dirty="0">
                <a:solidFill>
                  <a:srgbClr val="002060"/>
                </a:solidFill>
              </a:rPr>
              <a:t> : TKD / Transfer </a:t>
            </a:r>
            <a:r>
              <a:rPr lang="en-US" sz="2800" b="1" u="sng" dirty="0" err="1">
                <a:solidFill>
                  <a:srgbClr val="002060"/>
                </a:solidFill>
              </a:rPr>
              <a:t>Ke</a:t>
            </a:r>
            <a:r>
              <a:rPr lang="en-US" sz="2800" b="1" u="sng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	</a:t>
            </a:r>
            <a:r>
              <a:rPr lang="en-US" sz="2800" b="1" u="sng" dirty="0">
                <a:solidFill>
                  <a:srgbClr val="002060"/>
                </a:solidFill>
              </a:rPr>
              <a:t>Daerah </a:t>
            </a:r>
            <a:r>
              <a:rPr lang="en-US" sz="2800" b="1" u="sng" dirty="0" err="1">
                <a:solidFill>
                  <a:srgbClr val="002060"/>
                </a:solidFill>
              </a:rPr>
              <a:t>untuk</a:t>
            </a:r>
            <a:r>
              <a:rPr lang="en-US" sz="2800" b="1" u="sng" dirty="0">
                <a:solidFill>
                  <a:srgbClr val="002060"/>
                </a:solidFill>
              </a:rPr>
              <a:t> Daerah </a:t>
            </a:r>
            <a:r>
              <a:rPr lang="en-US" sz="2800" b="1" u="sng" dirty="0" err="1">
                <a:solidFill>
                  <a:srgbClr val="002060"/>
                </a:solidFill>
              </a:rPr>
              <a:t>Persiapan</a:t>
            </a:r>
            <a:r>
              <a:rPr lang="en-US" sz="2800" b="1" u="sng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rgbClr val="002060"/>
                </a:solidFill>
              </a:rPr>
              <a:t>Bagian </a:t>
            </a:r>
            <a:r>
              <a:rPr lang="en-US" sz="2800" b="1" u="sng" dirty="0" err="1">
                <a:solidFill>
                  <a:srgbClr val="002060"/>
                </a:solidFill>
              </a:rPr>
              <a:t>Kesebelas</a:t>
            </a:r>
            <a:r>
              <a:rPr lang="en-US" sz="2800" b="1" u="sng" dirty="0">
                <a:solidFill>
                  <a:srgbClr val="002060"/>
                </a:solidFill>
              </a:rPr>
              <a:t> : TKD / Transfer </a:t>
            </a:r>
            <a:r>
              <a:rPr lang="en-US" sz="2800" b="1" u="sng" dirty="0" err="1">
                <a:solidFill>
                  <a:srgbClr val="002060"/>
                </a:solidFill>
              </a:rPr>
              <a:t>Ke</a:t>
            </a:r>
            <a:r>
              <a:rPr lang="en-US" sz="2800" b="1" u="sng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	</a:t>
            </a:r>
            <a:r>
              <a:rPr lang="en-US" sz="2800" b="1" u="sng" dirty="0">
                <a:solidFill>
                  <a:srgbClr val="002060"/>
                </a:solidFill>
              </a:rPr>
              <a:t>Daerah </a:t>
            </a:r>
            <a:r>
              <a:rPr lang="en-US" sz="2800" b="1" u="sng" dirty="0" err="1">
                <a:solidFill>
                  <a:srgbClr val="002060"/>
                </a:solidFill>
              </a:rPr>
              <a:t>untuk</a:t>
            </a:r>
            <a:r>
              <a:rPr lang="en-US" sz="2800" b="1" u="sng" dirty="0">
                <a:solidFill>
                  <a:srgbClr val="002060"/>
                </a:solidFill>
              </a:rPr>
              <a:t> Daerah </a:t>
            </a:r>
            <a:r>
              <a:rPr lang="en-US" sz="2800" b="1" u="sng" dirty="0" err="1">
                <a:solidFill>
                  <a:srgbClr val="002060"/>
                </a:solidFill>
              </a:rPr>
              <a:t>Baru</a:t>
            </a:r>
            <a:r>
              <a:rPr lang="en-US" sz="2800" b="1" u="sng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rgbClr val="002060"/>
                </a:solidFill>
              </a:rPr>
              <a:t>Bagian </a:t>
            </a:r>
            <a:r>
              <a:rPr lang="en-US" sz="2800" b="1" u="sng" dirty="0" err="1">
                <a:solidFill>
                  <a:srgbClr val="002060"/>
                </a:solidFill>
              </a:rPr>
              <a:t>Keduabelas</a:t>
            </a:r>
            <a:r>
              <a:rPr lang="en-US" sz="2800" b="1" u="sng" dirty="0">
                <a:solidFill>
                  <a:srgbClr val="002060"/>
                </a:solidFill>
              </a:rPr>
              <a:t> :  </a:t>
            </a:r>
            <a:r>
              <a:rPr lang="en-US" sz="2800" b="1" u="sng" dirty="0" err="1">
                <a:solidFill>
                  <a:srgbClr val="002060"/>
                </a:solidFill>
              </a:rPr>
              <a:t>Penyaluran</a:t>
            </a:r>
            <a:r>
              <a:rPr lang="en-US" sz="2800" b="1" u="sng" dirty="0">
                <a:solidFill>
                  <a:srgbClr val="002060"/>
                </a:solidFill>
              </a:rPr>
              <a:t> TKD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   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623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7DB2-9F9F-4BD6-A54A-2C5784D9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478537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ISI UU No. 1 </a:t>
            </a:r>
            <a:r>
              <a:rPr lang="en-US" b="1" dirty="0" err="1"/>
              <a:t>Tahun</a:t>
            </a:r>
            <a:r>
              <a:rPr lang="en-US" b="1" dirty="0"/>
              <a:t> : 2022 – Hub Keu : </a:t>
            </a:r>
            <a:r>
              <a:rPr lang="en-US" b="1" dirty="0" err="1"/>
              <a:t>Pem</a:t>
            </a:r>
            <a:r>
              <a:rPr lang="en-US" b="1" dirty="0"/>
              <a:t> Pusat dan </a:t>
            </a:r>
            <a:r>
              <a:rPr lang="en-US" b="1" dirty="0" err="1"/>
              <a:t>Pem</a:t>
            </a:r>
            <a:r>
              <a:rPr lang="en-US" b="1" dirty="0"/>
              <a:t> Daerah ( VIII )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A89B7-5973-41A7-B7A5-FB97433DE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9" y="944880"/>
            <a:ext cx="5943600" cy="59131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rgbClr val="C0C0C0"/>
                </a:highlight>
              </a:rPr>
              <a:t>BAB  IV </a:t>
            </a:r>
            <a:r>
              <a:rPr lang="en-US" sz="2400" b="1" dirty="0">
                <a:solidFill>
                  <a:srgbClr val="FFC000"/>
                </a:solidFill>
              </a:rPr>
              <a:t>: PENGELOLAAN BELANJA DAERAH</a:t>
            </a:r>
          </a:p>
          <a:p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Bagian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Kesatu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: PENGANGGARAN BELANJA DAERAH</a:t>
            </a:r>
          </a:p>
          <a:p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Bagian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Kedua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: OPTIMALISASI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SiLPA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untuk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BELANJA DAERAH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	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SiLPA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=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Sisa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Lebih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Perhitungan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	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Penganggaran</a:t>
            </a:r>
            <a:endParaRPr lang="en-US" sz="2800" b="1" u="sng" dirty="0">
              <a:solidFill>
                <a:srgbClr val="FFC000"/>
              </a:solidFill>
              <a:highlight>
                <a:srgbClr val="000000"/>
              </a:highlight>
            </a:endParaRPr>
          </a:p>
          <a:p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Bagian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Ketiga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: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Pengembangan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	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Aparatur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Pengelola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Keuangan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	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Daerah</a:t>
            </a:r>
          </a:p>
          <a:p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Bagian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Keempat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: </a:t>
            </a:r>
            <a:r>
              <a:rPr lang="en-US" sz="2800" b="1" u="sng" dirty="0" err="1">
                <a:solidFill>
                  <a:srgbClr val="FFC000"/>
                </a:solidFill>
                <a:highlight>
                  <a:srgbClr val="000000"/>
                </a:highlight>
              </a:rPr>
              <a:t>Pengawasan</a:t>
            </a:r>
            <a:r>
              <a:rPr lang="en-US" sz="2800" b="1" u="sng" dirty="0">
                <a:solidFill>
                  <a:srgbClr val="FFC000"/>
                </a:solidFill>
                <a:highlight>
                  <a:srgbClr val="000000"/>
                </a:highlight>
              </a:rPr>
              <a:t> APBD</a:t>
            </a:r>
            <a:endParaRPr lang="en-US" sz="2000" b="1" dirty="0">
              <a:solidFill>
                <a:srgbClr val="FFC000"/>
              </a:solidFill>
            </a:endParaRPr>
          </a:p>
          <a:p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6D7C9-7975-4A9A-8865-93AFE5623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632" y="944880"/>
            <a:ext cx="5943600" cy="580644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highlight>
                  <a:srgbClr val="C0C0C0"/>
                </a:highlight>
              </a:rPr>
              <a:t>BAB V </a:t>
            </a:r>
            <a:r>
              <a:rPr lang="en-US" sz="2800" b="1" dirty="0">
                <a:solidFill>
                  <a:srgbClr val="002060"/>
                </a:solidFill>
              </a:rPr>
              <a:t>: PEMBIAYAAN UTANG DAERAH</a:t>
            </a:r>
          </a:p>
          <a:p>
            <a:pPr marL="0" indent="0">
              <a:buNone/>
            </a:pPr>
            <a:endParaRPr lang="en-US" sz="24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rgbClr val="002060"/>
                </a:solidFill>
              </a:rPr>
              <a:t>Bagian </a:t>
            </a:r>
            <a:r>
              <a:rPr lang="en-US" sz="2800" b="1" u="sng" dirty="0" err="1">
                <a:solidFill>
                  <a:srgbClr val="002060"/>
                </a:solidFill>
              </a:rPr>
              <a:t>Kesatu</a:t>
            </a:r>
            <a:r>
              <a:rPr lang="en-US" sz="2800" b="1" u="sng" dirty="0">
                <a:solidFill>
                  <a:srgbClr val="002060"/>
                </a:solidFill>
              </a:rPr>
              <a:t> : </a:t>
            </a:r>
            <a:r>
              <a:rPr lang="en-US" sz="2800" b="1" u="sng" dirty="0" err="1">
                <a:solidFill>
                  <a:srgbClr val="002060"/>
                </a:solidFill>
              </a:rPr>
              <a:t>Pinjaman</a:t>
            </a:r>
            <a:r>
              <a:rPr lang="en-US" sz="2800" b="1" u="sng" dirty="0">
                <a:solidFill>
                  <a:srgbClr val="002060"/>
                </a:solidFill>
              </a:rPr>
              <a:t> Daerah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rgbClr val="002060"/>
                </a:solidFill>
              </a:rPr>
              <a:t>Bagian </a:t>
            </a:r>
            <a:r>
              <a:rPr lang="en-US" sz="2800" b="1" u="sng" dirty="0" err="1">
                <a:solidFill>
                  <a:srgbClr val="002060"/>
                </a:solidFill>
              </a:rPr>
              <a:t>Kedua</a:t>
            </a:r>
            <a:r>
              <a:rPr lang="en-US" sz="2800" b="1" u="sng" dirty="0">
                <a:solidFill>
                  <a:srgbClr val="002060"/>
                </a:solidFill>
              </a:rPr>
              <a:t> : </a:t>
            </a:r>
            <a:r>
              <a:rPr lang="en-US" sz="2800" b="1" u="sng" dirty="0" err="1">
                <a:solidFill>
                  <a:srgbClr val="002060"/>
                </a:solidFill>
              </a:rPr>
              <a:t>Obligasi</a:t>
            </a:r>
            <a:r>
              <a:rPr lang="en-US" sz="2800" b="1" u="sng" dirty="0">
                <a:solidFill>
                  <a:srgbClr val="002060"/>
                </a:solidFill>
              </a:rPr>
              <a:t> Daerah dan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</a:t>
            </a:r>
            <a:r>
              <a:rPr lang="en-US" sz="2800" b="1" u="sng" dirty="0">
                <a:solidFill>
                  <a:srgbClr val="002060"/>
                </a:solidFill>
              </a:rPr>
              <a:t>Sukuk Daerah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rgbClr val="002060"/>
                </a:solidFill>
              </a:rPr>
              <a:t>Bagian </a:t>
            </a:r>
            <a:r>
              <a:rPr lang="en-US" sz="2800" b="1" u="sng" dirty="0" err="1">
                <a:solidFill>
                  <a:srgbClr val="002060"/>
                </a:solidFill>
              </a:rPr>
              <a:t>Ketiga</a:t>
            </a:r>
            <a:r>
              <a:rPr lang="en-US" sz="2800" b="1" u="sng" dirty="0">
                <a:solidFill>
                  <a:srgbClr val="002060"/>
                </a:solidFill>
              </a:rPr>
              <a:t> : </a:t>
            </a:r>
            <a:r>
              <a:rPr lang="en-US" sz="2800" b="1" u="sng" dirty="0" err="1">
                <a:solidFill>
                  <a:srgbClr val="002060"/>
                </a:solidFill>
              </a:rPr>
              <a:t>Pengelolaan</a:t>
            </a:r>
            <a:r>
              <a:rPr lang="en-US" sz="2800" b="1" u="sng" dirty="0">
                <a:solidFill>
                  <a:srgbClr val="002060"/>
                </a:solidFill>
              </a:rPr>
              <a:t> dan </a:t>
            </a:r>
            <a:r>
              <a:rPr lang="en-US" sz="2800" b="1" dirty="0">
                <a:solidFill>
                  <a:srgbClr val="002060"/>
                </a:solidFill>
              </a:rPr>
              <a:t>	</a:t>
            </a:r>
            <a:r>
              <a:rPr lang="en-US" sz="2800" b="1" u="sng" dirty="0" err="1">
                <a:solidFill>
                  <a:srgbClr val="002060"/>
                </a:solidFill>
              </a:rPr>
              <a:t>Pertanggungjawaban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935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F875-E2EF-4E74-968E-C2D9E2BC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585217"/>
          </a:xfrm>
          <a:solidFill>
            <a:srgbClr val="C00000"/>
          </a:solidFill>
        </p:spPr>
        <p:txBody>
          <a:bodyPr/>
          <a:lstStyle/>
          <a:p>
            <a:r>
              <a:rPr lang="en-US" b="1" dirty="0"/>
              <a:t>ISI UU No. 1 </a:t>
            </a:r>
            <a:r>
              <a:rPr lang="en-US" b="1" dirty="0" err="1"/>
              <a:t>Tahun</a:t>
            </a:r>
            <a:r>
              <a:rPr lang="en-US" b="1" dirty="0"/>
              <a:t> : 2022 – Hub Keu : </a:t>
            </a:r>
            <a:r>
              <a:rPr lang="en-US" b="1" dirty="0" err="1"/>
              <a:t>Pem</a:t>
            </a:r>
            <a:r>
              <a:rPr lang="en-US" b="1" dirty="0"/>
              <a:t> Pusat dan </a:t>
            </a:r>
            <a:r>
              <a:rPr lang="en-US" b="1" dirty="0" err="1"/>
              <a:t>Pem</a:t>
            </a:r>
            <a:r>
              <a:rPr lang="en-US" b="1" dirty="0"/>
              <a:t> Daerah ( IX )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75F7-4444-44D8-8D4B-6C0856E94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51560"/>
            <a:ext cx="5891112" cy="5806440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rgbClr val="C0C0C0"/>
                </a:highlight>
              </a:rPr>
              <a:t>BAB  VI </a:t>
            </a:r>
            <a:r>
              <a:rPr lang="en-US" sz="2400" b="1" dirty="0">
                <a:solidFill>
                  <a:srgbClr val="FFC000"/>
                </a:solidFill>
              </a:rPr>
              <a:t>: PEMBENTUKAN DANA ABADI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rgbClr val="C0C0C0"/>
                </a:highlight>
              </a:rPr>
              <a:t>BAB VII </a:t>
            </a:r>
            <a:r>
              <a:rPr lang="en-US" sz="2400" b="1" dirty="0">
                <a:solidFill>
                  <a:srgbClr val="FFC000"/>
                </a:solidFill>
              </a:rPr>
              <a:t>: SINERGI PENDANAAN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highlight>
                  <a:srgbClr val="C0C0C0"/>
                </a:highlight>
              </a:rPr>
              <a:t>BAB VIII </a:t>
            </a:r>
            <a:r>
              <a:rPr lang="en-US" sz="2800" b="1" dirty="0">
                <a:solidFill>
                  <a:srgbClr val="FFC000"/>
                </a:solidFill>
              </a:rPr>
              <a:t>: SINERGI KEBIJAKAN FISKAL 	NASIONAL</a:t>
            </a:r>
            <a:endParaRPr lang="en-ID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F46CB-DE9C-462E-8C05-C8FFDA90E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120" y="1051560"/>
            <a:ext cx="5891112" cy="580644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rgbClr val="C0C0C0"/>
                </a:highlight>
              </a:rPr>
              <a:t>BAB IX </a:t>
            </a:r>
            <a:r>
              <a:rPr lang="en-US" sz="2400" b="1" dirty="0">
                <a:solidFill>
                  <a:srgbClr val="002060"/>
                </a:solidFill>
              </a:rPr>
              <a:t>: KETENTUAN PIDANA</a:t>
            </a: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highlight>
                  <a:srgbClr val="C0C0C0"/>
                </a:highlight>
              </a:rPr>
              <a:t>BAB  X </a:t>
            </a:r>
            <a:r>
              <a:rPr lang="en-US" sz="2800" b="1" dirty="0">
                <a:solidFill>
                  <a:srgbClr val="002060"/>
                </a:solidFill>
              </a:rPr>
              <a:t>: KETENTUAN LAIN – LAIN</a:t>
            </a: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highlight>
                  <a:srgbClr val="C0C0C0"/>
                </a:highlight>
              </a:rPr>
              <a:t>BAB  XI </a:t>
            </a:r>
            <a:r>
              <a:rPr lang="en-US" sz="2800" b="1" dirty="0">
                <a:solidFill>
                  <a:srgbClr val="002060"/>
                </a:solidFill>
              </a:rPr>
              <a:t>: KETENTUAN PERALIHAN</a:t>
            </a: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highlight>
                  <a:srgbClr val="C0C0C0"/>
                </a:highlight>
              </a:rPr>
              <a:t>BAB XII </a:t>
            </a:r>
            <a:r>
              <a:rPr lang="en-US" sz="2800" b="1" dirty="0">
                <a:solidFill>
                  <a:srgbClr val="002060"/>
                </a:solidFill>
              </a:rPr>
              <a:t>: KETENTUAN PENUTUP</a:t>
            </a: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810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0539DD8-454B-49B9-B084-33B41408CBEE}"/>
              </a:ext>
            </a:extLst>
          </p:cNvPr>
          <p:cNvSpPr/>
          <p:nvPr/>
        </p:nvSpPr>
        <p:spPr>
          <a:xfrm>
            <a:off x="259080" y="243840"/>
            <a:ext cx="11704320" cy="63703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 Black" panose="020B0A04020102020204" pitchFamily="34" charset="0"/>
              </a:rPr>
              <a:t>PENJELASAN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Arial Black" panose="020B0A04020102020204" pitchFamily="34" charset="0"/>
              </a:rPr>
              <a:t>JENIS-JENIS 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Arial Black" panose="020B0A04020102020204" pitchFamily="34" charset="0"/>
              </a:rPr>
              <a:t>PAJAK DAERAH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yg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dipungut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endParaRPr lang="en-US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highlight>
                  <a:srgbClr val="C0C0C0"/>
                </a:highlight>
                <a:latin typeface="Arial Black" panose="020B0A04020102020204" pitchFamily="34" charset="0"/>
              </a:rPr>
              <a:t>PEMERINTAH PROVINSI</a:t>
            </a:r>
            <a:endParaRPr lang="en-ID" sz="4800" b="1" dirty="0">
              <a:solidFill>
                <a:srgbClr val="FF0000"/>
              </a:solidFill>
              <a:highlight>
                <a:srgbClr val="C0C0C0"/>
              </a:highligh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66344"/>
            <a:ext cx="9628632" cy="78423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1) PAJAK KENDARAAN BERMOTOR (PKB)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824963"/>
              </p:ext>
            </p:extLst>
          </p:nvPr>
        </p:nvGraphicFramePr>
        <p:xfrm>
          <a:off x="430305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66344"/>
            <a:ext cx="11152095" cy="53949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2) BEA BALIK NAMA KENDARAAN BERMOTOR (BBNKB)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95721"/>
              </p:ext>
            </p:extLst>
          </p:nvPr>
        </p:nvGraphicFramePr>
        <p:xfrm>
          <a:off x="430305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16306" y="466344"/>
            <a:ext cx="6387353" cy="63631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Goudy Stout" panose="0202090407030B020401" pitchFamily="18" charset="0"/>
              </a:rPr>
              <a:t>DASAR  HUKUM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1290919"/>
            <a:ext cx="12192000" cy="556708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1 - UUD 1945 – </a:t>
            </a:r>
            <a:r>
              <a:rPr lang="en-US" b="1" u="sng" dirty="0" err="1">
                <a:solidFill>
                  <a:srgbClr val="C00000"/>
                </a:solidFill>
                <a:latin typeface="Arial Narrow" panose="020B0606020202030204" pitchFamily="34" charset="0"/>
              </a:rPr>
              <a:t>Pasal</a:t>
            </a:r>
            <a:r>
              <a:rPr lang="en-US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 : 18A </a:t>
            </a:r>
            <a:r>
              <a:rPr lang="en-US" b="1" u="sng" dirty="0" err="1">
                <a:solidFill>
                  <a:srgbClr val="C00000"/>
                </a:solidFill>
                <a:latin typeface="Arial Narrow" panose="020B0606020202030204" pitchFamily="34" charset="0"/>
              </a:rPr>
              <a:t>ayat</a:t>
            </a:r>
            <a:r>
              <a:rPr lang="en-US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 (2)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	Hub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keu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pelayanan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umum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Pemanfaatan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Sumber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Daya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Alam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, dan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Sumber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Daya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Lainnya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antara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	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Pemerintah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Pusat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dengan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Pemerintah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Daerah,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diatur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dilaksanakan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secara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adil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seleras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dg UU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2 - UUD 1945 – </a:t>
            </a:r>
            <a:r>
              <a:rPr lang="en-US" b="1" u="sng" dirty="0" err="1">
                <a:solidFill>
                  <a:srgbClr val="C00000"/>
                </a:solidFill>
                <a:latin typeface="Arial Narrow" panose="020B0606020202030204" pitchFamily="34" charset="0"/>
              </a:rPr>
              <a:t>Pasal</a:t>
            </a:r>
            <a:r>
              <a:rPr lang="en-US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 : 23A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Pajak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Pungutan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lainnya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yg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bersifat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memaksa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untuk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keperluan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negara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diatur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dengan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UU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3 - UU No. 33 </a:t>
            </a:r>
            <a:r>
              <a:rPr lang="en-US" b="1" u="sng" dirty="0" err="1">
                <a:solidFill>
                  <a:srgbClr val="C00000"/>
                </a:solidFill>
                <a:latin typeface="Arial Narrow" panose="020B0606020202030204" pitchFamily="34" charset="0"/>
              </a:rPr>
              <a:t>Thn</a:t>
            </a:r>
            <a:r>
              <a:rPr lang="en-US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 2004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Perimbangan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Keuangan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antara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Pemerintah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Pusat dan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Pemerintah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Daerah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4 - UU No. 28 </a:t>
            </a:r>
            <a:r>
              <a:rPr lang="en-US" b="1" u="sng" dirty="0" err="1">
                <a:solidFill>
                  <a:srgbClr val="C00000"/>
                </a:solidFill>
                <a:latin typeface="Arial Narrow" panose="020B0606020202030204" pitchFamily="34" charset="0"/>
              </a:rPr>
              <a:t>Thn</a:t>
            </a:r>
            <a:r>
              <a:rPr lang="en-US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 2009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Tentang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Pajak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Daerah dan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Retribusi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Daerah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4 - UU No. 01 </a:t>
            </a:r>
            <a:r>
              <a:rPr lang="en-US" b="1" u="sng" dirty="0" err="1">
                <a:solidFill>
                  <a:srgbClr val="C00000"/>
                </a:solidFill>
                <a:latin typeface="Arial Narrow" panose="020B0606020202030204" pitchFamily="34" charset="0"/>
              </a:rPr>
              <a:t>Thn</a:t>
            </a:r>
            <a:r>
              <a:rPr lang="en-US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 2022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Tentang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Hubungan</a:t>
            </a:r>
            <a:r>
              <a:rPr lang="en-US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keuangan</a:t>
            </a:r>
            <a:r>
              <a:rPr lang="en-US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antara</a:t>
            </a:r>
            <a:r>
              <a:rPr lang="en-US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Pemerintah</a:t>
            </a:r>
            <a:r>
              <a:rPr lang="en-US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Pusat dan </a:t>
            </a:r>
            <a:r>
              <a:rPr lang="en-US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Pemerintah</a:t>
            </a:r>
            <a:r>
              <a:rPr lang="en-US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Daerah</a:t>
            </a:r>
            <a:endParaRPr lang="en-US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7805A-159F-4E1F-B5F1-8B957B11161D}"/>
              </a:ext>
            </a:extLst>
          </p:cNvPr>
          <p:cNvSpPr txBox="1"/>
          <p:nvPr/>
        </p:nvSpPr>
        <p:spPr>
          <a:xfrm flipV="1">
            <a:off x="11833412" y="6314711"/>
            <a:ext cx="115420" cy="10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1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5" y="466344"/>
            <a:ext cx="11645154" cy="6766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3) PAJAK ALAT BERAT (PAB)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814611"/>
              </p:ext>
            </p:extLst>
          </p:nvPr>
        </p:nvGraphicFramePr>
        <p:xfrm>
          <a:off x="430305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4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5" y="466344"/>
            <a:ext cx="11645154" cy="5699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4) PAJAK BAHAN BAKAR KEND BERMOTOR (PBB KB)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809354"/>
              </p:ext>
            </p:extLst>
          </p:nvPr>
        </p:nvGraphicFramePr>
        <p:xfrm>
          <a:off x="430305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8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66344"/>
            <a:ext cx="9628632" cy="67665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5) PAJAK PEMANFAATAN AIR TANAH (PAP)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846396"/>
              </p:ext>
            </p:extLst>
          </p:nvPr>
        </p:nvGraphicFramePr>
        <p:xfrm>
          <a:off x="430305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9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66344"/>
            <a:ext cx="9628632" cy="676656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 Black" panose="020B0A04020102020204" pitchFamily="34" charset="0"/>
              </a:rPr>
              <a:t>6) PAJAK  ROKOK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379313"/>
              </p:ext>
            </p:extLst>
          </p:nvPr>
        </p:nvGraphicFramePr>
        <p:xfrm>
          <a:off x="430305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4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B697-4050-4A8B-BF97-B0A51605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C000"/>
                </a:solidFill>
                <a:latin typeface="Lucida Console" panose="020B0609040504020204" pitchFamily="49" charset="0"/>
              </a:rPr>
              <a:t>OPSEN PAJAK PROVINSI</a:t>
            </a:r>
            <a:endParaRPr lang="en-ID" sz="4000" b="1" u="sng" dirty="0">
              <a:solidFill>
                <a:srgbClr val="FFC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EE10F-9079-49DD-9559-850F6EBD3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8456"/>
            <a:ext cx="12191999" cy="502954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3200" b="1" dirty="0">
              <a:latin typeface="Arial Black" panose="020B0A04020102020204" pitchFamily="34" charset="0"/>
            </a:endParaRPr>
          </a:p>
          <a:p>
            <a:pPr marL="0" indent="0" algn="r">
              <a:buNone/>
            </a:pPr>
            <a:r>
              <a:rPr lang="en-US" sz="4800" b="1" dirty="0">
                <a:solidFill>
                  <a:schemeClr val="tx2"/>
                </a:solidFill>
                <a:latin typeface="Arial Black" panose="020B0A04020102020204" pitchFamily="34" charset="0"/>
              </a:rPr>
              <a:t>AKAN DIBAHAS DLM SLIDE KHUSUS SETELAH PAJAK PEMDA KABUPATEN / KOTA</a:t>
            </a:r>
          </a:p>
          <a:p>
            <a:pPr marL="0" indent="0" algn="r">
              <a:buNone/>
            </a:pPr>
            <a:endParaRPr lang="en-US" sz="4800" b="1" dirty="0">
              <a:latin typeface="Arial Black" panose="020B0A04020102020204" pitchFamily="34" charset="0"/>
            </a:endParaRPr>
          </a:p>
          <a:p>
            <a:pPr marL="0" indent="0" algn="r">
              <a:buNone/>
            </a:pPr>
            <a:endParaRPr lang="en-ID" sz="4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0539DD8-454B-49B9-B084-33B41408CBEE}"/>
              </a:ext>
            </a:extLst>
          </p:cNvPr>
          <p:cNvSpPr/>
          <p:nvPr/>
        </p:nvSpPr>
        <p:spPr>
          <a:xfrm>
            <a:off x="259080" y="243840"/>
            <a:ext cx="11704320" cy="63703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 Black" panose="020B0A04020102020204" pitchFamily="34" charset="0"/>
              </a:rPr>
              <a:t>PENJELASAN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Arial Black" panose="020B0A04020102020204" pitchFamily="34" charset="0"/>
              </a:rPr>
              <a:t>JENIS-JENIS 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Arial Black" panose="020B0A04020102020204" pitchFamily="34" charset="0"/>
              </a:rPr>
              <a:t>PAJAK DAERAH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yg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dipungut</a:t>
            </a:r>
            <a:r>
              <a:rPr lang="en-US" sz="48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endParaRPr lang="en-US" sz="2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highlight>
                  <a:srgbClr val="C0C0C0"/>
                </a:highlight>
                <a:latin typeface="Arial Black" panose="020B0A04020102020204" pitchFamily="34" charset="0"/>
              </a:rPr>
              <a:t>PEMERINTAH KAB / KOTA</a:t>
            </a:r>
            <a:endParaRPr lang="en-ID" sz="4800" b="1" dirty="0">
              <a:solidFill>
                <a:srgbClr val="FF0000"/>
              </a:solidFill>
              <a:highlight>
                <a:srgbClr val="C0C0C0"/>
              </a:highligh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4"/>
            <a:ext cx="12192000" cy="528738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Arial Black" panose="020B0A04020102020204" pitchFamily="34" charset="0"/>
              </a:rPr>
              <a:t>A) PAJAK BUMI &amp; BANGUNAN PEDESAAN &amp; PERKOTAAN (PBB P2)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723521"/>
              </p:ext>
            </p:extLst>
          </p:nvPr>
        </p:nvGraphicFramePr>
        <p:xfrm>
          <a:off x="430305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7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FEAA-54EA-413F-B207-79AD61F5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003"/>
            <a:ext cx="12192000" cy="488398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DIKECUALIKAN </a:t>
            </a:r>
            <a:r>
              <a:rPr lang="en-US" sz="2400" b="1" dirty="0" err="1">
                <a:solidFill>
                  <a:srgbClr val="FFC000"/>
                </a:solidFill>
              </a:rPr>
              <a:t>dari</a:t>
            </a:r>
            <a:r>
              <a:rPr lang="en-US" sz="2400" b="1" dirty="0">
                <a:solidFill>
                  <a:srgbClr val="FFC000"/>
                </a:solidFill>
              </a:rPr>
              <a:t> OBJEK PBB – P2  </a:t>
            </a:r>
            <a:r>
              <a:rPr lang="en-US" sz="2400" b="1" dirty="0" err="1">
                <a:solidFill>
                  <a:srgbClr val="FFC000"/>
                </a:solidFill>
              </a:rPr>
              <a:t>adalah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Kepemilikan</a:t>
            </a:r>
            <a:r>
              <a:rPr lang="en-US" sz="2400" b="1" dirty="0">
                <a:solidFill>
                  <a:srgbClr val="FFC000"/>
                </a:solidFill>
              </a:rPr>
              <a:t>, </a:t>
            </a:r>
            <a:r>
              <a:rPr lang="en-US" sz="2400" b="1" dirty="0" err="1">
                <a:solidFill>
                  <a:srgbClr val="FFC000"/>
                </a:solidFill>
              </a:rPr>
              <a:t>Penguasaan</a:t>
            </a:r>
            <a:r>
              <a:rPr lang="en-US" sz="2400" b="1" dirty="0">
                <a:solidFill>
                  <a:srgbClr val="FFC000"/>
                </a:solidFill>
              </a:rPr>
              <a:t> &amp;/ </a:t>
            </a:r>
            <a:r>
              <a:rPr lang="en-US" sz="2400" b="1" dirty="0" err="1">
                <a:solidFill>
                  <a:srgbClr val="FFC000"/>
                </a:solidFill>
              </a:rPr>
              <a:t>Pemanfaatan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atas</a:t>
            </a:r>
            <a:r>
              <a:rPr lang="en-US" sz="2400" b="1" dirty="0">
                <a:solidFill>
                  <a:srgbClr val="FFC000"/>
                </a:solidFill>
              </a:rPr>
              <a:t> :</a:t>
            </a:r>
            <a:endParaRPr lang="en-ID" sz="2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6C69-17D4-4BF8-95F2-FDE4F66CB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954742"/>
            <a:ext cx="5983941" cy="58360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 algn="just">
              <a:buAutoNum type="alphaLcParenR"/>
            </a:pPr>
            <a:r>
              <a:rPr lang="en-US" b="1" dirty="0" err="1">
                <a:solidFill>
                  <a:schemeClr val="tx2"/>
                </a:solidFill>
              </a:rPr>
              <a:t>Bumi</a:t>
            </a:r>
            <a:r>
              <a:rPr lang="en-US" b="1" dirty="0">
                <a:solidFill>
                  <a:schemeClr val="tx2"/>
                </a:solidFill>
              </a:rPr>
              <a:t> &amp;/ </a:t>
            </a:r>
            <a:r>
              <a:rPr lang="en-US" b="1" dirty="0" err="1">
                <a:solidFill>
                  <a:schemeClr val="tx2"/>
                </a:solidFill>
              </a:rPr>
              <a:t>Bangunan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Kantor </a:t>
            </a:r>
            <a:r>
              <a:rPr lang="en-US" b="1" dirty="0" err="1">
                <a:solidFill>
                  <a:srgbClr val="FF0000"/>
                </a:solidFill>
              </a:rPr>
              <a:t>Pemerintah</a:t>
            </a:r>
            <a:r>
              <a:rPr lang="en-US" b="1" dirty="0">
                <a:solidFill>
                  <a:schemeClr val="tx2"/>
                </a:solidFill>
              </a:rPr>
              <a:t>, Kantor </a:t>
            </a:r>
            <a:r>
              <a:rPr lang="en-US" b="1" dirty="0" err="1">
                <a:solidFill>
                  <a:schemeClr val="tx2"/>
                </a:solidFill>
              </a:rPr>
              <a:t>Pemerintah</a:t>
            </a:r>
            <a:r>
              <a:rPr lang="en-US" b="1" dirty="0">
                <a:solidFill>
                  <a:schemeClr val="tx2"/>
                </a:solidFill>
              </a:rPr>
              <a:t> Daerah, dan Kantor </a:t>
            </a:r>
            <a:r>
              <a:rPr lang="en-US" b="1" dirty="0" err="1">
                <a:solidFill>
                  <a:schemeClr val="tx2"/>
                </a:solidFill>
              </a:rPr>
              <a:t>Penyelenggara</a:t>
            </a:r>
            <a:r>
              <a:rPr lang="en-US" b="1" dirty="0">
                <a:solidFill>
                  <a:schemeClr val="tx2"/>
                </a:solidFill>
              </a:rPr>
              <a:t> Negara </a:t>
            </a:r>
            <a:r>
              <a:rPr lang="en-US" b="1" dirty="0" err="1">
                <a:solidFill>
                  <a:schemeClr val="tx2"/>
                </a:solidFill>
              </a:rPr>
              <a:t>Lainnya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dicatat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sbg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barang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milik</a:t>
            </a:r>
            <a:r>
              <a:rPr lang="en-US" b="1" dirty="0">
                <a:solidFill>
                  <a:schemeClr val="tx2"/>
                </a:solidFill>
              </a:rPr>
              <a:t> Neg / </a:t>
            </a:r>
            <a:r>
              <a:rPr lang="en-US" b="1" dirty="0" err="1">
                <a:solidFill>
                  <a:schemeClr val="tx2"/>
                </a:solidFill>
              </a:rPr>
              <a:t>Barang</a:t>
            </a:r>
            <a:r>
              <a:rPr lang="en-US" b="1" dirty="0">
                <a:solidFill>
                  <a:schemeClr val="tx2"/>
                </a:solidFill>
              </a:rPr>
              <a:t> Milik Daerah.</a:t>
            </a:r>
          </a:p>
          <a:p>
            <a:pPr marL="457200" indent="-457200" algn="just">
              <a:buAutoNum type="alphaLcParenR"/>
            </a:pPr>
            <a:r>
              <a:rPr lang="en-US" b="1" dirty="0" err="1">
                <a:solidFill>
                  <a:schemeClr val="tx2"/>
                </a:solidFill>
              </a:rPr>
              <a:t>Bumi</a:t>
            </a:r>
            <a:r>
              <a:rPr lang="en-US" b="1" dirty="0">
                <a:solidFill>
                  <a:schemeClr val="tx2"/>
                </a:solidFill>
              </a:rPr>
              <a:t> &amp;/ </a:t>
            </a:r>
            <a:r>
              <a:rPr lang="en-US" b="1" dirty="0" err="1">
                <a:solidFill>
                  <a:schemeClr val="tx2"/>
                </a:solidFill>
              </a:rPr>
              <a:t>Bangunan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digunakan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semata2 </a:t>
            </a:r>
            <a:r>
              <a:rPr lang="en-US" b="1" dirty="0" err="1">
                <a:solidFill>
                  <a:srgbClr val="FF0000"/>
                </a:solidFill>
              </a:rPr>
              <a:t>unt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melayani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kepentingan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umum</a:t>
            </a:r>
            <a:r>
              <a:rPr lang="en-US" b="1" dirty="0">
                <a:solidFill>
                  <a:schemeClr val="tx2"/>
                </a:solidFill>
              </a:rPr>
              <a:t> di </a:t>
            </a:r>
            <a:r>
              <a:rPr lang="en-US" b="1" dirty="0" err="1">
                <a:solidFill>
                  <a:schemeClr val="tx2"/>
                </a:solidFill>
              </a:rPr>
              <a:t>bidang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keagamaan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panti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soial</a:t>
            </a:r>
            <a:r>
              <a:rPr lang="en-US" b="1" dirty="0">
                <a:solidFill>
                  <a:schemeClr val="tx2"/>
                </a:solidFill>
              </a:rPr>
              <a:t>, Kesehatan, Pendidikan dan </a:t>
            </a:r>
            <a:r>
              <a:rPr lang="en-US" b="1" dirty="0" err="1">
                <a:solidFill>
                  <a:schemeClr val="tx2"/>
                </a:solidFill>
              </a:rPr>
              <a:t>kebudayaan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nasional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tidak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dimaksudkan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unt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memperoleh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keuntungan</a:t>
            </a:r>
            <a:r>
              <a:rPr lang="en-US" b="1" dirty="0">
                <a:solidFill>
                  <a:schemeClr val="tx2"/>
                </a:solidFill>
              </a:rPr>
              <a:t>. </a:t>
            </a:r>
          </a:p>
          <a:p>
            <a:pPr marL="457200" indent="-457200" algn="just">
              <a:buAutoNum type="alphaLcParenR"/>
            </a:pPr>
            <a:r>
              <a:rPr lang="en-US" b="1" dirty="0" err="1">
                <a:solidFill>
                  <a:schemeClr val="tx2"/>
                </a:solidFill>
              </a:rPr>
              <a:t>Bumi</a:t>
            </a:r>
            <a:r>
              <a:rPr lang="en-US" b="1" dirty="0">
                <a:solidFill>
                  <a:schemeClr val="tx2"/>
                </a:solidFill>
              </a:rPr>
              <a:t> &amp;/ </a:t>
            </a:r>
            <a:r>
              <a:rPr lang="en-US" b="1" dirty="0" err="1">
                <a:solidFill>
                  <a:schemeClr val="tx2"/>
                </a:solidFill>
              </a:rPr>
              <a:t>Bangunan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semata-mata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digunakan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unt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tempat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makam</a:t>
            </a:r>
            <a:r>
              <a:rPr lang="en-US" b="1" dirty="0">
                <a:solidFill>
                  <a:srgbClr val="FF0000"/>
                </a:solidFill>
              </a:rPr>
              <a:t> / </a:t>
            </a:r>
            <a:r>
              <a:rPr lang="en-US" b="1" dirty="0" err="1">
                <a:solidFill>
                  <a:srgbClr val="FF0000"/>
                </a:solidFill>
              </a:rPr>
              <a:t>kuburan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peninggalan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purbakala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atau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sejenis</a:t>
            </a:r>
            <a:r>
              <a:rPr lang="en-US" b="1" dirty="0">
                <a:solidFill>
                  <a:schemeClr val="tx2"/>
                </a:solidFill>
              </a:rPr>
              <a:t>. </a:t>
            </a:r>
          </a:p>
          <a:p>
            <a:pPr marL="457200" indent="-457200" algn="just">
              <a:buAutoNum type="alphaLcParenR"/>
            </a:pPr>
            <a:r>
              <a:rPr lang="en-US" b="1" dirty="0" err="1">
                <a:solidFill>
                  <a:schemeClr val="tx2"/>
                </a:solidFill>
              </a:rPr>
              <a:t>Bumi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merupakan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hutan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lindung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hutan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suaka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alam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hutan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wisata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taman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nasional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tanah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penggembalaan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dikuasai</a:t>
            </a:r>
            <a:r>
              <a:rPr lang="en-US" b="1" dirty="0">
                <a:solidFill>
                  <a:schemeClr val="tx2"/>
                </a:solidFill>
              </a:rPr>
              <a:t> oleh </a:t>
            </a:r>
            <a:r>
              <a:rPr lang="en-US" b="1" dirty="0" err="1">
                <a:solidFill>
                  <a:schemeClr val="tx2"/>
                </a:solidFill>
              </a:rPr>
              <a:t>desa</a:t>
            </a:r>
            <a:r>
              <a:rPr lang="en-US" b="1" dirty="0">
                <a:solidFill>
                  <a:schemeClr val="tx2"/>
                </a:solidFill>
              </a:rPr>
              <a:t> dan </a:t>
            </a:r>
            <a:r>
              <a:rPr lang="en-US" b="1" dirty="0" err="1">
                <a:solidFill>
                  <a:schemeClr val="tx2"/>
                </a:solidFill>
              </a:rPr>
              <a:t>tanah</a:t>
            </a:r>
            <a:r>
              <a:rPr lang="en-US" b="1" dirty="0">
                <a:solidFill>
                  <a:schemeClr val="tx2"/>
                </a:solidFill>
              </a:rPr>
              <a:t> negara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belum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dibebani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suatu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hak</a:t>
            </a:r>
            <a:r>
              <a:rPr lang="en-US" b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93AE9-6222-42D2-A095-2BCC7407F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290" y="954742"/>
            <a:ext cx="5983941" cy="599738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e) </a:t>
            </a:r>
            <a:r>
              <a:rPr lang="en-US" b="1" dirty="0" err="1">
                <a:solidFill>
                  <a:schemeClr val="tx2"/>
                </a:solidFill>
              </a:rPr>
              <a:t>Bumi</a:t>
            </a:r>
            <a:r>
              <a:rPr lang="en-US" b="1" dirty="0">
                <a:solidFill>
                  <a:schemeClr val="tx2"/>
                </a:solidFill>
              </a:rPr>
              <a:t> &amp;/ </a:t>
            </a:r>
            <a:r>
              <a:rPr lang="en-US" b="1" dirty="0" err="1">
                <a:solidFill>
                  <a:schemeClr val="tx2"/>
                </a:solidFill>
              </a:rPr>
              <a:t>Bangunan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digunakan</a:t>
            </a:r>
            <a:r>
              <a:rPr lang="en-US" b="1" dirty="0">
                <a:solidFill>
                  <a:schemeClr val="tx2"/>
                </a:solidFill>
              </a:rPr>
              <a:t> oleh 	</a:t>
            </a:r>
            <a:r>
              <a:rPr lang="en-US" b="1" dirty="0" err="1">
                <a:solidFill>
                  <a:srgbClr val="FF0000"/>
                </a:solidFill>
              </a:rPr>
              <a:t>Perwakilan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Diplomatik</a:t>
            </a:r>
            <a:r>
              <a:rPr lang="en-US" b="1" dirty="0">
                <a:solidFill>
                  <a:schemeClr val="tx2"/>
                </a:solidFill>
              </a:rPr>
              <a:t> dan </a:t>
            </a:r>
            <a:r>
              <a:rPr lang="en-US" b="1" dirty="0" err="1">
                <a:solidFill>
                  <a:schemeClr val="tx2"/>
                </a:solidFill>
              </a:rPr>
              <a:t>Konsulat</a:t>
            </a:r>
            <a:r>
              <a:rPr lang="en-US" b="1" dirty="0">
                <a:solidFill>
                  <a:schemeClr val="tx2"/>
                </a:solidFill>
              </a:rPr>
              <a:t> 	</a:t>
            </a:r>
            <a:r>
              <a:rPr lang="en-US" b="1" dirty="0" err="1">
                <a:solidFill>
                  <a:schemeClr val="tx2"/>
                </a:solidFill>
              </a:rPr>
              <a:t>berdasarkan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asas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perlakukan</a:t>
            </a:r>
            <a:r>
              <a:rPr lang="en-US" b="1" dirty="0">
                <a:solidFill>
                  <a:schemeClr val="tx2"/>
                </a:solidFill>
              </a:rPr>
              <a:t> TIMBAL 	BALIK.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f) </a:t>
            </a:r>
            <a:r>
              <a:rPr lang="en-US" b="1" dirty="0" err="1">
                <a:solidFill>
                  <a:schemeClr val="tx2"/>
                </a:solidFill>
              </a:rPr>
              <a:t>Bumi</a:t>
            </a:r>
            <a:r>
              <a:rPr lang="en-US" b="1" dirty="0">
                <a:solidFill>
                  <a:schemeClr val="tx2"/>
                </a:solidFill>
              </a:rPr>
              <a:t> &amp;/ </a:t>
            </a:r>
            <a:r>
              <a:rPr lang="en-US" b="1" dirty="0" err="1">
                <a:solidFill>
                  <a:schemeClr val="tx2"/>
                </a:solidFill>
              </a:rPr>
              <a:t>Bangunan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digunakan</a:t>
            </a:r>
            <a:r>
              <a:rPr lang="en-US" b="1" dirty="0">
                <a:solidFill>
                  <a:schemeClr val="tx2"/>
                </a:solidFill>
              </a:rPr>
              <a:t> oleh 	</a:t>
            </a:r>
            <a:r>
              <a:rPr lang="en-US" b="1" dirty="0">
                <a:solidFill>
                  <a:srgbClr val="FF0000"/>
                </a:solidFill>
              </a:rPr>
              <a:t>Badan/</a:t>
            </a:r>
            <a:r>
              <a:rPr lang="en-US" b="1" dirty="0" err="1">
                <a:solidFill>
                  <a:srgbClr val="FF0000"/>
                </a:solidFill>
              </a:rPr>
              <a:t>Perwakilan</a:t>
            </a:r>
            <a:r>
              <a:rPr lang="en-US" b="1" dirty="0">
                <a:solidFill>
                  <a:srgbClr val="FF0000"/>
                </a:solidFill>
              </a:rPr>
              <a:t> Lembaga </a:t>
            </a:r>
            <a:r>
              <a:rPr lang="en-US" b="1" dirty="0" err="1">
                <a:solidFill>
                  <a:srgbClr val="FF0000"/>
                </a:solidFill>
              </a:rPr>
              <a:t>Internasional</a:t>
            </a:r>
            <a:r>
              <a:rPr lang="en-US" b="1" dirty="0">
                <a:solidFill>
                  <a:schemeClr val="tx2"/>
                </a:solidFill>
              </a:rPr>
              <a:t> 	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ditetapkan</a:t>
            </a:r>
            <a:r>
              <a:rPr lang="en-US" b="1" dirty="0">
                <a:solidFill>
                  <a:schemeClr val="tx2"/>
                </a:solidFill>
              </a:rPr>
              <a:t> dg </a:t>
            </a:r>
            <a:r>
              <a:rPr lang="en-US" b="1" dirty="0" err="1">
                <a:solidFill>
                  <a:schemeClr val="tx2"/>
                </a:solidFill>
              </a:rPr>
              <a:t>Peraturan</a:t>
            </a:r>
            <a:r>
              <a:rPr lang="en-US" b="1" dirty="0">
                <a:solidFill>
                  <a:schemeClr val="tx2"/>
                </a:solidFill>
              </a:rPr>
              <a:t> Menteri.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g) </a:t>
            </a:r>
            <a:r>
              <a:rPr lang="en-US" b="1" dirty="0" err="1">
                <a:solidFill>
                  <a:schemeClr val="tx2"/>
                </a:solidFill>
              </a:rPr>
              <a:t>Bumi</a:t>
            </a:r>
            <a:r>
              <a:rPr lang="en-US" b="1" dirty="0">
                <a:solidFill>
                  <a:schemeClr val="tx2"/>
                </a:solidFill>
              </a:rPr>
              <a:t> &amp;/ </a:t>
            </a:r>
            <a:r>
              <a:rPr lang="en-US" b="1" dirty="0" err="1">
                <a:solidFill>
                  <a:schemeClr val="tx2"/>
                </a:solidFill>
              </a:rPr>
              <a:t>Bangunan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unt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jalur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kereta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api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moda</a:t>
            </a:r>
            <a:r>
              <a:rPr lang="en-US" b="1" dirty="0">
                <a:solidFill>
                  <a:schemeClr val="tx2"/>
                </a:solidFill>
              </a:rPr>
              <a:t> 	</a:t>
            </a:r>
            <a:r>
              <a:rPr lang="en-US" b="1" dirty="0" err="1">
                <a:solidFill>
                  <a:schemeClr val="tx2"/>
                </a:solidFill>
              </a:rPr>
              <a:t>raya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terpadu</a:t>
            </a:r>
            <a:r>
              <a:rPr lang="en-US" b="1" dirty="0">
                <a:solidFill>
                  <a:schemeClr val="tx2"/>
                </a:solidFill>
              </a:rPr>
              <a:t> (Mass Rapid Transit), Lintas 	Raya </a:t>
            </a:r>
            <a:r>
              <a:rPr lang="en-US" b="1" dirty="0" err="1">
                <a:solidFill>
                  <a:schemeClr val="tx2"/>
                </a:solidFill>
              </a:rPr>
              <a:t>Terpadu</a:t>
            </a:r>
            <a:r>
              <a:rPr lang="en-US" b="1" dirty="0">
                <a:solidFill>
                  <a:schemeClr val="tx2"/>
                </a:solidFill>
              </a:rPr>
              <a:t> (Light Rail Transit), </a:t>
            </a:r>
            <a:r>
              <a:rPr lang="en-US" b="1" dirty="0" err="1">
                <a:solidFill>
                  <a:schemeClr val="tx2"/>
                </a:solidFill>
              </a:rPr>
              <a:t>atau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	</a:t>
            </a:r>
            <a:r>
              <a:rPr lang="en-US" b="1" dirty="0" err="1">
                <a:solidFill>
                  <a:schemeClr val="tx2"/>
                </a:solidFill>
              </a:rPr>
              <a:t>sejenis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h) </a:t>
            </a:r>
            <a:r>
              <a:rPr lang="en-US" b="1" dirty="0" err="1">
                <a:solidFill>
                  <a:schemeClr val="tx2"/>
                </a:solidFill>
              </a:rPr>
              <a:t>Bumi</a:t>
            </a:r>
            <a:r>
              <a:rPr lang="en-US" b="1" dirty="0">
                <a:solidFill>
                  <a:schemeClr val="tx2"/>
                </a:solidFill>
              </a:rPr>
              <a:t> &amp;/ </a:t>
            </a:r>
            <a:r>
              <a:rPr lang="en-US" b="1" dirty="0" err="1">
                <a:solidFill>
                  <a:schemeClr val="tx2"/>
                </a:solidFill>
              </a:rPr>
              <a:t>Bangunan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tempat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tinggal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lainnya</a:t>
            </a:r>
            <a:r>
              <a:rPr lang="en-US" b="1" dirty="0">
                <a:solidFill>
                  <a:schemeClr val="tx2"/>
                </a:solidFill>
              </a:rPr>
              <a:t> 	</a:t>
            </a:r>
            <a:r>
              <a:rPr lang="en-US" b="1" dirty="0" err="1">
                <a:solidFill>
                  <a:schemeClr val="tx2"/>
                </a:solidFill>
              </a:rPr>
              <a:t>berdasarkan</a:t>
            </a:r>
            <a:r>
              <a:rPr lang="en-US" b="1" dirty="0">
                <a:solidFill>
                  <a:schemeClr val="tx2"/>
                </a:solidFill>
              </a:rPr>
              <a:t> NJOP </a:t>
            </a:r>
            <a:r>
              <a:rPr lang="en-US" b="1" dirty="0" err="1">
                <a:solidFill>
                  <a:schemeClr val="tx2"/>
                </a:solidFill>
              </a:rPr>
              <a:t>tertentu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ditetapkan</a:t>
            </a:r>
            <a:r>
              <a:rPr lang="en-US" b="1" dirty="0">
                <a:solidFill>
                  <a:schemeClr val="tx2"/>
                </a:solidFill>
              </a:rPr>
              <a:t> 	oleh </a:t>
            </a:r>
            <a:r>
              <a:rPr lang="en-US" b="1" dirty="0" err="1">
                <a:solidFill>
                  <a:schemeClr val="tx2"/>
                </a:solidFill>
              </a:rPr>
              <a:t>Kepala</a:t>
            </a:r>
            <a:r>
              <a:rPr lang="en-US" b="1" dirty="0">
                <a:solidFill>
                  <a:schemeClr val="tx2"/>
                </a:solidFill>
              </a:rPr>
              <a:t> Daerah dan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chemeClr val="tx2"/>
                </a:solidFill>
              </a:rPr>
              <a:t>i</a:t>
            </a:r>
            <a:r>
              <a:rPr lang="en-US" b="1" dirty="0">
                <a:solidFill>
                  <a:schemeClr val="tx2"/>
                </a:solidFill>
              </a:rPr>
              <a:t>) </a:t>
            </a:r>
            <a:r>
              <a:rPr lang="en-US" b="1" dirty="0" err="1">
                <a:solidFill>
                  <a:schemeClr val="tx2"/>
                </a:solidFill>
              </a:rPr>
              <a:t>Bumi</a:t>
            </a:r>
            <a:r>
              <a:rPr lang="en-US" b="1" dirty="0">
                <a:solidFill>
                  <a:schemeClr val="tx2"/>
                </a:solidFill>
              </a:rPr>
              <a:t> &amp;/ </a:t>
            </a:r>
            <a:r>
              <a:rPr lang="en-US" b="1" dirty="0" err="1">
                <a:solidFill>
                  <a:schemeClr val="tx2"/>
                </a:solidFill>
              </a:rPr>
              <a:t>Bangunan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yg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dipungut</a:t>
            </a:r>
            <a:r>
              <a:rPr lang="en-US" b="1" dirty="0">
                <a:solidFill>
                  <a:srgbClr val="FF0000"/>
                </a:solidFill>
              </a:rPr>
              <a:t> PBB oleh</a:t>
            </a:r>
            <a:r>
              <a:rPr lang="en-US" b="1" dirty="0">
                <a:solidFill>
                  <a:schemeClr val="tx2"/>
                </a:solidFill>
              </a:rPr>
              <a:t> 	</a:t>
            </a:r>
            <a:r>
              <a:rPr lang="en-US" b="1" dirty="0" err="1">
                <a:solidFill>
                  <a:srgbClr val="FF0000"/>
                </a:solidFill>
              </a:rPr>
              <a:t>Pemerintah</a:t>
            </a:r>
            <a:endParaRPr lang="en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1" y="426003"/>
            <a:ext cx="12075459" cy="51529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 Black" panose="020B0A04020102020204" pitchFamily="34" charset="0"/>
              </a:rPr>
              <a:t>B) BEA PEROLEHAN HAK ATAS TANAH &amp;/ BANGUNAN (BPHTB)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462894"/>
              </p:ext>
            </p:extLst>
          </p:nvPr>
        </p:nvGraphicFramePr>
        <p:xfrm>
          <a:off x="282388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0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EFA8-55C8-4699-90B3-DE5A3878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88952" cy="44805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Perolehan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Hak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atas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 Tanah &amp;/ </a:t>
            </a: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Bangunan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meliputi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 :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73E01-ACB3-43FF-A8CA-3F06F028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35424"/>
            <a:ext cx="6320118" cy="44805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PEMINDAHAN HAK KARENA KEJADIAN :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682C0-DF18-4DB0-BFE3-947398146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604506"/>
            <a:ext cx="6320118" cy="5253494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Jual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Beli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	2)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Tukar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Menukar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	3)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Hibah</a:t>
            </a:r>
            <a:endParaRPr lang="en-US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4)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Hibah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Wasiat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		5)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Waris</a:t>
            </a:r>
            <a:endParaRPr lang="en-US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6)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Pemasukan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dlm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Perseroan / Badan Hukum Lain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7)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Pemisahan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Hak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yg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mengakibatkan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Pengalihan</a:t>
            </a:r>
            <a:endParaRPr lang="en-US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8)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Penunjukan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Pembeli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dlm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Lelang</a:t>
            </a:r>
            <a:endParaRPr lang="en-US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9)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Pelaksanaan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putusan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Hakim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yg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mempunyai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	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kekuatan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Hukum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Tetap</a:t>
            </a:r>
            <a:endParaRPr lang="en-US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10)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Penggabungan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Usaha	11)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Peleburan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Usaha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12)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Pemekaran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Usaha	13) </a:t>
            </a:r>
            <a:r>
              <a:rPr lang="en-US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Hadiah</a:t>
            </a:r>
            <a:endParaRPr lang="en-US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ID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EA3A6-B193-4360-81F9-EFF2DE576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035424"/>
            <a:ext cx="5769864" cy="448057"/>
          </a:xfrm>
          <a:solidFill>
            <a:srgbClr val="99FFCC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PEMBERIAN HAK BARU KARENA KEJADIAN :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2279C-C9E3-4590-B4F8-398D0A2EF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1604505"/>
            <a:ext cx="5772912" cy="509212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endParaRPr lang="en-US" dirty="0">
              <a:solidFill>
                <a:schemeClr val="tx2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1) KELANJUTAN PELEPASAN HAK </a:t>
            </a:r>
          </a:p>
          <a:p>
            <a:pPr marL="457200" indent="-457200">
              <a:buAutoNum type="arabicParenR"/>
            </a:pPr>
            <a:endParaRPr lang="en-US" dirty="0">
              <a:solidFill>
                <a:schemeClr val="tx2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Atau</a:t>
            </a:r>
            <a:endParaRPr lang="en-US" dirty="0">
              <a:solidFill>
                <a:schemeClr val="tx2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2) DI LUAR PELEPASAN HAK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903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2" y="524435"/>
            <a:ext cx="11927540" cy="1223683"/>
          </a:xfrm>
          <a:solidFill>
            <a:schemeClr val="tx2"/>
          </a:solidFill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JENIS PAJAK DAERAH PROVINSI 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UU No. 28 Th 2009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dibandingkan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UU  No. 1 Th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63271"/>
            <a:ext cx="5943600" cy="4894729"/>
          </a:xfrm>
          <a:solidFill>
            <a:srgbClr val="002060"/>
          </a:solidFill>
        </p:spPr>
        <p:txBody>
          <a:bodyPr vert="horz" lIns="365760" tIns="365760" rIns="365760" bIns="365760" rtlCol="0"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UU No. 28 </a:t>
            </a:r>
            <a:r>
              <a:rPr lang="en-US" dirty="0" err="1">
                <a:solidFill>
                  <a:schemeClr val="bg1"/>
                </a:solidFill>
                <a:latin typeface="Arial Black" panose="020B0A04020102020204" pitchFamily="34" charset="0"/>
              </a:rPr>
              <a:t>Tahun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: 2009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arenR"/>
              <a:defRPr/>
            </a:pPr>
            <a:r>
              <a:rPr lang="id-ID" altLang="id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Pajak Kendaraan Bermotor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arenR"/>
              <a:defRPr/>
            </a:pPr>
            <a:r>
              <a:rPr lang="id-ID" altLang="id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Bea Balik Nama Kendaraan Bermotor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arenR"/>
              <a:defRPr/>
            </a:pPr>
            <a:r>
              <a:rPr lang="id-ID" altLang="id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Pajak Bahan Bakar Kendaraan Bermotor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arenR"/>
              <a:defRPr/>
            </a:pPr>
            <a:r>
              <a:rPr lang="id-ID" altLang="id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Pajak Air Permukaan dan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arenR"/>
              <a:defRPr/>
            </a:pPr>
            <a:r>
              <a:rPr lang="id-ID" altLang="id-ID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Pajak Rokok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7564-0457-E486-97D0-8109D2C9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963271"/>
            <a:ext cx="5882640" cy="4894729"/>
          </a:xfrm>
          <a:solidFill>
            <a:srgbClr val="C00000"/>
          </a:solidFill>
        </p:spPr>
        <p:txBody>
          <a:bodyPr vert="horz" lIns="365760" tIns="365760" rIns="365760" bIns="365760" rtlCol="0"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UU No. 1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Tahun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2022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arenR"/>
              <a:defRPr/>
            </a:pPr>
            <a:r>
              <a:rPr lang="id-ID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Pajak Kendaraan Bermotor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(PKB)</a:t>
            </a:r>
            <a:endParaRPr lang="id-ID" altLang="id-ID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lphaUcParenR"/>
              <a:defRPr/>
            </a:pPr>
            <a:r>
              <a:rPr lang="id-ID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Bea Balik Nama Kendaraan Bermotor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(BBNKB)</a:t>
            </a:r>
            <a:endParaRPr lang="id-ID" altLang="id-ID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lphaUcParenR"/>
              <a:defRPr/>
            </a:pPr>
            <a:r>
              <a:rPr lang="en-US" altLang="id-ID" sz="2000" b="1" dirty="0" err="1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Pajak</a:t>
            </a:r>
            <a:r>
              <a:rPr lang="en-US" altLang="id-ID" sz="2000" b="1" dirty="0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Alat </a:t>
            </a:r>
            <a:r>
              <a:rPr lang="en-US" altLang="id-ID" sz="2000" b="1" dirty="0" err="1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Berat</a:t>
            </a:r>
            <a:r>
              <a:rPr lang="en-US" altLang="id-ID" sz="2000" b="1" dirty="0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(PAB)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arenR"/>
              <a:defRPr/>
            </a:pPr>
            <a:r>
              <a:rPr lang="id-ID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Pajak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atas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Penggunaan</a:t>
            </a:r>
            <a:r>
              <a:rPr lang="id-ID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Bahan Bakar Kendaraan Bermotor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&amp; Alat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Berat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(PBBKB)</a:t>
            </a:r>
            <a:endParaRPr lang="id-ID" altLang="id-ID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lphaUcParenR"/>
              <a:defRPr/>
            </a:pPr>
            <a:r>
              <a:rPr lang="id-ID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emakaian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/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Pemanfaatan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d-ID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Air Permukaan 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(PAP)</a:t>
            </a:r>
            <a:endParaRPr lang="id-ID" altLang="id-ID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AutoNum type="alphaUcParenR"/>
              <a:defRPr/>
            </a:pPr>
            <a:r>
              <a:rPr lang="id-ID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Pajak Rokok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dan</a:t>
            </a:r>
          </a:p>
          <a:p>
            <a:pPr marL="457200" indent="-457200" algn="just" eaLnBrk="1" hangingPunct="1">
              <a:buFont typeface="Arial" panose="020B0604020202020204" pitchFamily="34" charset="0"/>
              <a:buAutoNum type="alphaUcParenR"/>
              <a:defRPr/>
            </a:pPr>
            <a:r>
              <a:rPr lang="en-US" altLang="id-ID" sz="2000" b="1" dirty="0" err="1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Opsen</a:t>
            </a:r>
            <a:r>
              <a:rPr lang="en-US" altLang="id-ID" sz="2000" b="1" dirty="0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Pajak</a:t>
            </a:r>
            <a:r>
              <a:rPr lang="en-US" altLang="id-ID" sz="2000" b="1" dirty="0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Mineral </a:t>
            </a:r>
            <a:r>
              <a:rPr lang="en-US" altLang="id-ID" sz="2000" b="1" dirty="0" err="1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Bukan</a:t>
            </a:r>
            <a:r>
              <a:rPr lang="en-US" altLang="id-ID" sz="2000" b="1" dirty="0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Logam</a:t>
            </a:r>
            <a:r>
              <a:rPr lang="en-US" altLang="id-ID" sz="2000" b="1" dirty="0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&amp; </a:t>
            </a:r>
            <a:r>
              <a:rPr lang="en-US" altLang="id-ID" sz="2000" b="1" dirty="0" err="1">
                <a:solidFill>
                  <a:schemeClr val="tx2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Batuan</a:t>
            </a:r>
            <a:endParaRPr lang="id-ID" altLang="id-ID" sz="2000" b="1" dirty="0">
              <a:solidFill>
                <a:schemeClr val="tx2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66F4-861B-413A-83ED-7FACA6F75A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latin typeface="Arial Black" panose="020B0A04020102020204" pitchFamily="34" charset="0"/>
              </a:rPr>
            </a:br>
            <a:r>
              <a:rPr lang="en-US" sz="4000" b="1" dirty="0">
                <a:latin typeface="Arial Black" panose="020B0A04020102020204" pitchFamily="34" charset="0"/>
              </a:rPr>
              <a:t>HAK </a:t>
            </a:r>
            <a:r>
              <a:rPr lang="en-US" sz="4000" b="1" dirty="0" err="1">
                <a:latin typeface="Arial Black" panose="020B0A04020102020204" pitchFamily="34" charset="0"/>
              </a:rPr>
              <a:t>atas</a:t>
            </a:r>
            <a:r>
              <a:rPr lang="en-US" sz="4000" b="1" dirty="0">
                <a:latin typeface="Arial Black" panose="020B0A04020102020204" pitchFamily="34" charset="0"/>
              </a:rPr>
              <a:t> TANAH &amp;/ BANGUNAN </a:t>
            </a:r>
            <a:r>
              <a:rPr lang="en-US" sz="4000" b="1" dirty="0" err="1">
                <a:latin typeface="Arial Black" panose="020B0A04020102020204" pitchFamily="34" charset="0"/>
              </a:rPr>
              <a:t>meliputi</a:t>
            </a:r>
            <a:r>
              <a:rPr lang="en-US" sz="4000" b="1" dirty="0">
                <a:latin typeface="Arial Black" panose="020B0A04020102020204" pitchFamily="34" charset="0"/>
              </a:rPr>
              <a:t> :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06F9-6D94-438E-8BB8-BE29DDDF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64976"/>
            <a:ext cx="9628632" cy="432995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</a:rPr>
              <a:t>HAK MILIK</a:t>
            </a: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</a:rPr>
              <a:t>HAK GUNA USAHA</a:t>
            </a: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</a:rPr>
              <a:t>HAK GUNA BANGUNAN</a:t>
            </a: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</a:rPr>
              <a:t>HAK PAKAI</a:t>
            </a: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</a:rPr>
              <a:t>HAK MILIK </a:t>
            </a:r>
            <a:r>
              <a:rPr lang="en-US" sz="2400" dirty="0" err="1">
                <a:solidFill>
                  <a:schemeClr val="bg2"/>
                </a:solidFill>
                <a:latin typeface="Arial Black" panose="020B0A04020102020204" pitchFamily="34" charset="0"/>
              </a:rPr>
              <a:t>atas</a:t>
            </a: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</a:rPr>
              <a:t> SATUAN RUMAH SUSUN       dan</a:t>
            </a:r>
          </a:p>
          <a:p>
            <a:pPr marL="457200" indent="-457200">
              <a:buAutoNum type="arabicParenR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</a:rPr>
              <a:t>HAK PENGELOLAAN</a:t>
            </a:r>
            <a:endParaRPr lang="en-ID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FEAA-54EA-413F-B207-79AD61F5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003"/>
            <a:ext cx="12192000" cy="488398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DIKECUALIKAN </a:t>
            </a:r>
            <a:r>
              <a:rPr lang="en-US" sz="2400" b="1" dirty="0" err="1">
                <a:solidFill>
                  <a:srgbClr val="FFC000"/>
                </a:solidFill>
              </a:rPr>
              <a:t>dari</a:t>
            </a:r>
            <a:r>
              <a:rPr lang="en-US" sz="2400" b="1" dirty="0">
                <a:solidFill>
                  <a:srgbClr val="FFC000"/>
                </a:solidFill>
              </a:rPr>
              <a:t> OBJEK BPHTB </a:t>
            </a:r>
            <a:r>
              <a:rPr lang="en-US" sz="2400" b="1" dirty="0" err="1">
                <a:solidFill>
                  <a:srgbClr val="FFC000"/>
                </a:solidFill>
              </a:rPr>
              <a:t>adalah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Perolehan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Hak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atas</a:t>
            </a:r>
            <a:r>
              <a:rPr lang="en-US" sz="2400" b="1" dirty="0">
                <a:solidFill>
                  <a:srgbClr val="FFC000"/>
                </a:solidFill>
              </a:rPr>
              <a:t> Tanah &amp;/ </a:t>
            </a:r>
            <a:r>
              <a:rPr lang="en-US" sz="2400" b="1" dirty="0" err="1">
                <a:solidFill>
                  <a:srgbClr val="FFC000"/>
                </a:solidFill>
              </a:rPr>
              <a:t>Bangunan</a:t>
            </a:r>
            <a:r>
              <a:rPr lang="en-US" sz="2400" b="1" dirty="0">
                <a:solidFill>
                  <a:srgbClr val="FFC000"/>
                </a:solidFill>
              </a:rPr>
              <a:t> :</a:t>
            </a:r>
            <a:endParaRPr lang="en-ID" sz="2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6C69-17D4-4BF8-95F2-FDE4F66CB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954742"/>
            <a:ext cx="5983941" cy="58360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 algn="just">
              <a:buAutoNum type="alphaLcParenR"/>
            </a:pPr>
            <a:r>
              <a:rPr lang="en-US" b="1" dirty="0" err="1">
                <a:solidFill>
                  <a:schemeClr val="tx2"/>
                </a:solidFill>
              </a:rPr>
              <a:t>Untuk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Kantor </a:t>
            </a:r>
            <a:r>
              <a:rPr lang="en-US" b="1" dirty="0" err="1">
                <a:solidFill>
                  <a:srgbClr val="C00000"/>
                </a:solidFill>
              </a:rPr>
              <a:t>Pemerintah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Pemerintahan</a:t>
            </a:r>
            <a:r>
              <a:rPr lang="en-US" b="1" dirty="0">
                <a:solidFill>
                  <a:srgbClr val="C00000"/>
                </a:solidFill>
              </a:rPr>
              <a:t> Daerah, </a:t>
            </a:r>
            <a:r>
              <a:rPr lang="en-US" b="1" dirty="0" err="1">
                <a:solidFill>
                  <a:srgbClr val="C00000"/>
                </a:solidFill>
              </a:rPr>
              <a:t>Penyelenggara</a:t>
            </a:r>
            <a:r>
              <a:rPr lang="en-US" b="1" dirty="0">
                <a:solidFill>
                  <a:srgbClr val="C00000"/>
                </a:solidFill>
              </a:rPr>
              <a:t> Negara dan Lembaga Negara </a:t>
            </a:r>
            <a:r>
              <a:rPr lang="en-US" b="1" dirty="0" err="1">
                <a:solidFill>
                  <a:srgbClr val="C00000"/>
                </a:solidFill>
              </a:rPr>
              <a:t>Lainnya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dicatat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sbg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Barang</a:t>
            </a:r>
            <a:r>
              <a:rPr lang="en-US" b="1" dirty="0">
                <a:solidFill>
                  <a:schemeClr val="tx2"/>
                </a:solidFill>
              </a:rPr>
              <a:t> Milik Negara </a:t>
            </a:r>
            <a:r>
              <a:rPr lang="en-US" b="1" dirty="0" err="1">
                <a:solidFill>
                  <a:schemeClr val="tx2"/>
                </a:solidFill>
              </a:rPr>
              <a:t>atau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Barang</a:t>
            </a:r>
            <a:r>
              <a:rPr lang="en-US" b="1" dirty="0">
                <a:solidFill>
                  <a:schemeClr val="tx2"/>
                </a:solidFill>
              </a:rPr>
              <a:t> Milik Daerah</a:t>
            </a:r>
          </a:p>
          <a:p>
            <a:pPr marL="457200" indent="-457200" algn="just">
              <a:buAutoNum type="alphaLcParenR"/>
            </a:pPr>
            <a:r>
              <a:rPr lang="en-US" b="1" dirty="0">
                <a:solidFill>
                  <a:schemeClr val="tx2"/>
                </a:solidFill>
              </a:rPr>
              <a:t>Oleh </a:t>
            </a:r>
            <a:r>
              <a:rPr lang="en-US" b="1" dirty="0">
                <a:solidFill>
                  <a:srgbClr val="C00000"/>
                </a:solidFill>
              </a:rPr>
              <a:t>Negara </a:t>
            </a:r>
            <a:r>
              <a:rPr lang="en-US" b="1" dirty="0" err="1">
                <a:solidFill>
                  <a:srgbClr val="C00000"/>
                </a:solidFill>
              </a:rPr>
              <a:t>unt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menyelenggarakan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pemerintahan</a:t>
            </a:r>
            <a:r>
              <a:rPr lang="en-US" b="1" dirty="0">
                <a:solidFill>
                  <a:schemeClr val="tx2"/>
                </a:solidFill>
              </a:rPr>
              <a:t> &amp;/ </a:t>
            </a:r>
            <a:r>
              <a:rPr lang="en-US" b="1" dirty="0" err="1">
                <a:solidFill>
                  <a:schemeClr val="tx2"/>
                </a:solidFill>
              </a:rPr>
              <a:t>unt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pelaksanaan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pembangunan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guna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Kepentingan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Umum</a:t>
            </a:r>
            <a:r>
              <a:rPr lang="en-US" b="1" dirty="0">
                <a:solidFill>
                  <a:schemeClr val="tx2"/>
                </a:solidFill>
              </a:rPr>
              <a:t>. </a:t>
            </a:r>
          </a:p>
          <a:p>
            <a:pPr marL="457200" indent="-457200" algn="just">
              <a:buAutoNum type="alphaLcParenR"/>
            </a:pPr>
            <a:r>
              <a:rPr lang="en-US" b="1" dirty="0" err="1">
                <a:solidFill>
                  <a:schemeClr val="tx2"/>
                </a:solidFill>
              </a:rPr>
              <a:t>Untuk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Badan </a:t>
            </a:r>
            <a:r>
              <a:rPr lang="en-US" b="1" dirty="0" err="1">
                <a:solidFill>
                  <a:srgbClr val="C00000"/>
                </a:solidFill>
              </a:rPr>
              <a:t>atau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perwakilan</a:t>
            </a:r>
            <a:r>
              <a:rPr lang="en-US" b="1" dirty="0">
                <a:solidFill>
                  <a:srgbClr val="C00000"/>
                </a:solidFill>
              </a:rPr>
              <a:t> Lembaga </a:t>
            </a:r>
            <a:r>
              <a:rPr lang="en-US" b="1" dirty="0" err="1">
                <a:solidFill>
                  <a:srgbClr val="C00000"/>
                </a:solidFill>
              </a:rPr>
              <a:t>internasional</a:t>
            </a:r>
            <a:r>
              <a:rPr lang="en-US" b="1" dirty="0">
                <a:solidFill>
                  <a:srgbClr val="C00000"/>
                </a:solidFill>
              </a:rPr>
              <a:t> dg </a:t>
            </a:r>
            <a:r>
              <a:rPr lang="en-US" b="1" dirty="0" err="1">
                <a:solidFill>
                  <a:srgbClr val="C00000"/>
                </a:solidFill>
              </a:rPr>
              <a:t>syarat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tidak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menjalankan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usaha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atau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melakukan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kegiatan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lan</a:t>
            </a:r>
            <a:r>
              <a:rPr lang="en-US" b="1" dirty="0">
                <a:solidFill>
                  <a:schemeClr val="tx2"/>
                </a:solidFill>
              </a:rPr>
              <a:t> di </a:t>
            </a:r>
            <a:r>
              <a:rPr lang="en-US" b="1" dirty="0" err="1">
                <a:solidFill>
                  <a:schemeClr val="tx2"/>
                </a:solidFill>
              </a:rPr>
              <a:t>luar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fungsi</a:t>
            </a:r>
            <a:r>
              <a:rPr lang="en-US" b="1" dirty="0">
                <a:solidFill>
                  <a:schemeClr val="tx2"/>
                </a:solidFill>
              </a:rPr>
              <a:t> &amp; </a:t>
            </a:r>
            <a:r>
              <a:rPr lang="en-US" b="1" dirty="0" err="1">
                <a:solidFill>
                  <a:schemeClr val="tx2"/>
                </a:solidFill>
              </a:rPr>
              <a:t>tugas</a:t>
            </a:r>
            <a:r>
              <a:rPr lang="en-US" b="1" dirty="0">
                <a:solidFill>
                  <a:schemeClr val="tx2"/>
                </a:solidFill>
              </a:rPr>
              <a:t> badan / </a:t>
            </a:r>
            <a:r>
              <a:rPr lang="en-US" b="1" dirty="0" err="1">
                <a:solidFill>
                  <a:schemeClr val="tx2"/>
                </a:solidFill>
              </a:rPr>
              <a:t>perwakilan</a:t>
            </a:r>
            <a:r>
              <a:rPr lang="en-US" b="1" dirty="0">
                <a:solidFill>
                  <a:schemeClr val="tx2"/>
                </a:solidFill>
              </a:rPr>
              <a:t> Lembaga </a:t>
            </a:r>
            <a:r>
              <a:rPr lang="en-US" b="1" dirty="0" err="1">
                <a:solidFill>
                  <a:schemeClr val="tx2"/>
                </a:solidFill>
              </a:rPr>
              <a:t>tesebut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diatur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dgn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Peratuaran</a:t>
            </a:r>
            <a:r>
              <a:rPr lang="en-US" b="1" dirty="0">
                <a:solidFill>
                  <a:schemeClr val="tx2"/>
                </a:solidFill>
              </a:rPr>
              <a:t> Menteri.</a:t>
            </a:r>
          </a:p>
          <a:p>
            <a:pPr marL="457200" indent="-457200" algn="just">
              <a:buAutoNum type="alphaLcParenR"/>
            </a:pPr>
            <a:r>
              <a:rPr lang="en-US" b="1" dirty="0" err="1">
                <a:solidFill>
                  <a:schemeClr val="tx2"/>
                </a:solidFill>
              </a:rPr>
              <a:t>Unt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perwakilan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diplomatik</a:t>
            </a:r>
            <a:r>
              <a:rPr lang="en-US" b="1" dirty="0">
                <a:solidFill>
                  <a:srgbClr val="C00000"/>
                </a:solidFill>
              </a:rPr>
              <a:t> dan </a:t>
            </a:r>
            <a:r>
              <a:rPr lang="en-US" b="1" dirty="0" err="1">
                <a:solidFill>
                  <a:srgbClr val="C00000"/>
                </a:solidFill>
              </a:rPr>
              <a:t>konsulat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berdasarkan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asas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perlakuan</a:t>
            </a:r>
            <a:r>
              <a:rPr lang="en-US" b="1" dirty="0">
                <a:solidFill>
                  <a:schemeClr val="tx2"/>
                </a:solidFill>
              </a:rPr>
              <a:t> TIMBAL BALIK.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93AE9-6222-42D2-A095-2BCC7407F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290" y="954742"/>
            <a:ext cx="5983941" cy="599738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e) Oleh Orang </a:t>
            </a:r>
            <a:r>
              <a:rPr lang="en-US" b="1" dirty="0" err="1">
                <a:solidFill>
                  <a:schemeClr val="tx2"/>
                </a:solidFill>
              </a:rPr>
              <a:t>Pribadi</a:t>
            </a:r>
            <a:r>
              <a:rPr lang="en-US" b="1" dirty="0">
                <a:solidFill>
                  <a:schemeClr val="tx2"/>
                </a:solidFill>
              </a:rPr>
              <a:t> /Badan </a:t>
            </a:r>
            <a:r>
              <a:rPr lang="en-US" b="1" dirty="0" err="1">
                <a:solidFill>
                  <a:schemeClr val="tx2"/>
                </a:solidFill>
              </a:rPr>
              <a:t>karena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konversi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err="1">
                <a:solidFill>
                  <a:srgbClr val="C00000"/>
                </a:solidFill>
              </a:rPr>
              <a:t>hak</a:t>
            </a:r>
            <a:r>
              <a:rPr lang="en-US" b="1" dirty="0">
                <a:solidFill>
                  <a:srgbClr val="C00000"/>
                </a:solidFill>
              </a:rPr>
              <a:t>/ </a:t>
            </a:r>
            <a:r>
              <a:rPr lang="en-US" b="1" dirty="0" err="1">
                <a:solidFill>
                  <a:srgbClr val="C00000"/>
                </a:solidFill>
              </a:rPr>
              <a:t>atau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karena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perbuatan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hukum</a:t>
            </a:r>
            <a:r>
              <a:rPr lang="en-US" b="1" dirty="0">
                <a:solidFill>
                  <a:srgbClr val="C00000"/>
                </a:solidFill>
              </a:rPr>
              <a:t> lain </a:t>
            </a: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dg </a:t>
            </a:r>
            <a:r>
              <a:rPr lang="en-US" b="1" dirty="0" err="1">
                <a:solidFill>
                  <a:srgbClr val="C00000"/>
                </a:solidFill>
              </a:rPr>
              <a:t>tidak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adaanya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perubahan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nama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f) oleh orang </a:t>
            </a:r>
            <a:r>
              <a:rPr lang="en-US" b="1" dirty="0" err="1">
                <a:solidFill>
                  <a:schemeClr val="tx2"/>
                </a:solidFill>
              </a:rPr>
              <a:t>pribadi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atau</a:t>
            </a:r>
            <a:r>
              <a:rPr lang="en-US" b="1" dirty="0">
                <a:solidFill>
                  <a:schemeClr val="tx2"/>
                </a:solidFill>
              </a:rPr>
              <a:t> badan </a:t>
            </a:r>
            <a:r>
              <a:rPr lang="en-US" b="1" dirty="0" err="1">
                <a:solidFill>
                  <a:schemeClr val="tx2"/>
                </a:solidFill>
              </a:rPr>
              <a:t>karena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wakaf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g) Oleh orang </a:t>
            </a:r>
            <a:r>
              <a:rPr lang="en-US" b="1" dirty="0" err="1">
                <a:solidFill>
                  <a:schemeClr val="tx2"/>
                </a:solidFill>
              </a:rPr>
              <a:t>pribadi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atau</a:t>
            </a:r>
            <a:r>
              <a:rPr lang="en-US" b="1" dirty="0">
                <a:solidFill>
                  <a:schemeClr val="tx2"/>
                </a:solidFill>
              </a:rPr>
              <a:t> badan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digunakan</a:t>
            </a:r>
            <a:r>
              <a:rPr lang="en-US" b="1" dirty="0">
                <a:solidFill>
                  <a:schemeClr val="tx2"/>
                </a:solidFill>
              </a:rPr>
              <a:t> 	</a:t>
            </a:r>
            <a:r>
              <a:rPr lang="en-US" b="1" dirty="0" err="1">
                <a:solidFill>
                  <a:srgbClr val="C00000"/>
                </a:solidFill>
              </a:rPr>
              <a:t>unt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kepentingan</a:t>
            </a:r>
            <a:r>
              <a:rPr lang="en-US" b="1" dirty="0">
                <a:solidFill>
                  <a:srgbClr val="C00000"/>
                </a:solidFill>
              </a:rPr>
              <a:t> ibadah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h) </a:t>
            </a:r>
            <a:r>
              <a:rPr lang="en-US" b="1" dirty="0" err="1">
                <a:solidFill>
                  <a:srgbClr val="C00000"/>
                </a:solidFill>
              </a:rPr>
              <a:t>Untuk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masyarakat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berpenghasilan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rendah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err="1">
                <a:solidFill>
                  <a:schemeClr val="tx2"/>
                </a:solidFill>
              </a:rPr>
              <a:t>sesuai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dengan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ketentuan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peraturan</a:t>
            </a:r>
            <a:r>
              <a:rPr lang="en-US" b="1" dirty="0">
                <a:solidFill>
                  <a:schemeClr val="tx2"/>
                </a:solidFill>
              </a:rPr>
              <a:t> 	perundang2an</a:t>
            </a:r>
            <a:endParaRPr lang="en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4"/>
            <a:ext cx="12192000" cy="67665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</a:rPr>
              <a:t>C) PAJAK BARANG &amp; JASA TERTENTU (PBJT) BAGIAN 1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642158"/>
              </p:ext>
            </p:extLst>
          </p:nvPr>
        </p:nvGraphicFramePr>
        <p:xfrm>
          <a:off x="430305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7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9937-D98E-4B87-A761-01AA7510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9485"/>
            <a:ext cx="12191999" cy="43491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    - OBJEK dan PENGECUALIAN PBJT – MAKANAN &amp; MINUMAN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E8E527-02FB-47AB-8BDA-ED0512DB3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14402"/>
            <a:ext cx="5769864" cy="726138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algn="ctr"/>
            <a:r>
              <a:rPr lang="en-US" sz="2200" dirty="0" err="1">
                <a:solidFill>
                  <a:srgbClr val="002060"/>
                </a:solidFill>
              </a:rPr>
              <a:t>Objek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Pjk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Brg</a:t>
            </a:r>
            <a:r>
              <a:rPr lang="en-US" sz="2200" dirty="0">
                <a:solidFill>
                  <a:srgbClr val="002060"/>
                </a:solidFill>
              </a:rPr>
              <a:t> &amp; Jasa – MAKANAN &amp; MINUMAN </a:t>
            </a:r>
            <a:r>
              <a:rPr lang="en-US" sz="2200" dirty="0" err="1">
                <a:solidFill>
                  <a:srgbClr val="002060"/>
                </a:solidFill>
              </a:rPr>
              <a:t>Meliputi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Makanan</a:t>
            </a:r>
            <a:r>
              <a:rPr lang="en-US" sz="2200" dirty="0">
                <a:solidFill>
                  <a:srgbClr val="002060"/>
                </a:solidFill>
              </a:rPr>
              <a:t> &amp;/ </a:t>
            </a:r>
            <a:r>
              <a:rPr lang="en-US" sz="2200" dirty="0" err="1">
                <a:solidFill>
                  <a:srgbClr val="002060"/>
                </a:solidFill>
              </a:rPr>
              <a:t>Minuman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yg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disediakan</a:t>
            </a:r>
            <a:r>
              <a:rPr lang="en-US" sz="2200" dirty="0">
                <a:solidFill>
                  <a:srgbClr val="002060"/>
                </a:solidFill>
              </a:rPr>
              <a:t> oleh :</a:t>
            </a:r>
            <a:endParaRPr lang="en-ID" sz="2200" dirty="0">
              <a:solidFill>
                <a:srgbClr val="00206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2CC43A-2BF3-4181-BABF-751BB4D0F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640540"/>
            <a:ext cx="5769864" cy="521745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a) </a:t>
            </a:r>
            <a:r>
              <a:rPr lang="en-US" sz="2000" b="1" dirty="0" err="1">
                <a:solidFill>
                  <a:schemeClr val="tx2"/>
                </a:solidFill>
              </a:rPr>
              <a:t>Restoran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yg</a:t>
            </a:r>
            <a:r>
              <a:rPr lang="en-US" sz="2000" b="1" dirty="0">
                <a:solidFill>
                  <a:schemeClr val="tx2"/>
                </a:solidFill>
              </a:rPr>
              <a:t> paling </a:t>
            </a:r>
            <a:r>
              <a:rPr lang="en-US" sz="2000" b="1" dirty="0" err="1">
                <a:solidFill>
                  <a:schemeClr val="tx2"/>
                </a:solidFill>
              </a:rPr>
              <a:t>sedikit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menyediakan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layanan</a:t>
            </a:r>
            <a:r>
              <a:rPr lang="en-US" sz="2000" b="1" dirty="0">
                <a:solidFill>
                  <a:schemeClr val="tx2"/>
                </a:solidFill>
              </a:rPr>
              <a:t>   	</a:t>
            </a:r>
            <a:r>
              <a:rPr lang="en-US" sz="2000" b="1" dirty="0" err="1">
                <a:solidFill>
                  <a:schemeClr val="tx2"/>
                </a:solidFill>
              </a:rPr>
              <a:t>penyajian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Makanan</a:t>
            </a:r>
            <a:r>
              <a:rPr lang="en-US" sz="2000" b="1" dirty="0">
                <a:solidFill>
                  <a:schemeClr val="tx2"/>
                </a:solidFill>
              </a:rPr>
              <a:t> &amp;/ </a:t>
            </a:r>
            <a:r>
              <a:rPr lang="en-US" sz="2000" b="1" dirty="0" err="1">
                <a:solidFill>
                  <a:schemeClr val="tx2"/>
                </a:solidFill>
              </a:rPr>
              <a:t>Minuman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err="1">
                <a:solidFill>
                  <a:schemeClr val="tx2"/>
                </a:solidFill>
              </a:rPr>
              <a:t>berupa</a:t>
            </a:r>
            <a:r>
              <a:rPr lang="en-US" sz="2000" b="1" dirty="0">
                <a:solidFill>
                  <a:schemeClr val="tx2"/>
                </a:solidFill>
              </a:rPr>
              <a:t> 	</a:t>
            </a:r>
            <a:r>
              <a:rPr lang="en-US" sz="2000" b="1" dirty="0" err="1">
                <a:solidFill>
                  <a:schemeClr val="tx2"/>
                </a:solidFill>
              </a:rPr>
              <a:t>Meja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err="1">
                <a:solidFill>
                  <a:schemeClr val="tx2"/>
                </a:solidFill>
              </a:rPr>
              <a:t>Kursi</a:t>
            </a:r>
            <a:r>
              <a:rPr lang="en-US" sz="2000" b="1" dirty="0">
                <a:solidFill>
                  <a:schemeClr val="tx2"/>
                </a:solidFill>
              </a:rPr>
              <a:t> &amp;/ </a:t>
            </a:r>
            <a:r>
              <a:rPr lang="en-US" sz="2000" b="1" dirty="0" err="1">
                <a:solidFill>
                  <a:schemeClr val="tx2"/>
                </a:solidFill>
              </a:rPr>
              <a:t>Peralatan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Makan</a:t>
            </a:r>
            <a:r>
              <a:rPr lang="en-US" sz="2000" b="1" dirty="0">
                <a:solidFill>
                  <a:schemeClr val="tx2"/>
                </a:solidFill>
              </a:rPr>
              <a:t> &amp; </a:t>
            </a:r>
            <a:r>
              <a:rPr lang="en-US" sz="2000" b="1" dirty="0" err="1">
                <a:solidFill>
                  <a:schemeClr val="tx2"/>
                </a:solidFill>
              </a:rPr>
              <a:t>Minum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b) </a:t>
            </a:r>
            <a:r>
              <a:rPr lang="en-US" sz="2000" b="1" dirty="0" err="1">
                <a:solidFill>
                  <a:schemeClr val="tx2"/>
                </a:solidFill>
              </a:rPr>
              <a:t>Penyedia</a:t>
            </a:r>
            <a:r>
              <a:rPr lang="en-US" sz="2000" b="1" dirty="0">
                <a:solidFill>
                  <a:schemeClr val="tx2"/>
                </a:solidFill>
              </a:rPr>
              <a:t> Jasa Boga / </a:t>
            </a:r>
            <a:r>
              <a:rPr lang="en-US" sz="2000" b="1" dirty="0" err="1">
                <a:solidFill>
                  <a:schemeClr val="tx2"/>
                </a:solidFill>
              </a:rPr>
              <a:t>Katering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yg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melakukan</a:t>
            </a:r>
            <a:r>
              <a:rPr lang="en-US" sz="2000" b="1" dirty="0">
                <a:solidFill>
                  <a:schemeClr val="tx2"/>
                </a:solidFill>
              </a:rPr>
              <a:t> 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     1) Proses </a:t>
            </a:r>
            <a:r>
              <a:rPr lang="en-US" sz="2000" b="1" dirty="0" err="1">
                <a:solidFill>
                  <a:schemeClr val="tx2"/>
                </a:solidFill>
              </a:rPr>
              <a:t>penyediaan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bahan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baku</a:t>
            </a:r>
            <a:r>
              <a:rPr lang="en-US" sz="2000" b="1" dirty="0">
                <a:solidFill>
                  <a:schemeClr val="tx2"/>
                </a:solidFill>
              </a:rPr>
              <a:t> &amp; </a:t>
            </a:r>
            <a:r>
              <a:rPr lang="en-US" sz="2000" b="1" dirty="0" err="1">
                <a:solidFill>
                  <a:schemeClr val="tx2"/>
                </a:solidFill>
              </a:rPr>
              <a:t>bahan</a:t>
            </a:r>
            <a:r>
              <a:rPr lang="en-US" sz="2000" b="1" dirty="0">
                <a:solidFill>
                  <a:schemeClr val="tx2"/>
                </a:solidFill>
              </a:rPr>
              <a:t> 	</a:t>
            </a:r>
            <a:r>
              <a:rPr lang="en-US" sz="2000" b="1" dirty="0" err="1">
                <a:solidFill>
                  <a:schemeClr val="tx2"/>
                </a:solidFill>
              </a:rPr>
              <a:t>setengah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jadi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err="1">
                <a:solidFill>
                  <a:schemeClr val="tx2"/>
                </a:solidFill>
              </a:rPr>
              <a:t>pembuatan</a:t>
            </a:r>
            <a:r>
              <a:rPr lang="en-US" sz="2000" b="1" dirty="0">
                <a:solidFill>
                  <a:schemeClr val="tx2"/>
                </a:solidFill>
              </a:rPr>
              <a:t>, 	</a:t>
            </a:r>
            <a:r>
              <a:rPr lang="en-US" sz="2000" b="1" dirty="0" err="1">
                <a:solidFill>
                  <a:schemeClr val="tx2"/>
                </a:solidFill>
              </a:rPr>
              <a:t>penyimpanan</a:t>
            </a:r>
            <a:r>
              <a:rPr lang="en-US" sz="2000" b="1" dirty="0">
                <a:solidFill>
                  <a:schemeClr val="tx2"/>
                </a:solidFill>
              </a:rPr>
              <a:t>,  </a:t>
            </a:r>
            <a:r>
              <a:rPr lang="en-US" sz="2000" b="1" dirty="0" err="1">
                <a:solidFill>
                  <a:schemeClr val="tx2"/>
                </a:solidFill>
              </a:rPr>
              <a:t>serta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penyajian</a:t>
            </a:r>
            <a:r>
              <a:rPr lang="en-US" sz="2000" b="1" dirty="0">
                <a:solidFill>
                  <a:schemeClr val="tx2"/>
                </a:solidFill>
              </a:rPr>
              <a:t> 	</a:t>
            </a:r>
            <a:r>
              <a:rPr lang="en-US" sz="2000" b="1" dirty="0" err="1">
                <a:solidFill>
                  <a:schemeClr val="tx2"/>
                </a:solidFill>
              </a:rPr>
              <a:t>berdasarkan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pesanan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       2) </a:t>
            </a:r>
            <a:r>
              <a:rPr lang="en-US" sz="2000" b="1" dirty="0" err="1">
                <a:solidFill>
                  <a:schemeClr val="tx2"/>
                </a:solidFill>
              </a:rPr>
              <a:t>Penyajian</a:t>
            </a:r>
            <a:r>
              <a:rPr lang="en-US" sz="2000" b="1" dirty="0">
                <a:solidFill>
                  <a:schemeClr val="tx2"/>
                </a:solidFill>
              </a:rPr>
              <a:t> di </a:t>
            </a:r>
            <a:r>
              <a:rPr lang="en-US" sz="2000" b="1" dirty="0" err="1">
                <a:solidFill>
                  <a:schemeClr val="tx2"/>
                </a:solidFill>
              </a:rPr>
              <a:t>lokasi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yg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diinginkan</a:t>
            </a:r>
            <a:r>
              <a:rPr lang="en-US" sz="2000" b="1" dirty="0">
                <a:solidFill>
                  <a:schemeClr val="tx2"/>
                </a:solidFill>
              </a:rPr>
              <a:t> oleh 	</a:t>
            </a:r>
            <a:r>
              <a:rPr lang="en-US" sz="2000" b="1" dirty="0" err="1">
                <a:solidFill>
                  <a:schemeClr val="tx2"/>
                </a:solidFill>
              </a:rPr>
              <a:t>pemesan</a:t>
            </a:r>
            <a:r>
              <a:rPr lang="en-US" sz="2000" b="1" dirty="0">
                <a:solidFill>
                  <a:schemeClr val="tx2"/>
                </a:solidFill>
              </a:rPr>
              <a:t> &amp; </a:t>
            </a:r>
            <a:r>
              <a:rPr lang="en-US" sz="2000" b="1" dirty="0" err="1">
                <a:solidFill>
                  <a:schemeClr val="tx2"/>
                </a:solidFill>
              </a:rPr>
              <a:t>berbeda</a:t>
            </a:r>
            <a:r>
              <a:rPr lang="en-US" sz="2000" b="1" dirty="0">
                <a:solidFill>
                  <a:schemeClr val="tx2"/>
                </a:solidFill>
              </a:rPr>
              <a:t> dg </a:t>
            </a:r>
            <a:r>
              <a:rPr lang="en-US" sz="2000" b="1" dirty="0" err="1">
                <a:solidFill>
                  <a:schemeClr val="tx2"/>
                </a:solidFill>
              </a:rPr>
              <a:t>lokasi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dimana</a:t>
            </a:r>
            <a:r>
              <a:rPr lang="en-US" sz="2000" b="1" dirty="0">
                <a:solidFill>
                  <a:schemeClr val="tx2"/>
                </a:solidFill>
              </a:rPr>
              <a:t> 	proses </a:t>
            </a:r>
            <a:r>
              <a:rPr lang="en-US" sz="2000" b="1" dirty="0" err="1">
                <a:solidFill>
                  <a:schemeClr val="tx2"/>
                </a:solidFill>
              </a:rPr>
              <a:t>pembuatan</a:t>
            </a:r>
            <a:r>
              <a:rPr lang="en-US" sz="2000" b="1" dirty="0">
                <a:solidFill>
                  <a:schemeClr val="tx2"/>
                </a:solidFill>
              </a:rPr>
              <a:t> &amp; </a:t>
            </a:r>
            <a:r>
              <a:rPr lang="en-US" sz="2000" b="1" dirty="0" err="1">
                <a:solidFill>
                  <a:schemeClr val="tx2"/>
                </a:solidFill>
              </a:rPr>
              <a:t>penyimpanan</a:t>
            </a:r>
            <a:r>
              <a:rPr lang="en-US" sz="2000" b="1" dirty="0">
                <a:solidFill>
                  <a:schemeClr val="tx2"/>
                </a:solidFill>
              </a:rPr>
              <a:t> 	</a:t>
            </a:r>
            <a:r>
              <a:rPr lang="en-US" sz="2000" b="1" dirty="0" err="1">
                <a:solidFill>
                  <a:schemeClr val="tx2"/>
                </a:solidFill>
              </a:rPr>
              <a:t>dilakukan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        3) </a:t>
            </a:r>
            <a:r>
              <a:rPr lang="en-US" sz="2000" b="1" dirty="0" err="1">
                <a:solidFill>
                  <a:schemeClr val="tx2"/>
                </a:solidFill>
              </a:rPr>
              <a:t>Penyajian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dilakukan</a:t>
            </a:r>
            <a:r>
              <a:rPr lang="en-US" sz="2000" b="1" dirty="0">
                <a:solidFill>
                  <a:schemeClr val="tx2"/>
                </a:solidFill>
              </a:rPr>
              <a:t> dg </a:t>
            </a:r>
            <a:r>
              <a:rPr lang="en-US" sz="2000" b="1" dirty="0" err="1">
                <a:solidFill>
                  <a:schemeClr val="tx2"/>
                </a:solidFill>
              </a:rPr>
              <a:t>atau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tanpa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peralatan</a:t>
            </a:r>
            <a:r>
              <a:rPr lang="en-US" sz="2000" b="1" dirty="0">
                <a:solidFill>
                  <a:schemeClr val="tx2"/>
                </a:solidFill>
              </a:rPr>
              <a:t> 	dan </a:t>
            </a:r>
            <a:r>
              <a:rPr lang="en-US" sz="2000" b="1" dirty="0" err="1">
                <a:solidFill>
                  <a:schemeClr val="tx2"/>
                </a:solidFill>
              </a:rPr>
              <a:t>petugasnya</a:t>
            </a:r>
            <a:r>
              <a:rPr lang="en-US" sz="2000" b="1" dirty="0">
                <a:solidFill>
                  <a:schemeClr val="tx2"/>
                </a:solidFill>
              </a:rPr>
              <a:t>. 	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ID" b="1" dirty="0">
              <a:solidFill>
                <a:schemeClr val="tx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A0FE2C-65AD-4202-BD2E-5210B841D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047" y="914402"/>
            <a:ext cx="6231905" cy="7261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Dikecualikan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dari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Objek</a:t>
            </a:r>
            <a:r>
              <a:rPr lang="en-US" sz="2000" dirty="0">
                <a:solidFill>
                  <a:schemeClr val="tx2"/>
                </a:solidFill>
              </a:rPr>
              <a:t> PBJT </a:t>
            </a:r>
            <a:r>
              <a:rPr lang="en-US" sz="2000" dirty="0" err="1">
                <a:solidFill>
                  <a:schemeClr val="tx2"/>
                </a:solidFill>
              </a:rPr>
              <a:t>adalah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penyerahan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makanan</a:t>
            </a:r>
            <a:r>
              <a:rPr lang="en-US" sz="2000" dirty="0">
                <a:solidFill>
                  <a:schemeClr val="tx2"/>
                </a:solidFill>
              </a:rPr>
              <a:t> &amp;/ </a:t>
            </a:r>
            <a:r>
              <a:rPr lang="en-US" sz="2000" dirty="0" err="1">
                <a:solidFill>
                  <a:schemeClr val="tx2"/>
                </a:solidFill>
              </a:rPr>
              <a:t>minuman</a:t>
            </a:r>
            <a:r>
              <a:rPr lang="en-US" sz="2000" dirty="0">
                <a:solidFill>
                  <a:schemeClr val="tx2"/>
                </a:solidFill>
              </a:rPr>
              <a:t> :</a:t>
            </a:r>
            <a:endParaRPr lang="en-ID" sz="2000" dirty="0">
              <a:solidFill>
                <a:schemeClr val="tx2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9A977B-DA5E-4E14-8826-15F808EAD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047" y="1640540"/>
            <a:ext cx="6231905" cy="52174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457200" indent="-457200">
              <a:buAutoNum type="alphaLcParenR"/>
            </a:pPr>
            <a:r>
              <a:rPr lang="en-US" b="1" dirty="0">
                <a:solidFill>
                  <a:schemeClr val="tx2"/>
                </a:solidFill>
              </a:rPr>
              <a:t>Dg </a:t>
            </a:r>
            <a:r>
              <a:rPr lang="en-US" b="1" dirty="0" err="1">
                <a:solidFill>
                  <a:schemeClr val="tx2"/>
                </a:solidFill>
              </a:rPr>
              <a:t>Peredaran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usaha</a:t>
            </a:r>
            <a:r>
              <a:rPr lang="en-US" b="1" dirty="0">
                <a:solidFill>
                  <a:schemeClr val="tx2"/>
                </a:solidFill>
              </a:rPr>
              <a:t> TIDAK MELEBIHI BATAS TERTENTU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ditetapkan</a:t>
            </a:r>
            <a:r>
              <a:rPr lang="en-US" b="1" dirty="0">
                <a:solidFill>
                  <a:schemeClr val="tx2"/>
                </a:solidFill>
              </a:rPr>
              <a:t> oleh PERDA</a:t>
            </a:r>
          </a:p>
          <a:p>
            <a:pPr marL="457200" indent="-457200">
              <a:buAutoNum type="alphaLcParenR"/>
            </a:pPr>
            <a:r>
              <a:rPr lang="en-US" b="1" dirty="0" err="1">
                <a:solidFill>
                  <a:schemeClr val="tx2"/>
                </a:solidFill>
              </a:rPr>
              <a:t>Dilakukan</a:t>
            </a:r>
            <a:r>
              <a:rPr lang="en-US" b="1" dirty="0">
                <a:solidFill>
                  <a:schemeClr val="tx2"/>
                </a:solidFill>
              </a:rPr>
              <a:t> oleh </a:t>
            </a:r>
            <a:r>
              <a:rPr lang="en-US" b="1" dirty="0" err="1">
                <a:solidFill>
                  <a:schemeClr val="tx2"/>
                </a:solidFill>
              </a:rPr>
              <a:t>Toko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Swalayan</a:t>
            </a:r>
            <a:r>
              <a:rPr lang="en-US" b="1" dirty="0">
                <a:solidFill>
                  <a:schemeClr val="tx2"/>
                </a:solidFill>
              </a:rPr>
              <a:t> &amp; </a:t>
            </a:r>
            <a:r>
              <a:rPr lang="en-US" b="1" dirty="0" err="1">
                <a:solidFill>
                  <a:schemeClr val="tx2"/>
                </a:solidFill>
              </a:rPr>
              <a:t>sejenisnya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TIDAK SEMATA-MATA </a:t>
            </a:r>
            <a:r>
              <a:rPr lang="en-US" b="1" dirty="0" err="1">
                <a:solidFill>
                  <a:schemeClr val="tx2"/>
                </a:solidFill>
              </a:rPr>
              <a:t>menjual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Makanan</a:t>
            </a:r>
            <a:r>
              <a:rPr lang="en-US" b="1" dirty="0">
                <a:solidFill>
                  <a:schemeClr val="tx2"/>
                </a:solidFill>
              </a:rPr>
              <a:t> &amp;/ </a:t>
            </a:r>
            <a:r>
              <a:rPr lang="en-US" b="1" dirty="0" err="1">
                <a:solidFill>
                  <a:schemeClr val="tx2"/>
                </a:solidFill>
              </a:rPr>
              <a:t>Minuman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buAutoNum type="alphaLcParenR"/>
            </a:pPr>
            <a:r>
              <a:rPr lang="en-US" b="1" dirty="0">
                <a:solidFill>
                  <a:schemeClr val="tx2"/>
                </a:solidFill>
              </a:rPr>
              <a:t>DILAKUKAN OLEH PABRIK MAKANAN &amp;/ MINUMAN     </a:t>
            </a:r>
            <a:r>
              <a:rPr lang="en-US" b="1" dirty="0" err="1">
                <a:solidFill>
                  <a:schemeClr val="tx2"/>
                </a:solidFill>
              </a:rPr>
              <a:t>atau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>
              <a:buAutoNum type="alphaLcParenR"/>
            </a:pPr>
            <a:r>
              <a:rPr lang="en-US" b="1" dirty="0" err="1">
                <a:solidFill>
                  <a:schemeClr val="tx2"/>
                </a:solidFill>
              </a:rPr>
              <a:t>Disediakan</a:t>
            </a:r>
            <a:r>
              <a:rPr lang="en-US" b="1" dirty="0">
                <a:solidFill>
                  <a:schemeClr val="tx2"/>
                </a:solidFill>
              </a:rPr>
              <a:t> oleh PENYEDIA FASILITAS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kegiatan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usaha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utamanya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menyediakan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pelayanan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jasa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menunggu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pesawat</a:t>
            </a:r>
            <a:r>
              <a:rPr lang="en-US" b="1" dirty="0">
                <a:solidFill>
                  <a:schemeClr val="tx2"/>
                </a:solidFill>
              </a:rPr>
              <a:t> (</a:t>
            </a:r>
            <a:r>
              <a:rPr lang="en-US" b="1" dirty="0" err="1">
                <a:solidFill>
                  <a:schemeClr val="tx2"/>
                </a:solidFill>
              </a:rPr>
              <a:t>Launge</a:t>
            </a:r>
            <a:r>
              <a:rPr lang="en-US" b="1" dirty="0">
                <a:solidFill>
                  <a:schemeClr val="tx2"/>
                </a:solidFill>
              </a:rPr>
              <a:t>) pada bandar </a:t>
            </a:r>
            <a:r>
              <a:rPr lang="en-US" b="1" dirty="0" err="1">
                <a:solidFill>
                  <a:schemeClr val="tx2"/>
                </a:solidFill>
              </a:rPr>
              <a:t>udara</a:t>
            </a:r>
            <a:endParaRPr lang="en-ID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1AF4-1E55-4992-8A6A-C83FCA92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4"/>
            <a:ext cx="12192000" cy="55563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II  - OBJEK dan PENGECUALIAN PBJT – TENAGA LISTRIK</a:t>
            </a:r>
            <a:endParaRPr lang="en-ID" sz="2800" b="1" dirty="0">
              <a:solidFill>
                <a:srgbClr val="FFC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5F894-4857-4D4B-82F2-4693D386E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21976"/>
            <a:ext cx="5769864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/>
              <a:t>Objek</a:t>
            </a:r>
            <a:r>
              <a:rPr lang="en-US" dirty="0"/>
              <a:t> PBJT Tenaga Listrik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TENAGA LISTRIK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Tenaga </a:t>
            </a:r>
            <a:r>
              <a:rPr lang="en-US" dirty="0" err="1"/>
              <a:t>listrik</a:t>
            </a:r>
            <a:r>
              <a:rPr lang="en-US" dirty="0"/>
              <a:t> oleh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. 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2116F-2D1A-4292-80D7-CD92C1520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3048" y="2259106"/>
            <a:ext cx="5772912" cy="459889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 dirty="0">
                <a:solidFill>
                  <a:schemeClr val="tx2"/>
                </a:solidFill>
              </a:rPr>
              <a:t>DIKECUALIKAN </a:t>
            </a:r>
            <a:r>
              <a:rPr lang="en-ID" b="1" dirty="0" err="1">
                <a:solidFill>
                  <a:schemeClr val="tx2"/>
                </a:solidFill>
              </a:rPr>
              <a:t>dari</a:t>
            </a:r>
            <a:r>
              <a:rPr lang="en-ID" b="1" dirty="0">
                <a:solidFill>
                  <a:schemeClr val="tx2"/>
                </a:solidFill>
              </a:rPr>
              <a:t> KONSUMSI TENAGA LISTRIK </a:t>
            </a:r>
            <a:r>
              <a:rPr lang="en-ID" b="1" dirty="0" err="1">
                <a:solidFill>
                  <a:schemeClr val="tx2"/>
                </a:solidFill>
              </a:rPr>
              <a:t>meliputi</a:t>
            </a:r>
            <a:r>
              <a:rPr lang="en-ID" b="1" dirty="0">
                <a:solidFill>
                  <a:schemeClr val="tx2"/>
                </a:solidFill>
              </a:rPr>
              <a:t> :</a:t>
            </a:r>
          </a:p>
          <a:p>
            <a:pPr marL="0" indent="0">
              <a:buNone/>
            </a:pPr>
            <a:endParaRPr lang="en-ID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ID" b="1" dirty="0">
                <a:solidFill>
                  <a:schemeClr val="tx2"/>
                </a:solidFill>
              </a:rPr>
              <a:t>a) </a:t>
            </a:r>
            <a:r>
              <a:rPr lang="en-ID" b="1" dirty="0" err="1">
                <a:solidFill>
                  <a:schemeClr val="tx2"/>
                </a:solidFill>
              </a:rPr>
              <a:t>Konsumsi</a:t>
            </a:r>
            <a:r>
              <a:rPr lang="en-ID" b="1" dirty="0">
                <a:solidFill>
                  <a:schemeClr val="tx2"/>
                </a:solidFill>
              </a:rPr>
              <a:t> Tenaga Listrik oleh </a:t>
            </a:r>
            <a:r>
              <a:rPr lang="en-ID" b="1" dirty="0" err="1">
                <a:solidFill>
                  <a:schemeClr val="tx2"/>
                </a:solidFill>
              </a:rPr>
              <a:t>Instansi</a:t>
            </a:r>
            <a:r>
              <a:rPr lang="en-ID" b="1" dirty="0">
                <a:solidFill>
                  <a:schemeClr val="tx2"/>
                </a:solidFill>
              </a:rPr>
              <a:t> 	</a:t>
            </a:r>
            <a:r>
              <a:rPr lang="en-ID" b="1" dirty="0" err="1">
                <a:solidFill>
                  <a:schemeClr val="tx2"/>
                </a:solidFill>
              </a:rPr>
              <a:t>Pemerintah</a:t>
            </a:r>
            <a:r>
              <a:rPr lang="en-ID" b="1" dirty="0">
                <a:solidFill>
                  <a:schemeClr val="tx2"/>
                </a:solidFill>
              </a:rPr>
              <a:t>, </a:t>
            </a:r>
            <a:r>
              <a:rPr lang="en-ID" b="1" dirty="0" err="1">
                <a:solidFill>
                  <a:schemeClr val="tx2"/>
                </a:solidFill>
              </a:rPr>
              <a:t>Pemerintah</a:t>
            </a:r>
            <a:r>
              <a:rPr lang="en-ID" b="1" dirty="0">
                <a:solidFill>
                  <a:schemeClr val="tx2"/>
                </a:solidFill>
              </a:rPr>
              <a:t> Daerah dan 	</a:t>
            </a:r>
            <a:r>
              <a:rPr lang="en-ID" b="1" dirty="0" err="1">
                <a:solidFill>
                  <a:schemeClr val="tx2"/>
                </a:solidFill>
              </a:rPr>
              <a:t>Penyelenggara</a:t>
            </a:r>
            <a:r>
              <a:rPr lang="en-ID" b="1" dirty="0">
                <a:solidFill>
                  <a:schemeClr val="tx2"/>
                </a:solidFill>
              </a:rPr>
              <a:t> negara </a:t>
            </a:r>
            <a:r>
              <a:rPr lang="en-ID" b="1" dirty="0" err="1">
                <a:solidFill>
                  <a:schemeClr val="tx2"/>
                </a:solidFill>
              </a:rPr>
              <a:t>lainnya</a:t>
            </a:r>
            <a:r>
              <a:rPr lang="en-ID" b="1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ID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ID" b="1" dirty="0">
                <a:solidFill>
                  <a:schemeClr val="tx2"/>
                </a:solidFill>
              </a:rPr>
              <a:t>b) </a:t>
            </a:r>
            <a:r>
              <a:rPr lang="en-ID" b="1" dirty="0" err="1">
                <a:solidFill>
                  <a:schemeClr val="tx2"/>
                </a:solidFill>
              </a:rPr>
              <a:t>Konsumsi</a:t>
            </a:r>
            <a:r>
              <a:rPr lang="en-ID" b="1" dirty="0">
                <a:solidFill>
                  <a:schemeClr val="tx2"/>
                </a:solidFill>
              </a:rPr>
              <a:t> Tenaga Listrik pada </a:t>
            </a:r>
            <a:r>
              <a:rPr lang="en-ID" b="1" dirty="0" err="1">
                <a:solidFill>
                  <a:schemeClr val="tx2"/>
                </a:solidFill>
              </a:rPr>
              <a:t>tempat</a:t>
            </a:r>
            <a:r>
              <a:rPr lang="en-ID" b="1" dirty="0">
                <a:solidFill>
                  <a:schemeClr val="tx2"/>
                </a:solidFill>
              </a:rPr>
              <a:t> </a:t>
            </a:r>
            <a:r>
              <a:rPr lang="en-ID" b="1" dirty="0" err="1">
                <a:solidFill>
                  <a:schemeClr val="tx2"/>
                </a:solidFill>
              </a:rPr>
              <a:t>yg</a:t>
            </a:r>
            <a:r>
              <a:rPr lang="en-ID" b="1" dirty="0">
                <a:solidFill>
                  <a:schemeClr val="tx2"/>
                </a:solidFill>
              </a:rPr>
              <a:t> 	</a:t>
            </a:r>
            <a:r>
              <a:rPr lang="en-ID" b="1" dirty="0" err="1">
                <a:solidFill>
                  <a:schemeClr val="tx2"/>
                </a:solidFill>
              </a:rPr>
              <a:t>digunakan</a:t>
            </a:r>
            <a:r>
              <a:rPr lang="en-ID" b="1" dirty="0">
                <a:solidFill>
                  <a:schemeClr val="tx2"/>
                </a:solidFill>
              </a:rPr>
              <a:t> oleh </a:t>
            </a:r>
            <a:r>
              <a:rPr lang="en-ID" b="1" dirty="0" err="1">
                <a:solidFill>
                  <a:schemeClr val="tx2"/>
                </a:solidFill>
              </a:rPr>
              <a:t>Kedutaan</a:t>
            </a:r>
            <a:r>
              <a:rPr lang="en-ID" b="1" dirty="0">
                <a:solidFill>
                  <a:schemeClr val="tx2"/>
                </a:solidFill>
              </a:rPr>
              <a:t>, </a:t>
            </a:r>
            <a:r>
              <a:rPr lang="en-ID" b="1" dirty="0" err="1">
                <a:solidFill>
                  <a:schemeClr val="tx2"/>
                </a:solidFill>
              </a:rPr>
              <a:t>Konsulat</a:t>
            </a:r>
            <a:r>
              <a:rPr lang="en-ID" b="1" dirty="0">
                <a:solidFill>
                  <a:schemeClr val="tx2"/>
                </a:solidFill>
              </a:rPr>
              <a:t>, dan 	</a:t>
            </a:r>
            <a:r>
              <a:rPr lang="en-ID" b="1" dirty="0" err="1">
                <a:solidFill>
                  <a:schemeClr val="tx2"/>
                </a:solidFill>
              </a:rPr>
              <a:t>Perwakilan</a:t>
            </a:r>
            <a:r>
              <a:rPr lang="en-ID" b="1" dirty="0">
                <a:solidFill>
                  <a:schemeClr val="tx2"/>
                </a:solidFill>
              </a:rPr>
              <a:t> </a:t>
            </a:r>
            <a:r>
              <a:rPr lang="en-ID" b="1" dirty="0" err="1">
                <a:solidFill>
                  <a:schemeClr val="tx2"/>
                </a:solidFill>
              </a:rPr>
              <a:t>Asing</a:t>
            </a:r>
            <a:r>
              <a:rPr lang="en-ID" b="1" dirty="0">
                <a:solidFill>
                  <a:schemeClr val="tx2"/>
                </a:solidFill>
              </a:rPr>
              <a:t> </a:t>
            </a:r>
            <a:r>
              <a:rPr lang="en-ID" b="1" dirty="0" err="1">
                <a:solidFill>
                  <a:schemeClr val="tx2"/>
                </a:solidFill>
              </a:rPr>
              <a:t>berdasarkan</a:t>
            </a:r>
            <a:r>
              <a:rPr lang="en-ID" b="1" dirty="0">
                <a:solidFill>
                  <a:schemeClr val="tx2"/>
                </a:solidFill>
              </a:rPr>
              <a:t> </a:t>
            </a:r>
            <a:r>
              <a:rPr lang="en-ID" b="1" dirty="0">
                <a:solidFill>
                  <a:srgbClr val="FF0000"/>
                </a:solidFill>
                <a:highlight>
                  <a:srgbClr val="FFFF00"/>
                </a:highlight>
              </a:rPr>
              <a:t>ASAS </a:t>
            </a:r>
            <a:r>
              <a:rPr lang="en-ID" b="1" dirty="0">
                <a:solidFill>
                  <a:srgbClr val="FF0000"/>
                </a:solidFill>
              </a:rPr>
              <a:t>	</a:t>
            </a:r>
            <a:r>
              <a:rPr lang="en-ID" b="1" dirty="0">
                <a:solidFill>
                  <a:srgbClr val="FF0000"/>
                </a:solidFill>
                <a:highlight>
                  <a:srgbClr val="FFFF00"/>
                </a:highlight>
              </a:rPr>
              <a:t>TIMBAL BALIK.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A09FF-8338-49A1-8205-65B25CA5E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7" y="1021977"/>
            <a:ext cx="5769863" cy="185569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c) </a:t>
            </a:r>
            <a:r>
              <a:rPr lang="en-US" dirty="0" err="1"/>
              <a:t>Konsumsi</a:t>
            </a:r>
            <a:r>
              <a:rPr lang="en-US" dirty="0"/>
              <a:t> Tenaga Listrik pada </a:t>
            </a:r>
            <a:r>
              <a:rPr lang="en-US" dirty="0" err="1"/>
              <a:t>Rumah</a:t>
            </a:r>
            <a:r>
              <a:rPr lang="en-US" dirty="0"/>
              <a:t> 	</a:t>
            </a:r>
            <a:r>
              <a:rPr lang="en-US" dirty="0" err="1"/>
              <a:t>Ibadah,Panti</a:t>
            </a:r>
            <a:r>
              <a:rPr lang="en-US" dirty="0"/>
              <a:t> </a:t>
            </a:r>
            <a:r>
              <a:rPr lang="en-US" dirty="0" err="1"/>
              <a:t>Jompo</a:t>
            </a:r>
            <a:r>
              <a:rPr lang="en-US" dirty="0"/>
              <a:t>, </a:t>
            </a:r>
            <a:r>
              <a:rPr lang="en-US" dirty="0" err="1"/>
              <a:t>Panti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, 	dan </a:t>
            </a:r>
            <a:r>
              <a:rPr lang="en-US" dirty="0" err="1"/>
              <a:t>Panti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sejenis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C9CB5-009D-431D-B892-578D069E2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33164"/>
            <a:ext cx="5772912" cy="372483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d) </a:t>
            </a:r>
            <a:r>
              <a:rPr lang="en-US" b="1" dirty="0" err="1"/>
              <a:t>Konsumsi</a:t>
            </a:r>
            <a:r>
              <a:rPr lang="en-US" b="1" dirty="0"/>
              <a:t> Tenaga Listrik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dihasilkan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	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kapasitas</a:t>
            </a:r>
            <a:r>
              <a:rPr lang="en-US" b="1" dirty="0"/>
              <a:t> </a:t>
            </a:r>
            <a:r>
              <a:rPr lang="en-US" b="1" dirty="0" err="1"/>
              <a:t>tertentu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	</a:t>
            </a:r>
            <a:r>
              <a:rPr lang="en-US" b="1" dirty="0" err="1"/>
              <a:t>memerlukan</a:t>
            </a:r>
            <a:r>
              <a:rPr lang="en-US" b="1" dirty="0"/>
              <a:t> </a:t>
            </a:r>
            <a:r>
              <a:rPr lang="en-US" b="1" dirty="0" err="1"/>
              <a:t>izin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instansi</a:t>
            </a:r>
            <a:r>
              <a:rPr lang="en-US" b="1" dirty="0"/>
              <a:t> </a:t>
            </a:r>
            <a:r>
              <a:rPr lang="en-US" b="1" dirty="0" err="1"/>
              <a:t>teknis</a:t>
            </a:r>
            <a:r>
              <a:rPr lang="en-US" b="1" dirty="0"/>
              <a:t> 	</a:t>
            </a:r>
            <a:r>
              <a:rPr lang="en-US" b="1" dirty="0" err="1"/>
              <a:t>terkait</a:t>
            </a:r>
            <a:r>
              <a:rPr lang="en-US" b="1" dirty="0"/>
              <a:t> dan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e) </a:t>
            </a:r>
            <a:r>
              <a:rPr lang="en-US" b="1" dirty="0" err="1"/>
              <a:t>Konsumsi</a:t>
            </a:r>
            <a:r>
              <a:rPr lang="en-US" b="1" dirty="0"/>
              <a:t> Tenaga Listrik </a:t>
            </a:r>
            <a:r>
              <a:rPr lang="en-US" b="1" dirty="0" err="1"/>
              <a:t>lainnya</a:t>
            </a:r>
            <a:r>
              <a:rPr lang="en-US" b="1" dirty="0"/>
              <a:t> yang </a:t>
            </a:r>
            <a:r>
              <a:rPr lang="en-US" b="1" dirty="0" err="1"/>
              <a:t>diatur</a:t>
            </a:r>
            <a:r>
              <a:rPr lang="en-US" b="1" dirty="0"/>
              <a:t> 	</a:t>
            </a:r>
            <a:r>
              <a:rPr lang="en-US" b="1" dirty="0" err="1"/>
              <a:t>dengan</a:t>
            </a:r>
            <a:r>
              <a:rPr lang="en-US" b="1" dirty="0"/>
              <a:t> PERDA.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6027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BEE1-7A64-479D-B157-D0DF3266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38996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III - OBJEK dan PENGECUALIAN PBJT – JASA PERHOTELAN</a:t>
            </a:r>
            <a:endParaRPr lang="en-ID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624E5-2E76-4B37-AB23-9D27DF22D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37882"/>
            <a:ext cx="5997388" cy="2121269"/>
          </a:xfrm>
          <a:solidFill>
            <a:srgbClr val="C00000"/>
          </a:solidFill>
        </p:spPr>
        <p:txBody>
          <a:bodyPr/>
          <a:lstStyle/>
          <a:p>
            <a:pPr algn="just"/>
            <a:r>
              <a:rPr lang="en-US" dirty="0">
                <a:solidFill>
                  <a:schemeClr val="bg2"/>
                </a:solidFill>
              </a:rPr>
              <a:t>OBJEK PBJT </a:t>
            </a:r>
            <a:r>
              <a:rPr lang="en-US" dirty="0" err="1">
                <a:solidFill>
                  <a:schemeClr val="bg2"/>
                </a:solidFill>
              </a:rPr>
              <a:t>Perhotelan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meliputi</a:t>
            </a:r>
            <a:r>
              <a:rPr lang="en-US" dirty="0">
                <a:solidFill>
                  <a:schemeClr val="bg2"/>
                </a:solidFill>
              </a:rPr>
              <a:t> Jasa </a:t>
            </a:r>
            <a:r>
              <a:rPr lang="en-US" dirty="0" err="1">
                <a:solidFill>
                  <a:schemeClr val="bg2"/>
                </a:solidFill>
              </a:rPr>
              <a:t>Penyediaan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Akomodasi</a:t>
            </a:r>
            <a:r>
              <a:rPr lang="en-US" dirty="0">
                <a:solidFill>
                  <a:schemeClr val="bg2"/>
                </a:solidFill>
              </a:rPr>
              <a:t> dan </a:t>
            </a:r>
            <a:r>
              <a:rPr lang="en-US" dirty="0" err="1">
                <a:solidFill>
                  <a:schemeClr val="bg2"/>
                </a:solidFill>
              </a:rPr>
              <a:t>Fasilitas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penunjangnya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serta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menyewakan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ruang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rapat</a:t>
            </a:r>
            <a:r>
              <a:rPr lang="en-US" dirty="0">
                <a:solidFill>
                  <a:schemeClr val="bg2"/>
                </a:solidFill>
              </a:rPr>
              <a:t> / </a:t>
            </a:r>
            <a:r>
              <a:rPr lang="en-US" dirty="0" err="1">
                <a:solidFill>
                  <a:schemeClr val="bg2"/>
                </a:solidFill>
              </a:rPr>
              <a:t>pertemuan</a:t>
            </a:r>
            <a:r>
              <a:rPr lang="en-US" dirty="0">
                <a:solidFill>
                  <a:schemeClr val="bg2"/>
                </a:solidFill>
              </a:rPr>
              <a:t> pada </a:t>
            </a:r>
            <a:r>
              <a:rPr lang="en-US" dirty="0" err="1">
                <a:solidFill>
                  <a:schemeClr val="bg2"/>
                </a:solidFill>
              </a:rPr>
              <a:t>penyedia</a:t>
            </a:r>
            <a:r>
              <a:rPr lang="en-US" dirty="0">
                <a:solidFill>
                  <a:schemeClr val="bg2"/>
                </a:solidFill>
              </a:rPr>
              <a:t> Jasa </a:t>
            </a:r>
            <a:r>
              <a:rPr lang="en-US" dirty="0" err="1">
                <a:solidFill>
                  <a:schemeClr val="bg2"/>
                </a:solidFill>
              </a:rPr>
              <a:t>Perhotelan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seperti</a:t>
            </a:r>
            <a:r>
              <a:rPr lang="en-US" dirty="0">
                <a:solidFill>
                  <a:schemeClr val="bg2"/>
                </a:solidFill>
              </a:rPr>
              <a:t> :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E4D34-3040-46A8-9E69-8345D8434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2743194"/>
            <a:ext cx="5997387" cy="4114804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a) Hotel		b) Hostel	c) Vila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d) </a:t>
            </a:r>
            <a:r>
              <a:rPr lang="en-US" b="1" dirty="0" err="1">
                <a:solidFill>
                  <a:schemeClr val="bg2"/>
                </a:solidFill>
              </a:rPr>
              <a:t>Pondok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Wisata</a:t>
            </a:r>
            <a:r>
              <a:rPr lang="en-US" b="1" dirty="0">
                <a:solidFill>
                  <a:schemeClr val="bg2"/>
                </a:solidFill>
              </a:rPr>
              <a:t>	e) Motel	f) </a:t>
            </a:r>
            <a:r>
              <a:rPr lang="en-US" b="1" dirty="0" err="1">
                <a:solidFill>
                  <a:schemeClr val="bg2"/>
                </a:solidFill>
              </a:rPr>
              <a:t>Losmen</a:t>
            </a:r>
            <a:endParaRPr lang="en-US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g) Wisma </a:t>
            </a:r>
            <a:r>
              <a:rPr lang="en-US" b="1" dirty="0" err="1">
                <a:solidFill>
                  <a:schemeClr val="bg2"/>
                </a:solidFill>
              </a:rPr>
              <a:t>Pariwisata</a:t>
            </a:r>
            <a:r>
              <a:rPr lang="en-US" b="1" dirty="0">
                <a:solidFill>
                  <a:schemeClr val="bg2"/>
                </a:solidFill>
              </a:rPr>
              <a:t>	h) </a:t>
            </a:r>
            <a:r>
              <a:rPr lang="en-US" b="1" dirty="0" err="1">
                <a:solidFill>
                  <a:schemeClr val="bg2"/>
                </a:solidFill>
              </a:rPr>
              <a:t>Pesanggrahan</a:t>
            </a:r>
            <a:endParaRPr lang="en-US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bg2"/>
                </a:solidFill>
              </a:rPr>
              <a:t>i</a:t>
            </a:r>
            <a:r>
              <a:rPr lang="en-US" b="1" dirty="0">
                <a:solidFill>
                  <a:schemeClr val="bg2"/>
                </a:solidFill>
              </a:rPr>
              <a:t>) </a:t>
            </a:r>
            <a:r>
              <a:rPr lang="en-US" b="1" dirty="0" err="1">
                <a:solidFill>
                  <a:schemeClr val="bg2"/>
                </a:solidFill>
              </a:rPr>
              <a:t>Rumah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Penginapan</a:t>
            </a:r>
            <a:r>
              <a:rPr lang="en-US" b="1" dirty="0">
                <a:solidFill>
                  <a:schemeClr val="bg2"/>
                </a:solidFill>
              </a:rPr>
              <a:t> / Guesthouse / </a:t>
            </a:r>
            <a:r>
              <a:rPr lang="en-US" b="1" dirty="0" err="1">
                <a:solidFill>
                  <a:schemeClr val="bg2"/>
                </a:solidFill>
              </a:rPr>
              <a:t>Bungalo</a:t>
            </a:r>
            <a:r>
              <a:rPr lang="en-US" b="1" dirty="0">
                <a:solidFill>
                  <a:schemeClr val="bg2"/>
                </a:solidFill>
              </a:rPr>
              <a:t> / 	Resort Cottage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j) </a:t>
            </a:r>
            <a:r>
              <a:rPr lang="en-US" b="1" dirty="0" err="1">
                <a:solidFill>
                  <a:schemeClr val="bg2"/>
                </a:solidFill>
              </a:rPr>
              <a:t>Tempat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tinggal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pribadi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yg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difungsikan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sebagai</a:t>
            </a:r>
            <a:r>
              <a:rPr lang="en-US" b="1" dirty="0">
                <a:solidFill>
                  <a:schemeClr val="bg2"/>
                </a:solidFill>
              </a:rPr>
              <a:t> 	Hotel      dan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k) Glamping (Glamor dan Camping / Camping 	</a:t>
            </a:r>
            <a:r>
              <a:rPr lang="en-US" b="1" dirty="0" err="1">
                <a:solidFill>
                  <a:schemeClr val="bg2"/>
                </a:solidFill>
              </a:rPr>
              <a:t>Mewah</a:t>
            </a:r>
            <a:r>
              <a:rPr lang="en-US" b="1" dirty="0">
                <a:solidFill>
                  <a:schemeClr val="bg2"/>
                </a:solidFill>
              </a:rPr>
              <a:t>)</a:t>
            </a:r>
            <a:endParaRPr lang="en-ID" b="1" dirty="0">
              <a:solidFill>
                <a:schemeClr val="bg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8549F-989E-4028-B86A-D40EF8586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37882"/>
            <a:ext cx="6092952" cy="212126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DIKECUALIKAN DARI PBJT 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 JASA PERHOTELAN 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ADALAH :</a:t>
            </a:r>
            <a:endParaRPr lang="en-ID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848D-3804-40CC-BC25-40C719E77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743194"/>
            <a:ext cx="6096000" cy="4114804"/>
          </a:xfrm>
          <a:solidFill>
            <a:srgbClr val="33660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a) Jasa </a:t>
            </a:r>
            <a:r>
              <a:rPr lang="en-US" b="1" dirty="0" err="1">
                <a:solidFill>
                  <a:schemeClr val="bg2"/>
                </a:solidFill>
              </a:rPr>
              <a:t>tempat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tinggal</a:t>
            </a:r>
            <a:r>
              <a:rPr lang="en-US" b="1" dirty="0">
                <a:solidFill>
                  <a:schemeClr val="bg2"/>
                </a:solidFill>
              </a:rPr>
              <a:t> asrama </a:t>
            </a:r>
            <a:r>
              <a:rPr lang="en-US" b="1" dirty="0" err="1">
                <a:solidFill>
                  <a:schemeClr val="bg2"/>
                </a:solidFill>
              </a:rPr>
              <a:t>yg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diselenggarakan</a:t>
            </a:r>
            <a:r>
              <a:rPr lang="en-US" b="1" dirty="0">
                <a:solidFill>
                  <a:schemeClr val="bg2"/>
                </a:solidFill>
              </a:rPr>
              <a:t> oleh 	</a:t>
            </a:r>
            <a:r>
              <a:rPr lang="en-US" b="1" dirty="0" err="1">
                <a:solidFill>
                  <a:schemeClr val="bg2"/>
                </a:solidFill>
              </a:rPr>
              <a:t>Pemerintah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atau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Pemerintah</a:t>
            </a:r>
            <a:r>
              <a:rPr lang="en-US" b="1" dirty="0">
                <a:solidFill>
                  <a:schemeClr val="bg2"/>
                </a:solidFill>
              </a:rPr>
              <a:t> Daerah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b) Jasa </a:t>
            </a:r>
            <a:r>
              <a:rPr lang="en-US" b="1" dirty="0" err="1">
                <a:solidFill>
                  <a:schemeClr val="bg2"/>
                </a:solidFill>
              </a:rPr>
              <a:t>Tempat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Tinggal</a:t>
            </a:r>
            <a:r>
              <a:rPr lang="en-US" b="1" dirty="0">
                <a:solidFill>
                  <a:schemeClr val="bg2"/>
                </a:solidFill>
              </a:rPr>
              <a:t> di </a:t>
            </a:r>
            <a:r>
              <a:rPr lang="en-US" b="1" dirty="0" err="1">
                <a:solidFill>
                  <a:schemeClr val="bg2"/>
                </a:solidFill>
              </a:rPr>
              <a:t>Rumah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Sakit</a:t>
            </a:r>
            <a:r>
              <a:rPr lang="en-US" b="1" dirty="0">
                <a:solidFill>
                  <a:schemeClr val="bg2"/>
                </a:solidFill>
              </a:rPr>
              <a:t>, Asrama </a:t>
            </a:r>
            <a:r>
              <a:rPr lang="en-US" b="1" dirty="0" err="1">
                <a:solidFill>
                  <a:schemeClr val="bg2"/>
                </a:solidFill>
              </a:rPr>
              <a:t>Perawat</a:t>
            </a:r>
            <a:r>
              <a:rPr lang="en-US" b="1" dirty="0">
                <a:solidFill>
                  <a:schemeClr val="bg2"/>
                </a:solidFill>
              </a:rPr>
              <a:t>, 	</a:t>
            </a:r>
            <a:r>
              <a:rPr lang="en-US" b="1" dirty="0" err="1">
                <a:solidFill>
                  <a:schemeClr val="bg2"/>
                </a:solidFill>
              </a:rPr>
              <a:t>Panti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Jompo</a:t>
            </a:r>
            <a:r>
              <a:rPr lang="en-US" b="1" dirty="0">
                <a:solidFill>
                  <a:schemeClr val="bg2"/>
                </a:solidFill>
              </a:rPr>
              <a:t>, </a:t>
            </a:r>
            <a:r>
              <a:rPr lang="en-US" b="1" dirty="0" err="1">
                <a:solidFill>
                  <a:schemeClr val="bg2"/>
                </a:solidFill>
              </a:rPr>
              <a:t>Panti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Asuhan</a:t>
            </a:r>
            <a:r>
              <a:rPr lang="en-US" b="1" dirty="0">
                <a:solidFill>
                  <a:schemeClr val="bg2"/>
                </a:solidFill>
              </a:rPr>
              <a:t>, dan </a:t>
            </a:r>
            <a:r>
              <a:rPr lang="en-US" b="1" dirty="0" err="1">
                <a:solidFill>
                  <a:schemeClr val="bg2"/>
                </a:solidFill>
              </a:rPr>
              <a:t>Panti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Sosial</a:t>
            </a:r>
            <a:r>
              <a:rPr lang="en-US" b="1" dirty="0">
                <a:solidFill>
                  <a:schemeClr val="bg2"/>
                </a:solidFill>
              </a:rPr>
              <a:t> 	</a:t>
            </a:r>
            <a:r>
              <a:rPr lang="en-US" b="1" dirty="0" err="1">
                <a:solidFill>
                  <a:schemeClr val="bg2"/>
                </a:solidFill>
              </a:rPr>
              <a:t>Lainnya</a:t>
            </a:r>
            <a:r>
              <a:rPr lang="en-US" b="1" dirty="0">
                <a:solidFill>
                  <a:schemeClr val="bg2"/>
                </a:solidFill>
              </a:rPr>
              <a:t> yang </a:t>
            </a:r>
            <a:r>
              <a:rPr lang="en-US" b="1" dirty="0" err="1">
                <a:solidFill>
                  <a:schemeClr val="bg2"/>
                </a:solidFill>
              </a:rPr>
              <a:t>sejenis</a:t>
            </a:r>
            <a:endParaRPr lang="en-US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c) Jasa </a:t>
            </a:r>
            <a:r>
              <a:rPr lang="en-US" b="1" dirty="0" err="1">
                <a:solidFill>
                  <a:schemeClr val="bg2"/>
                </a:solidFill>
              </a:rPr>
              <a:t>tempat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tinggal</a:t>
            </a:r>
            <a:r>
              <a:rPr lang="en-US" b="1" dirty="0">
                <a:solidFill>
                  <a:schemeClr val="bg2"/>
                </a:solidFill>
              </a:rPr>
              <a:t> di </a:t>
            </a:r>
            <a:r>
              <a:rPr lang="en-US" b="1" dirty="0" err="1">
                <a:solidFill>
                  <a:schemeClr val="bg2"/>
                </a:solidFill>
              </a:rPr>
              <a:t>pusat</a:t>
            </a:r>
            <a:r>
              <a:rPr lang="en-US" b="1" dirty="0">
                <a:solidFill>
                  <a:schemeClr val="bg2"/>
                </a:solidFill>
              </a:rPr>
              <a:t> Pendidikan </a:t>
            </a:r>
            <a:r>
              <a:rPr lang="en-US" b="1" dirty="0" err="1">
                <a:solidFill>
                  <a:schemeClr val="bg2"/>
                </a:solidFill>
              </a:rPr>
              <a:t>atau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kegiatan</a:t>
            </a:r>
            <a:r>
              <a:rPr lang="en-US" b="1">
                <a:solidFill>
                  <a:schemeClr val="bg2"/>
                </a:solidFill>
              </a:rPr>
              <a:t> 	keagamaan</a:t>
            </a:r>
            <a:r>
              <a:rPr lang="en-US" b="1" dirty="0">
                <a:solidFill>
                  <a:schemeClr val="bg2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d) Jasa Biro </a:t>
            </a:r>
            <a:r>
              <a:rPr lang="en-US" b="1" dirty="0" err="1">
                <a:solidFill>
                  <a:schemeClr val="bg2"/>
                </a:solidFill>
              </a:rPr>
              <a:t>Perjalanan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atau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Perjalanan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Wisata</a:t>
            </a:r>
            <a:r>
              <a:rPr lang="en-US" b="1" dirty="0">
                <a:solidFill>
                  <a:schemeClr val="bg2"/>
                </a:solidFill>
              </a:rPr>
              <a:t>, dan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e) Jasa </a:t>
            </a:r>
            <a:r>
              <a:rPr lang="en-US" b="1" dirty="0" err="1">
                <a:solidFill>
                  <a:schemeClr val="bg2"/>
                </a:solidFill>
              </a:rPr>
              <a:t>Persewaan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Ruangan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untuk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diusahakan</a:t>
            </a:r>
            <a:r>
              <a:rPr lang="en-US" b="1" dirty="0">
                <a:solidFill>
                  <a:schemeClr val="bg2"/>
                </a:solidFill>
              </a:rPr>
              <a:t> di Hotel.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38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F467-E29E-45A7-8045-8875AAE5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4211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IV - OBJEK dan PENGECUALIAN PBJT – PARKIR</a:t>
            </a:r>
            <a:endParaRPr lang="en-ID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14070-E961-4B0A-BA97-32614E6BE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81636"/>
            <a:ext cx="5769864" cy="4211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OBJEK PBJT – PARKIR </a:t>
            </a:r>
            <a:r>
              <a:rPr lang="en-US" dirty="0" err="1"/>
              <a:t>meliputi</a:t>
            </a:r>
            <a:r>
              <a:rPr lang="en-US" dirty="0"/>
              <a:t> :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5A701-7198-404A-8E1D-40A4779CE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496930"/>
            <a:ext cx="5769864" cy="536107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ID" b="1" dirty="0">
                <a:solidFill>
                  <a:schemeClr val="tx2"/>
                </a:solidFill>
              </a:rPr>
              <a:t>a) </a:t>
            </a:r>
            <a:r>
              <a:rPr lang="en-ID" b="1" dirty="0" err="1">
                <a:solidFill>
                  <a:schemeClr val="tx2"/>
                </a:solidFill>
              </a:rPr>
              <a:t>Penyediaan</a:t>
            </a:r>
            <a:r>
              <a:rPr lang="en-ID" b="1" dirty="0">
                <a:solidFill>
                  <a:schemeClr val="tx2"/>
                </a:solidFill>
              </a:rPr>
              <a:t> </a:t>
            </a:r>
            <a:r>
              <a:rPr lang="en-ID" b="1" dirty="0" err="1">
                <a:solidFill>
                  <a:schemeClr val="tx2"/>
                </a:solidFill>
              </a:rPr>
              <a:t>atau</a:t>
            </a:r>
            <a:r>
              <a:rPr lang="en-ID" b="1" dirty="0">
                <a:solidFill>
                  <a:schemeClr val="tx2"/>
                </a:solidFill>
              </a:rPr>
              <a:t> </a:t>
            </a:r>
            <a:r>
              <a:rPr lang="en-ID" b="1" dirty="0" err="1">
                <a:solidFill>
                  <a:schemeClr val="tx2"/>
                </a:solidFill>
              </a:rPr>
              <a:t>penyelenggaraan</a:t>
            </a:r>
            <a:r>
              <a:rPr lang="en-ID" b="1" dirty="0">
                <a:solidFill>
                  <a:schemeClr val="tx2"/>
                </a:solidFill>
              </a:rPr>
              <a:t> </a:t>
            </a:r>
            <a:r>
              <a:rPr lang="en-ID" b="1" dirty="0" err="1">
                <a:solidFill>
                  <a:schemeClr val="tx2"/>
                </a:solidFill>
              </a:rPr>
              <a:t>tempat</a:t>
            </a:r>
            <a:r>
              <a:rPr lang="en-ID" b="1" dirty="0">
                <a:solidFill>
                  <a:schemeClr val="tx2"/>
                </a:solidFill>
              </a:rPr>
              <a:t> 	</a:t>
            </a:r>
            <a:r>
              <a:rPr lang="en-ID" b="1" dirty="0" err="1">
                <a:solidFill>
                  <a:schemeClr val="tx2"/>
                </a:solidFill>
              </a:rPr>
              <a:t>parkir</a:t>
            </a:r>
            <a:r>
              <a:rPr lang="en-ID" b="1" dirty="0">
                <a:solidFill>
                  <a:schemeClr val="tx2"/>
                </a:solidFill>
              </a:rPr>
              <a:t>       </a:t>
            </a:r>
          </a:p>
          <a:p>
            <a:pPr marL="457200" indent="-457200">
              <a:buAutoNum type="alphaLcParenR"/>
            </a:pPr>
            <a:endParaRPr lang="en-ID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ID" b="1" dirty="0">
                <a:solidFill>
                  <a:schemeClr val="tx2"/>
                </a:solidFill>
              </a:rPr>
              <a:t>dan / </a:t>
            </a:r>
            <a:r>
              <a:rPr lang="en-ID" b="1" dirty="0" err="1">
                <a:solidFill>
                  <a:schemeClr val="tx2"/>
                </a:solidFill>
              </a:rPr>
              <a:t>atau</a:t>
            </a:r>
            <a:endParaRPr lang="en-ID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ID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ID" b="1" dirty="0">
                <a:solidFill>
                  <a:schemeClr val="tx2"/>
                </a:solidFill>
              </a:rPr>
              <a:t>b) </a:t>
            </a:r>
            <a:r>
              <a:rPr lang="en-ID" b="1" dirty="0" err="1">
                <a:solidFill>
                  <a:schemeClr val="tx2"/>
                </a:solidFill>
              </a:rPr>
              <a:t>Pelayanan</a:t>
            </a:r>
            <a:r>
              <a:rPr lang="en-ID" b="1" dirty="0">
                <a:solidFill>
                  <a:schemeClr val="tx2"/>
                </a:solidFill>
              </a:rPr>
              <a:t> </a:t>
            </a:r>
            <a:r>
              <a:rPr lang="en-ID" b="1" dirty="0" err="1">
                <a:solidFill>
                  <a:schemeClr val="tx2"/>
                </a:solidFill>
              </a:rPr>
              <a:t>memarkirkan</a:t>
            </a:r>
            <a:r>
              <a:rPr lang="en-ID" b="1" dirty="0">
                <a:solidFill>
                  <a:schemeClr val="tx2"/>
                </a:solidFill>
              </a:rPr>
              <a:t> </a:t>
            </a:r>
            <a:r>
              <a:rPr lang="en-ID" b="1" dirty="0" err="1">
                <a:solidFill>
                  <a:schemeClr val="tx2"/>
                </a:solidFill>
              </a:rPr>
              <a:t>kendaraan</a:t>
            </a:r>
            <a:r>
              <a:rPr lang="en-ID" b="1" dirty="0">
                <a:solidFill>
                  <a:schemeClr val="tx2"/>
                </a:solidFill>
              </a:rPr>
              <a:t> (</a:t>
            </a:r>
            <a:r>
              <a:rPr lang="en-ID" b="1" dirty="0" err="1">
                <a:solidFill>
                  <a:schemeClr val="tx2"/>
                </a:solidFill>
              </a:rPr>
              <a:t>Parkir</a:t>
            </a:r>
            <a:r>
              <a:rPr lang="en-ID" b="1" dirty="0">
                <a:solidFill>
                  <a:schemeClr val="tx2"/>
                </a:solidFill>
              </a:rPr>
              <a:t> 	Valet)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F8C39-78F0-42CE-888D-00EBAF366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981636"/>
            <a:ext cx="5769864" cy="4211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DIKECUALIKAN DARI PBJT JASA PARKIR ADALAH :</a:t>
            </a:r>
            <a:endParaRPr lang="en-ID" sz="2000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A78FF-709F-4138-9867-5A986030A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7" y="1496929"/>
            <a:ext cx="5769863" cy="5361069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a) Jasa </a:t>
            </a:r>
            <a:r>
              <a:rPr lang="en-US" b="1" dirty="0" err="1">
                <a:solidFill>
                  <a:schemeClr val="tx2"/>
                </a:solidFill>
              </a:rPr>
              <a:t>tempat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parkir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diselenggarakan</a:t>
            </a:r>
            <a:r>
              <a:rPr lang="en-US" b="1" dirty="0">
                <a:solidFill>
                  <a:schemeClr val="tx2"/>
                </a:solidFill>
              </a:rPr>
              <a:t> oleh 	</a:t>
            </a:r>
            <a:r>
              <a:rPr lang="en-US" b="1" dirty="0" err="1">
                <a:solidFill>
                  <a:schemeClr val="tx2"/>
                </a:solidFill>
              </a:rPr>
              <a:t>Pemerintah</a:t>
            </a:r>
            <a:r>
              <a:rPr lang="en-US" b="1" dirty="0">
                <a:solidFill>
                  <a:schemeClr val="tx2"/>
                </a:solidFill>
              </a:rPr>
              <a:t> dan </a:t>
            </a:r>
            <a:r>
              <a:rPr lang="en-US" b="1" dirty="0" err="1">
                <a:solidFill>
                  <a:schemeClr val="tx2"/>
                </a:solidFill>
              </a:rPr>
              <a:t>Pemerintah</a:t>
            </a:r>
            <a:r>
              <a:rPr lang="en-US" b="1" dirty="0">
                <a:solidFill>
                  <a:schemeClr val="tx2"/>
                </a:solidFill>
              </a:rPr>
              <a:t> Daerah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b)Jasa </a:t>
            </a:r>
            <a:r>
              <a:rPr lang="en-US" b="1" dirty="0" err="1">
                <a:solidFill>
                  <a:schemeClr val="tx2"/>
                </a:solidFill>
              </a:rPr>
              <a:t>Tempat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parkir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diselenggarakan</a:t>
            </a:r>
            <a:r>
              <a:rPr lang="en-US" b="1" dirty="0">
                <a:solidFill>
                  <a:schemeClr val="tx2"/>
                </a:solidFill>
              </a:rPr>
              <a:t> oleh 	</a:t>
            </a:r>
            <a:r>
              <a:rPr lang="en-US" b="1" dirty="0" err="1">
                <a:solidFill>
                  <a:schemeClr val="tx2"/>
                </a:solidFill>
              </a:rPr>
              <a:t>perkantoran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hanya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digunakan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untuk</a:t>
            </a:r>
            <a:r>
              <a:rPr lang="en-US" b="1" dirty="0">
                <a:solidFill>
                  <a:schemeClr val="tx2"/>
                </a:solidFill>
              </a:rPr>
              <a:t> 	</a:t>
            </a:r>
            <a:r>
              <a:rPr lang="en-US" b="1" dirty="0" err="1">
                <a:solidFill>
                  <a:schemeClr val="tx2"/>
                </a:solidFill>
              </a:rPr>
              <a:t>karyawan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sendiri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c)Jasa </a:t>
            </a:r>
            <a:r>
              <a:rPr lang="en-US" b="1" dirty="0" err="1">
                <a:solidFill>
                  <a:schemeClr val="tx2"/>
                </a:solidFill>
              </a:rPr>
              <a:t>tempat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parkir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diselenggarakan</a:t>
            </a:r>
            <a:r>
              <a:rPr lang="en-US" b="1" dirty="0">
                <a:solidFill>
                  <a:schemeClr val="tx2"/>
                </a:solidFill>
              </a:rPr>
              <a:t> oleh 	</a:t>
            </a:r>
            <a:r>
              <a:rPr lang="en-US" b="1" dirty="0" err="1">
                <a:solidFill>
                  <a:schemeClr val="tx2"/>
                </a:solidFill>
              </a:rPr>
              <a:t>kedutaan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konsulat</a:t>
            </a:r>
            <a:r>
              <a:rPr lang="en-US" b="1" dirty="0">
                <a:solidFill>
                  <a:schemeClr val="tx2"/>
                </a:solidFill>
              </a:rPr>
              <a:t> dan </a:t>
            </a:r>
            <a:r>
              <a:rPr lang="en-US" b="1" dirty="0" err="1">
                <a:solidFill>
                  <a:schemeClr val="tx2"/>
                </a:solidFill>
              </a:rPr>
              <a:t>perwakilan</a:t>
            </a:r>
            <a:r>
              <a:rPr lang="en-US" b="1" dirty="0">
                <a:solidFill>
                  <a:schemeClr val="tx2"/>
                </a:solidFill>
              </a:rPr>
              <a:t> 	negara </a:t>
            </a:r>
            <a:r>
              <a:rPr lang="en-US" b="1" dirty="0" err="1">
                <a:solidFill>
                  <a:schemeClr val="tx2"/>
                </a:solidFill>
              </a:rPr>
              <a:t>asing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dengan</a:t>
            </a:r>
            <a:r>
              <a:rPr lang="en-US" b="1" dirty="0">
                <a:solidFill>
                  <a:schemeClr val="tx2"/>
                </a:solidFill>
              </a:rPr>
              <a:t> ASAS TIMBAL BALIK.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d) Jasa </a:t>
            </a:r>
            <a:r>
              <a:rPr lang="en-US" b="1" dirty="0" err="1">
                <a:solidFill>
                  <a:schemeClr val="tx2"/>
                </a:solidFill>
              </a:rPr>
              <a:t>tempat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parkir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lainnya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diatur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dengan</a:t>
            </a:r>
            <a:r>
              <a:rPr lang="en-US" b="1" dirty="0">
                <a:solidFill>
                  <a:schemeClr val="tx2"/>
                </a:solidFill>
              </a:rPr>
              <a:t> 	PERDA</a:t>
            </a:r>
            <a:endParaRPr lang="en-ID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ADB7-DEED-4CE5-A433-2AAAD4B8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519"/>
            <a:ext cx="12192000" cy="4706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V  - OBJEK dan PENGECUALIAN PBJT – JASA KESENIAN &amp; HIBURAN</a:t>
            </a:r>
            <a:endParaRPr lang="en-ID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6784-92BB-44A0-98C7-579028962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68187"/>
            <a:ext cx="6096000" cy="806825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Objek</a:t>
            </a:r>
            <a:r>
              <a:rPr lang="en-US" dirty="0">
                <a:solidFill>
                  <a:schemeClr val="tx2"/>
                </a:solidFill>
              </a:rPr>
              <a:t> PBJT – Jasa </a:t>
            </a:r>
            <a:r>
              <a:rPr lang="en-US" dirty="0" err="1">
                <a:solidFill>
                  <a:schemeClr val="tx2"/>
                </a:solidFill>
              </a:rPr>
              <a:t>Kesenian</a:t>
            </a:r>
            <a:r>
              <a:rPr lang="en-US" dirty="0">
                <a:solidFill>
                  <a:schemeClr val="tx2"/>
                </a:solidFill>
              </a:rPr>
              <a:t> &amp; </a:t>
            </a:r>
            <a:r>
              <a:rPr lang="en-US" dirty="0" err="1">
                <a:solidFill>
                  <a:schemeClr val="tx2"/>
                </a:solidFill>
              </a:rPr>
              <a:t>Hiburan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Meliputi</a:t>
            </a:r>
            <a:r>
              <a:rPr lang="en-US" dirty="0">
                <a:solidFill>
                  <a:schemeClr val="tx2"/>
                </a:solidFill>
              </a:rPr>
              <a:t> :</a:t>
            </a:r>
            <a:endParaRPr lang="en-ID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EBC6C-907F-4AB7-9766-BC645DB05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96033"/>
            <a:ext cx="6096000" cy="496196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a) </a:t>
            </a:r>
            <a:r>
              <a:rPr lang="en-US" sz="2000" dirty="0" err="1">
                <a:solidFill>
                  <a:schemeClr val="bg2"/>
                </a:solidFill>
              </a:rPr>
              <a:t>Tontonan</a:t>
            </a:r>
            <a:r>
              <a:rPr lang="en-US" sz="2000" dirty="0">
                <a:solidFill>
                  <a:schemeClr val="bg2"/>
                </a:solidFill>
              </a:rPr>
              <a:t> film </a:t>
            </a:r>
            <a:r>
              <a:rPr lang="en-US" sz="2000" dirty="0" err="1">
                <a:solidFill>
                  <a:schemeClr val="bg2"/>
                </a:solidFill>
              </a:rPr>
              <a:t>atau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bentuk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tontonan</a:t>
            </a:r>
            <a:r>
              <a:rPr lang="en-US" sz="2000" dirty="0">
                <a:solidFill>
                  <a:schemeClr val="bg2"/>
                </a:solidFill>
              </a:rPr>
              <a:t> audio visual 	</a:t>
            </a:r>
            <a:r>
              <a:rPr lang="en-US" sz="2000" dirty="0" err="1">
                <a:solidFill>
                  <a:schemeClr val="bg2"/>
                </a:solidFill>
              </a:rPr>
              <a:t>lainnya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yg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dipertontonkan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secara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langsung</a:t>
            </a:r>
            <a:r>
              <a:rPr lang="en-US" sz="2000" dirty="0">
                <a:solidFill>
                  <a:schemeClr val="bg2"/>
                </a:solidFill>
              </a:rPr>
              <a:t> 	di 	</a:t>
            </a:r>
            <a:r>
              <a:rPr lang="en-US" sz="2000" dirty="0" err="1">
                <a:solidFill>
                  <a:schemeClr val="bg2"/>
                </a:solidFill>
              </a:rPr>
              <a:t>suatu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lokasi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tertentu</a:t>
            </a:r>
            <a:r>
              <a:rPr lang="en-US" sz="2000" dirty="0">
                <a:solidFill>
                  <a:schemeClr val="bg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b) </a:t>
            </a:r>
            <a:r>
              <a:rPr lang="en-US" sz="2000" dirty="0" err="1">
                <a:solidFill>
                  <a:schemeClr val="bg2"/>
                </a:solidFill>
              </a:rPr>
              <a:t>Pergelaran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kesenian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  <a:r>
              <a:rPr lang="en-US" sz="2000" dirty="0" err="1">
                <a:solidFill>
                  <a:schemeClr val="bg2"/>
                </a:solidFill>
              </a:rPr>
              <a:t>musik</a:t>
            </a:r>
            <a:r>
              <a:rPr lang="en-US" sz="2000" dirty="0">
                <a:solidFill>
                  <a:schemeClr val="bg2"/>
                </a:solidFill>
              </a:rPr>
              <a:t>, tari &amp;/ </a:t>
            </a:r>
            <a:r>
              <a:rPr lang="en-US" sz="2000" dirty="0" err="1">
                <a:solidFill>
                  <a:schemeClr val="bg2"/>
                </a:solidFill>
              </a:rPr>
              <a:t>busana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c) </a:t>
            </a:r>
            <a:r>
              <a:rPr lang="en-US" sz="2000" dirty="0" err="1">
                <a:solidFill>
                  <a:schemeClr val="bg2"/>
                </a:solidFill>
              </a:rPr>
              <a:t>Kontes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Kecantikan</a:t>
            </a:r>
            <a:r>
              <a:rPr lang="en-US" sz="2000" dirty="0">
                <a:solidFill>
                  <a:schemeClr val="bg2"/>
                </a:solidFill>
              </a:rPr>
              <a:t>	d) </a:t>
            </a:r>
            <a:r>
              <a:rPr lang="en-US" sz="2000" dirty="0" err="1">
                <a:solidFill>
                  <a:schemeClr val="bg2"/>
                </a:solidFill>
              </a:rPr>
              <a:t>Kontes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Binaraga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e) </a:t>
            </a:r>
            <a:r>
              <a:rPr lang="en-US" sz="2000" dirty="0" err="1">
                <a:solidFill>
                  <a:schemeClr val="bg2"/>
                </a:solidFill>
              </a:rPr>
              <a:t>Pameran</a:t>
            </a:r>
            <a:r>
              <a:rPr lang="en-US" sz="2000" dirty="0">
                <a:solidFill>
                  <a:schemeClr val="bg2"/>
                </a:solidFill>
              </a:rPr>
              <a:t>	f) </a:t>
            </a:r>
            <a:r>
              <a:rPr lang="en-US" sz="2000" dirty="0" err="1">
                <a:solidFill>
                  <a:schemeClr val="bg2"/>
                </a:solidFill>
              </a:rPr>
              <a:t>Pertunjukan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Sirkus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  <a:r>
              <a:rPr lang="en-US" sz="2000" dirty="0" err="1">
                <a:solidFill>
                  <a:schemeClr val="bg2"/>
                </a:solidFill>
              </a:rPr>
              <a:t>Akrobat</a:t>
            </a:r>
            <a:r>
              <a:rPr lang="en-US" sz="2000" dirty="0">
                <a:solidFill>
                  <a:schemeClr val="bg2"/>
                </a:solidFill>
              </a:rPr>
              <a:t> &amp; </a:t>
            </a:r>
            <a:r>
              <a:rPr lang="en-US" sz="2000" dirty="0" err="1">
                <a:solidFill>
                  <a:schemeClr val="bg2"/>
                </a:solidFill>
              </a:rPr>
              <a:t>Sulap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g) </a:t>
            </a:r>
            <a:r>
              <a:rPr lang="en-US" sz="2000" dirty="0" err="1">
                <a:solidFill>
                  <a:schemeClr val="bg2"/>
                </a:solidFill>
              </a:rPr>
              <a:t>Pacuan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kuda</a:t>
            </a:r>
            <a:r>
              <a:rPr lang="en-US" sz="2000" dirty="0">
                <a:solidFill>
                  <a:schemeClr val="bg2"/>
                </a:solidFill>
              </a:rPr>
              <a:t> &amp; </a:t>
            </a:r>
            <a:r>
              <a:rPr lang="en-US" sz="2000" dirty="0" err="1">
                <a:solidFill>
                  <a:schemeClr val="bg2"/>
                </a:solidFill>
              </a:rPr>
              <a:t>Perlombaan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Kendaraan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Bermotor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h) </a:t>
            </a:r>
            <a:r>
              <a:rPr lang="en-US" sz="2000" dirty="0" err="1">
                <a:solidFill>
                  <a:schemeClr val="bg2"/>
                </a:solidFill>
              </a:rPr>
              <a:t>Permainan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ketangkasan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2"/>
                </a:solidFill>
              </a:rPr>
              <a:t>i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err="1">
                <a:solidFill>
                  <a:schemeClr val="bg2"/>
                </a:solidFill>
              </a:rPr>
              <a:t>Olahraga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permainan</a:t>
            </a:r>
            <a:r>
              <a:rPr lang="en-US" sz="2000" dirty="0">
                <a:solidFill>
                  <a:schemeClr val="bg2"/>
                </a:solidFill>
              </a:rPr>
              <a:t> dg </a:t>
            </a:r>
            <a:r>
              <a:rPr lang="en-US" sz="2000" dirty="0" err="1">
                <a:solidFill>
                  <a:schemeClr val="bg2"/>
                </a:solidFill>
              </a:rPr>
              <a:t>menggunakan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tempat</a:t>
            </a:r>
            <a:r>
              <a:rPr lang="en-US" sz="2000" dirty="0">
                <a:solidFill>
                  <a:schemeClr val="bg2"/>
                </a:solidFill>
              </a:rPr>
              <a:t> / 	</a:t>
            </a:r>
            <a:r>
              <a:rPr lang="en-US" sz="2000" dirty="0" err="1">
                <a:solidFill>
                  <a:schemeClr val="bg2"/>
                </a:solidFill>
              </a:rPr>
              <a:t>ruang</a:t>
            </a:r>
            <a:r>
              <a:rPr lang="en-US" sz="2000" dirty="0">
                <a:solidFill>
                  <a:schemeClr val="bg2"/>
                </a:solidFill>
              </a:rPr>
              <a:t>  &amp;/ </a:t>
            </a:r>
            <a:r>
              <a:rPr lang="en-US" sz="2000" dirty="0" err="1">
                <a:solidFill>
                  <a:schemeClr val="bg2"/>
                </a:solidFill>
              </a:rPr>
              <a:t>peralatan</a:t>
            </a:r>
            <a:r>
              <a:rPr lang="en-US" sz="2000" dirty="0">
                <a:solidFill>
                  <a:schemeClr val="bg2"/>
                </a:solidFill>
              </a:rPr>
              <a:t> &amp; </a:t>
            </a:r>
            <a:r>
              <a:rPr lang="en-US" sz="2000" dirty="0" err="1">
                <a:solidFill>
                  <a:schemeClr val="bg2"/>
                </a:solidFill>
              </a:rPr>
              <a:t>perlengkapan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unt</a:t>
            </a:r>
            <a:r>
              <a:rPr lang="en-US" sz="2000" dirty="0">
                <a:solidFill>
                  <a:schemeClr val="bg2"/>
                </a:solidFill>
              </a:rPr>
              <a:t> 	</a:t>
            </a:r>
            <a:r>
              <a:rPr lang="en-US" sz="2000" dirty="0" err="1">
                <a:solidFill>
                  <a:schemeClr val="bg2"/>
                </a:solidFill>
              </a:rPr>
              <a:t>Olahraga</a:t>
            </a:r>
            <a:r>
              <a:rPr lang="en-US" sz="2000" dirty="0">
                <a:solidFill>
                  <a:schemeClr val="bg2"/>
                </a:solidFill>
              </a:rPr>
              <a:t> &amp; </a:t>
            </a:r>
            <a:r>
              <a:rPr lang="en-US" sz="2000" dirty="0" err="1">
                <a:solidFill>
                  <a:schemeClr val="bg2"/>
                </a:solidFill>
              </a:rPr>
              <a:t>Kebugaran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ID" dirty="0">
              <a:solidFill>
                <a:schemeClr val="bg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956E0-14F4-49CC-B047-939995889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9435" y="968188"/>
            <a:ext cx="5949517" cy="278354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chemeClr val="bg2"/>
                </a:solidFill>
              </a:rPr>
              <a:t>j) </a:t>
            </a:r>
            <a:r>
              <a:rPr lang="en-US" sz="2000" dirty="0" err="1">
                <a:solidFill>
                  <a:schemeClr val="bg2"/>
                </a:solidFill>
              </a:rPr>
              <a:t>Rekreasi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wahana</a:t>
            </a:r>
            <a:r>
              <a:rPr lang="en-US" sz="2000" dirty="0">
                <a:solidFill>
                  <a:schemeClr val="bg2"/>
                </a:solidFill>
              </a:rPr>
              <a:t> air, </a:t>
            </a:r>
            <a:r>
              <a:rPr lang="en-US" sz="2000" dirty="0" err="1">
                <a:solidFill>
                  <a:schemeClr val="bg2"/>
                </a:solidFill>
              </a:rPr>
              <a:t>wahana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ekologi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  <a:r>
              <a:rPr lang="en-US" sz="2000" dirty="0" err="1">
                <a:solidFill>
                  <a:schemeClr val="bg2"/>
                </a:solidFill>
              </a:rPr>
              <a:t>wahanan</a:t>
            </a:r>
            <a:r>
              <a:rPr lang="en-US" sz="2000" dirty="0">
                <a:solidFill>
                  <a:schemeClr val="bg2"/>
                </a:solidFill>
              </a:rPr>
              <a:t> 	Pendidikan , </a:t>
            </a:r>
            <a:r>
              <a:rPr lang="en-US" sz="2000" dirty="0" err="1">
                <a:solidFill>
                  <a:schemeClr val="bg2"/>
                </a:solidFill>
              </a:rPr>
              <a:t>wahana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budahya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  <a:r>
              <a:rPr lang="en-US" sz="2000" dirty="0" err="1">
                <a:solidFill>
                  <a:schemeClr val="bg2"/>
                </a:solidFill>
              </a:rPr>
              <a:t>wahana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salju</a:t>
            </a:r>
            <a:r>
              <a:rPr lang="en-US" sz="2000" dirty="0">
                <a:solidFill>
                  <a:schemeClr val="bg2"/>
                </a:solidFill>
              </a:rPr>
              <a:t>, 	</a:t>
            </a:r>
            <a:r>
              <a:rPr lang="en-US" sz="2000" dirty="0" err="1">
                <a:solidFill>
                  <a:schemeClr val="bg2"/>
                </a:solidFill>
              </a:rPr>
              <a:t>wahana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permainan</a:t>
            </a:r>
            <a:r>
              <a:rPr lang="en-US" sz="2000" dirty="0">
                <a:solidFill>
                  <a:schemeClr val="bg2"/>
                </a:solidFill>
              </a:rPr>
              <a:t> , </a:t>
            </a:r>
            <a:r>
              <a:rPr lang="en-US" sz="2000" dirty="0" err="1">
                <a:solidFill>
                  <a:schemeClr val="bg2"/>
                </a:solidFill>
              </a:rPr>
              <a:t>permcandingan</a:t>
            </a:r>
            <a:r>
              <a:rPr lang="en-US" sz="2000" dirty="0">
                <a:solidFill>
                  <a:schemeClr val="bg2"/>
                </a:solidFill>
              </a:rPr>
              <a:t> , 	</a:t>
            </a:r>
            <a:r>
              <a:rPr lang="en-US" sz="2000" dirty="0" err="1">
                <a:solidFill>
                  <a:schemeClr val="bg2"/>
                </a:solidFill>
              </a:rPr>
              <a:t>agrowisata</a:t>
            </a:r>
            <a:r>
              <a:rPr lang="en-US" sz="2000" dirty="0">
                <a:solidFill>
                  <a:schemeClr val="bg2"/>
                </a:solidFill>
              </a:rPr>
              <a:t> &amp; </a:t>
            </a:r>
            <a:r>
              <a:rPr lang="en-US" sz="2000" dirty="0" err="1">
                <a:solidFill>
                  <a:schemeClr val="bg2"/>
                </a:solidFill>
              </a:rPr>
              <a:t>kebun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binatang</a:t>
            </a:r>
            <a:endParaRPr lang="en-US" sz="2000" dirty="0">
              <a:solidFill>
                <a:schemeClr val="bg2"/>
              </a:solidFill>
            </a:endParaRPr>
          </a:p>
          <a:p>
            <a:pPr algn="just"/>
            <a:r>
              <a:rPr lang="en-US" sz="2000" dirty="0">
                <a:solidFill>
                  <a:schemeClr val="bg2"/>
                </a:solidFill>
              </a:rPr>
              <a:t>k) </a:t>
            </a:r>
            <a:r>
              <a:rPr lang="en-US" sz="2000" dirty="0" err="1">
                <a:solidFill>
                  <a:schemeClr val="bg2"/>
                </a:solidFill>
              </a:rPr>
              <a:t>Pandi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Pijat</a:t>
            </a:r>
            <a:r>
              <a:rPr lang="en-US" sz="2000" dirty="0">
                <a:solidFill>
                  <a:schemeClr val="bg2"/>
                </a:solidFill>
              </a:rPr>
              <a:t> dan </a:t>
            </a:r>
            <a:r>
              <a:rPr lang="en-US" sz="2000" dirty="0" err="1">
                <a:solidFill>
                  <a:schemeClr val="bg2"/>
                </a:solidFill>
              </a:rPr>
              <a:t>Pijak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Refleksi</a:t>
            </a:r>
            <a:r>
              <a:rPr lang="en-US" sz="2000" dirty="0">
                <a:solidFill>
                  <a:schemeClr val="bg2"/>
                </a:solidFill>
              </a:rPr>
              <a:t>         dan</a:t>
            </a:r>
          </a:p>
          <a:p>
            <a:pPr algn="just"/>
            <a:r>
              <a:rPr lang="en-US" sz="2000" dirty="0">
                <a:solidFill>
                  <a:schemeClr val="bg2"/>
                </a:solidFill>
              </a:rPr>
              <a:t>l) </a:t>
            </a:r>
            <a:r>
              <a:rPr lang="en-US" sz="2000" dirty="0" err="1">
                <a:solidFill>
                  <a:schemeClr val="bg2"/>
                </a:solidFill>
              </a:rPr>
              <a:t>Diskotek</a:t>
            </a:r>
            <a:r>
              <a:rPr lang="en-US" sz="2000" dirty="0">
                <a:solidFill>
                  <a:schemeClr val="bg2"/>
                </a:solidFill>
              </a:rPr>
              <a:t>, karaoke, </a:t>
            </a:r>
            <a:r>
              <a:rPr lang="en-US" sz="2000" dirty="0" err="1">
                <a:solidFill>
                  <a:schemeClr val="bg2"/>
                </a:solidFill>
              </a:rPr>
              <a:t>kelab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malam</a:t>
            </a:r>
            <a:r>
              <a:rPr lang="en-US" sz="2000" dirty="0">
                <a:solidFill>
                  <a:schemeClr val="bg2"/>
                </a:solidFill>
              </a:rPr>
              <a:t>, bar &amp; Mandi </a:t>
            </a:r>
            <a:r>
              <a:rPr lang="en-US" sz="2000" dirty="0" err="1">
                <a:solidFill>
                  <a:schemeClr val="bg2"/>
                </a:solidFill>
              </a:rPr>
              <a:t>Uap</a:t>
            </a:r>
            <a:r>
              <a:rPr lang="en-US" sz="2000" dirty="0">
                <a:solidFill>
                  <a:schemeClr val="bg2"/>
                </a:solidFill>
              </a:rPr>
              <a:t> / 	SPA</a:t>
            </a:r>
            <a:endParaRPr lang="en-ID" sz="2000" dirty="0">
              <a:solidFill>
                <a:schemeClr val="bg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6CD24-B261-45BA-AFB6-B146BB60F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9435" y="3845859"/>
            <a:ext cx="5949517" cy="3012140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Yg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dikecualikan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dari</a:t>
            </a:r>
            <a:r>
              <a:rPr lang="en-US" sz="2000" b="1" dirty="0">
                <a:solidFill>
                  <a:schemeClr val="tx2"/>
                </a:solidFill>
              </a:rPr>
              <a:t> Jasa </a:t>
            </a:r>
            <a:r>
              <a:rPr lang="en-US" sz="2000" b="1" dirty="0" err="1">
                <a:solidFill>
                  <a:schemeClr val="tx2"/>
                </a:solidFill>
              </a:rPr>
              <a:t>Kesenian</a:t>
            </a:r>
            <a:r>
              <a:rPr lang="en-US" sz="2000" b="1" dirty="0">
                <a:solidFill>
                  <a:schemeClr val="tx2"/>
                </a:solidFill>
              </a:rPr>
              <a:t> &amp; </a:t>
            </a:r>
            <a:r>
              <a:rPr lang="en-US" sz="2000" b="1" dirty="0" err="1">
                <a:solidFill>
                  <a:schemeClr val="tx2"/>
                </a:solidFill>
              </a:rPr>
              <a:t>Hiburan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adalah</a:t>
            </a:r>
            <a:r>
              <a:rPr lang="en-US" sz="2000" b="1" dirty="0">
                <a:solidFill>
                  <a:schemeClr val="tx2"/>
                </a:solidFill>
              </a:rPr>
              <a:t> Jasa </a:t>
            </a:r>
            <a:r>
              <a:rPr lang="en-US" sz="2000" b="1" dirty="0" err="1">
                <a:solidFill>
                  <a:schemeClr val="tx2"/>
                </a:solidFill>
              </a:rPr>
              <a:t>Kesenian</a:t>
            </a:r>
            <a:r>
              <a:rPr lang="en-US" sz="2000" b="1" dirty="0">
                <a:solidFill>
                  <a:schemeClr val="tx2"/>
                </a:solidFill>
              </a:rPr>
              <a:t> &amp; </a:t>
            </a:r>
            <a:r>
              <a:rPr lang="en-US" sz="2000" b="1" dirty="0" err="1">
                <a:solidFill>
                  <a:schemeClr val="tx2"/>
                </a:solidFill>
              </a:rPr>
              <a:t>Hiburan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yg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semata-mata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untuk</a:t>
            </a:r>
            <a:r>
              <a:rPr lang="en-US" sz="2000" b="1" dirty="0">
                <a:solidFill>
                  <a:schemeClr val="tx2"/>
                </a:solidFill>
              </a:rPr>
              <a:t> :</a:t>
            </a:r>
          </a:p>
          <a:p>
            <a:pPr marL="457200" indent="-457200">
              <a:buAutoNum type="alphaLcParenR"/>
            </a:pPr>
            <a:r>
              <a:rPr lang="en-US" sz="2000" b="1" dirty="0" err="1">
                <a:solidFill>
                  <a:schemeClr val="tx2"/>
                </a:solidFill>
              </a:rPr>
              <a:t>Promosi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budaya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tradisionil</a:t>
            </a:r>
            <a:r>
              <a:rPr lang="en-US" sz="2000" b="1" dirty="0">
                <a:solidFill>
                  <a:schemeClr val="tx2"/>
                </a:solidFill>
              </a:rPr>
              <a:t> dg </a:t>
            </a:r>
            <a:r>
              <a:rPr lang="en-US" sz="2000" b="1" dirty="0" err="1">
                <a:solidFill>
                  <a:schemeClr val="tx2"/>
                </a:solidFill>
              </a:rPr>
              <a:t>tidak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dipungut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bayaran</a:t>
            </a:r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buAutoNum type="alphaLcParenR"/>
            </a:pPr>
            <a:r>
              <a:rPr lang="en-US" sz="2000" b="1" dirty="0" err="1">
                <a:solidFill>
                  <a:schemeClr val="tx2"/>
                </a:solidFill>
              </a:rPr>
              <a:t>Kegiatan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layanan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masyarakat</a:t>
            </a:r>
            <a:r>
              <a:rPr lang="en-US" sz="2000" b="1" dirty="0">
                <a:solidFill>
                  <a:schemeClr val="tx2"/>
                </a:solidFill>
              </a:rPr>
              <a:t> dg </a:t>
            </a:r>
            <a:r>
              <a:rPr lang="en-US" sz="2000" b="1" dirty="0" err="1">
                <a:solidFill>
                  <a:schemeClr val="tx2"/>
                </a:solidFill>
              </a:rPr>
              <a:t>tidak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dipungut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bayaran</a:t>
            </a:r>
            <a:r>
              <a:rPr lang="en-US" sz="2000" b="1" dirty="0">
                <a:solidFill>
                  <a:schemeClr val="tx2"/>
                </a:solidFill>
              </a:rPr>
              <a:t> …..               dan </a:t>
            </a:r>
            <a:r>
              <a:rPr lang="en-US" sz="2000" b="1" dirty="0" err="1">
                <a:solidFill>
                  <a:schemeClr val="tx2"/>
                </a:solidFill>
              </a:rPr>
              <a:t>atau</a:t>
            </a:r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buAutoNum type="alphaLcParenR"/>
            </a:pPr>
            <a:r>
              <a:rPr lang="en-US" sz="2000" b="1" dirty="0" err="1">
                <a:solidFill>
                  <a:schemeClr val="tx2"/>
                </a:solidFill>
              </a:rPr>
              <a:t>Bentuk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Kesenian</a:t>
            </a:r>
            <a:r>
              <a:rPr lang="en-US" sz="2000" b="1" dirty="0">
                <a:solidFill>
                  <a:schemeClr val="tx2"/>
                </a:solidFill>
              </a:rPr>
              <a:t> &amp; </a:t>
            </a:r>
            <a:r>
              <a:rPr lang="en-US" sz="2000" b="1" dirty="0" err="1">
                <a:solidFill>
                  <a:schemeClr val="tx2"/>
                </a:solidFill>
              </a:rPr>
              <a:t>Hiburan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lainnya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yg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diatur</a:t>
            </a:r>
            <a:r>
              <a:rPr lang="en-US" sz="2000" b="1" dirty="0">
                <a:solidFill>
                  <a:schemeClr val="tx2"/>
                </a:solidFill>
              </a:rPr>
              <a:t> dg PERDA</a:t>
            </a:r>
            <a:endParaRPr lang="en-ID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51E5-2C46-4B33-8355-543471AF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4"/>
            <a:ext cx="12192000" cy="64976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</a:rPr>
              <a:t>DASAR PENGENAAN PAJAK &amp; TARIF PBJT</a:t>
            </a:r>
            <a:endParaRPr lang="en-ID" sz="4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7FAA8-1CAC-4845-94ED-45EC9552C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6106"/>
            <a:ext cx="12192000" cy="5634317"/>
          </a:xfrm>
          <a:solidFill>
            <a:srgbClr val="FFC000"/>
          </a:solidFill>
        </p:spPr>
        <p:txBody>
          <a:bodyPr>
            <a:normAutofit fontScale="55000" lnSpcReduction="20000"/>
          </a:bodyPr>
          <a:lstStyle/>
          <a:p>
            <a:pPr marL="0" lvl="0" indent="0" algn="l">
              <a:buNone/>
            </a:pP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1) DPP PBJT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adalah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jumlah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yg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dibayarkan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oleh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konsumen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brg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&amp;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jasa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tertentu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lvl="0" indent="0" algn="l">
              <a:buNone/>
            </a:pP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2) Tarif PBJT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ditetapkan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PALING TINGGI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sebesar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= 10% </a:t>
            </a:r>
          </a:p>
          <a:p>
            <a:pPr marL="0" lvl="0" indent="0" algn="l">
              <a:buNone/>
            </a:pP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3) TARIF KHUSUS JASA HIBURAN UNTUK : </a:t>
            </a:r>
          </a:p>
          <a:p>
            <a:pPr marL="0" lvl="0" indent="0" algn="l">
              <a:buNone/>
            </a:pP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    Jasa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Hiburan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Diskotek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Karaoke, Kelab Malam, Bar &amp; Mandi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Uap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/ SPA = PALING     </a:t>
            </a:r>
          </a:p>
          <a:p>
            <a:pPr marL="0" lvl="0" indent="0" algn="l">
              <a:buNone/>
            </a:pP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    RENDAH 40%  dan  PALING TINGGI = 75 %</a:t>
            </a:r>
          </a:p>
          <a:p>
            <a:pPr marL="0" lvl="0" indent="0" algn="l">
              <a:buNone/>
            </a:pP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4) TARIF KHUSUS TENAGA LISTRIK </a:t>
            </a:r>
          </a:p>
          <a:p>
            <a:pPr marL="0" lvl="0" indent="0" algn="l">
              <a:buNone/>
            </a:pP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	a)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Konsumsi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Tenaga Listrik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Sumber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lain oleh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Industri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Pertambangan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Minyak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		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Bumi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&amp; Gas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Alam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= Paling Tinggi 3%    </a:t>
            </a:r>
          </a:p>
          <a:p>
            <a:pPr marL="0" lvl="0" indent="0" algn="l">
              <a:buNone/>
            </a:pP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	b)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Konsumsi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Tenaga Listrik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yg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dihasilkan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sendiri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Paling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tinggi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1,5%</a:t>
            </a:r>
          </a:p>
          <a:p>
            <a:pPr marL="0" lvl="0" indent="0" algn="l">
              <a:buNone/>
            </a:pP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5) Tarif –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tarif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tersebut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di </a:t>
            </a:r>
            <a:r>
              <a:rPr lang="en-US" sz="4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atas</a:t>
            </a:r>
            <a:r>
              <a: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: DITETAPKAN DENGAN PERDA</a:t>
            </a:r>
          </a:p>
        </p:txBody>
      </p:sp>
    </p:spTree>
    <p:extLst>
      <p:ext uri="{BB962C8B-B14F-4D97-AF65-F5344CB8AC3E}">
        <p14:creationId xmlns:p14="http://schemas.microsoft.com/office/powerpoint/2010/main" val="10630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66344"/>
            <a:ext cx="9628632" cy="4883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 Black" panose="020B0A04020102020204" pitchFamily="34" charset="0"/>
              </a:rPr>
              <a:t>D) PAJAK REKLAME 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084770"/>
              </p:ext>
            </p:extLst>
          </p:nvPr>
        </p:nvGraphicFramePr>
        <p:xfrm>
          <a:off x="430305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0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OPSEN </a:t>
            </a:r>
            <a:r>
              <a:rPr lang="en-US" dirty="0" err="1">
                <a:latin typeface="Arial Black" panose="020B0A04020102020204" pitchFamily="34" charset="0"/>
              </a:rPr>
              <a:t>adalah</a:t>
            </a:r>
            <a:r>
              <a:rPr lang="en-US" dirty="0">
                <a:latin typeface="Arial Black" panose="020B0A04020102020204" pitchFamily="34" charset="0"/>
              </a:rPr>
              <a:t> PUNGUTAN TAMBAHAN PAJAK MENURUT PERSENTASE TERTENTU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000-59E1-412E-859F-A4E33A263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0749"/>
            <a:ext cx="12192000" cy="435796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</a:rPr>
              <a:t>Di </a:t>
            </a:r>
            <a:r>
              <a:rPr lang="en-US" sz="3600" b="1" dirty="0" err="1">
                <a:solidFill>
                  <a:srgbClr val="002060"/>
                </a:solidFill>
              </a:rPr>
              <a:t>dalam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Pajak</a:t>
            </a:r>
            <a:r>
              <a:rPr lang="en-US" sz="3600" b="1" dirty="0">
                <a:solidFill>
                  <a:srgbClr val="002060"/>
                </a:solidFill>
              </a:rPr>
              <a:t> Daerah </a:t>
            </a:r>
            <a:r>
              <a:rPr lang="en-US" sz="3600" b="1" dirty="0" err="1">
                <a:solidFill>
                  <a:srgbClr val="002060"/>
                </a:solidFill>
              </a:rPr>
              <a:t>Provinsi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ada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satu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jenis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pajak</a:t>
            </a:r>
            <a:r>
              <a:rPr lang="en-US" sz="3600" b="1" dirty="0">
                <a:solidFill>
                  <a:srgbClr val="002060"/>
                </a:solidFill>
              </a:rPr>
              <a:t> yang OPSEN </a:t>
            </a:r>
            <a:r>
              <a:rPr lang="en-US" sz="3600" b="1" dirty="0" err="1">
                <a:solidFill>
                  <a:srgbClr val="002060"/>
                </a:solidFill>
              </a:rPr>
              <a:t>yaitu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Pajak</a:t>
            </a:r>
            <a:r>
              <a:rPr lang="en-US" sz="3600" b="1" dirty="0">
                <a:solidFill>
                  <a:srgbClr val="002060"/>
                </a:solidFill>
              </a:rPr>
              <a:t> MBLB / </a:t>
            </a:r>
            <a:r>
              <a:rPr lang="en-US" sz="3600" b="1" dirty="0" err="1">
                <a:solidFill>
                  <a:srgbClr val="002060"/>
                </a:solidFill>
              </a:rPr>
              <a:t>Pajak</a:t>
            </a:r>
            <a:r>
              <a:rPr lang="en-US" sz="3600" b="1" dirty="0">
                <a:solidFill>
                  <a:srgbClr val="002060"/>
                </a:solidFill>
              </a:rPr>
              <a:t> Mineral </a:t>
            </a:r>
            <a:r>
              <a:rPr lang="en-US" sz="3600" b="1" dirty="0" err="1">
                <a:solidFill>
                  <a:srgbClr val="002060"/>
                </a:solidFill>
              </a:rPr>
              <a:t>Bukan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Logam</a:t>
            </a:r>
            <a:r>
              <a:rPr lang="en-US" sz="3600" b="1" dirty="0">
                <a:solidFill>
                  <a:srgbClr val="002060"/>
                </a:solidFill>
              </a:rPr>
              <a:t> dan </a:t>
            </a:r>
            <a:r>
              <a:rPr lang="en-US" sz="3600" b="1" dirty="0" err="1">
                <a:solidFill>
                  <a:srgbClr val="002060"/>
                </a:solidFill>
              </a:rPr>
              <a:t>Batuan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err="1">
                <a:solidFill>
                  <a:srgbClr val="002060"/>
                </a:solidFill>
              </a:rPr>
              <a:t>Dalam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hal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ini</a:t>
            </a:r>
            <a:r>
              <a:rPr lang="en-US" sz="3600" b="1" dirty="0">
                <a:solidFill>
                  <a:srgbClr val="002060"/>
                </a:solidFill>
              </a:rPr>
              <a:t> OPSEN MBLB </a:t>
            </a:r>
            <a:r>
              <a:rPr lang="en-US" sz="3600" b="1" dirty="0" err="1">
                <a:solidFill>
                  <a:srgbClr val="002060"/>
                </a:solidFill>
              </a:rPr>
              <a:t>adalah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Opsen</a:t>
            </a:r>
            <a:r>
              <a:rPr lang="en-US" sz="3600" b="1" dirty="0">
                <a:solidFill>
                  <a:srgbClr val="002060"/>
                </a:solidFill>
              </a:rPr>
              <a:t> yang </a:t>
            </a:r>
            <a:r>
              <a:rPr lang="en-US" sz="3600" b="1" dirty="0" err="1">
                <a:solidFill>
                  <a:srgbClr val="002060"/>
                </a:solidFill>
              </a:rPr>
              <a:t>dikenakan</a:t>
            </a:r>
            <a:r>
              <a:rPr lang="en-US" sz="3600" b="1" dirty="0">
                <a:solidFill>
                  <a:srgbClr val="002060"/>
                </a:solidFill>
              </a:rPr>
              <a:t> oleh </a:t>
            </a:r>
            <a:r>
              <a:rPr lang="en-US" sz="3600" b="1" dirty="0" err="1">
                <a:solidFill>
                  <a:srgbClr val="002060"/>
                </a:solidFill>
              </a:rPr>
              <a:t>Provinsi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atas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pokok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Pajak</a:t>
            </a:r>
            <a:r>
              <a:rPr lang="en-US" sz="3600" b="1" dirty="0">
                <a:solidFill>
                  <a:srgbClr val="002060"/>
                </a:solidFill>
              </a:rPr>
              <a:t> MBLB </a:t>
            </a:r>
            <a:r>
              <a:rPr lang="en-US" sz="3600" b="1" dirty="0" err="1">
                <a:solidFill>
                  <a:srgbClr val="002060"/>
                </a:solidFill>
              </a:rPr>
              <a:t>sesuai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dengan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Peraturan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Perundang-undangan</a:t>
            </a:r>
            <a:endParaRPr lang="en-ID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1E9B-626A-45A7-8D01-7EFFDA02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65746" cy="39426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OBJEK </a:t>
            </a:r>
            <a:r>
              <a:rPr lang="en-US" sz="2800" b="1" u="sng" dirty="0" err="1">
                <a:solidFill>
                  <a:srgbClr val="C00000"/>
                </a:solidFill>
              </a:rPr>
              <a:t>Pjk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Reklame</a:t>
            </a:r>
            <a:r>
              <a:rPr lang="en-US" sz="2800" b="1" u="sng" dirty="0">
                <a:solidFill>
                  <a:srgbClr val="C00000"/>
                </a:solidFill>
              </a:rPr>
              <a:t> : </a:t>
            </a:r>
            <a:r>
              <a:rPr lang="en-US" sz="2800" b="1" u="sng" dirty="0" err="1">
                <a:solidFill>
                  <a:srgbClr val="C00000"/>
                </a:solidFill>
              </a:rPr>
              <a:t>Semua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Penyelenggaraan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Reklame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meliputi</a:t>
            </a:r>
            <a:r>
              <a:rPr lang="en-US" sz="2800" b="1" u="sng" dirty="0">
                <a:solidFill>
                  <a:srgbClr val="C00000"/>
                </a:solidFill>
              </a:rPr>
              <a:t> 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4FA69-DCFC-4C37-AE2C-C65539C5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047748"/>
            <a:ext cx="9628632" cy="581025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lvl="0" indent="0" algn="r">
              <a:buNone/>
            </a:pPr>
            <a:r>
              <a:rPr lang="en-US" sz="3200" b="1" dirty="0">
                <a:solidFill>
                  <a:srgbClr val="002060"/>
                </a:solidFill>
              </a:rPr>
              <a:t>1) </a:t>
            </a:r>
            <a:r>
              <a:rPr lang="en-US" sz="3200" b="1" dirty="0" err="1">
                <a:solidFill>
                  <a:srgbClr val="002060"/>
                </a:solidFill>
              </a:rPr>
              <a:t>Reklame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Papan</a:t>
            </a:r>
            <a:r>
              <a:rPr lang="en-US" sz="3200" b="1" dirty="0">
                <a:solidFill>
                  <a:srgbClr val="002060"/>
                </a:solidFill>
              </a:rPr>
              <a:t>/</a:t>
            </a:r>
            <a:r>
              <a:rPr lang="en-US" sz="3200" b="1" dirty="0" err="1">
                <a:solidFill>
                  <a:srgbClr val="002060"/>
                </a:solidFill>
              </a:rPr>
              <a:t>Bilboard</a:t>
            </a:r>
            <a:r>
              <a:rPr lang="en-US" sz="3200" b="1" dirty="0">
                <a:solidFill>
                  <a:srgbClr val="002060"/>
                </a:solidFill>
              </a:rPr>
              <a:t>/ Videotron/ Megatron </a:t>
            </a:r>
          </a:p>
          <a:p>
            <a:pPr marL="0" lvl="0" indent="0" algn="r">
              <a:buNone/>
            </a:pPr>
            <a:r>
              <a:rPr lang="en-US" sz="3200" b="1" dirty="0">
                <a:solidFill>
                  <a:srgbClr val="002060"/>
                </a:solidFill>
              </a:rPr>
              <a:t>2) </a:t>
            </a:r>
            <a:r>
              <a:rPr lang="en-US" sz="3200" b="1" dirty="0" err="1">
                <a:solidFill>
                  <a:srgbClr val="002060"/>
                </a:solidFill>
              </a:rPr>
              <a:t>Reklame</a:t>
            </a:r>
            <a:r>
              <a:rPr lang="en-US" sz="3200" b="1" dirty="0">
                <a:solidFill>
                  <a:srgbClr val="002060"/>
                </a:solidFill>
              </a:rPr>
              <a:t> Kain</a:t>
            </a:r>
          </a:p>
          <a:p>
            <a:pPr marL="0" lvl="0" indent="0" algn="r">
              <a:buNone/>
            </a:pPr>
            <a:r>
              <a:rPr lang="en-US" sz="3200" b="1" dirty="0">
                <a:solidFill>
                  <a:srgbClr val="002060"/>
                </a:solidFill>
              </a:rPr>
              <a:t>3) </a:t>
            </a:r>
            <a:r>
              <a:rPr lang="en-US" sz="3200" b="1" dirty="0" err="1">
                <a:solidFill>
                  <a:srgbClr val="002060"/>
                </a:solidFill>
              </a:rPr>
              <a:t>Reklame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Melekat</a:t>
            </a:r>
            <a:r>
              <a:rPr lang="en-US" sz="3200" b="1" dirty="0">
                <a:solidFill>
                  <a:srgbClr val="002060"/>
                </a:solidFill>
              </a:rPr>
              <a:t> / </a:t>
            </a:r>
            <a:r>
              <a:rPr lang="en-US" sz="3200" b="1" dirty="0" err="1">
                <a:solidFill>
                  <a:srgbClr val="002060"/>
                </a:solidFill>
              </a:rPr>
              <a:t>Stiker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lvl="0" indent="0" algn="r">
              <a:buNone/>
            </a:pPr>
            <a:r>
              <a:rPr lang="en-US" sz="3200" b="1" dirty="0">
                <a:solidFill>
                  <a:srgbClr val="002060"/>
                </a:solidFill>
              </a:rPr>
              <a:t>4) </a:t>
            </a:r>
            <a:r>
              <a:rPr lang="en-US" sz="3200" b="1" dirty="0" err="1">
                <a:solidFill>
                  <a:srgbClr val="002060"/>
                </a:solidFill>
              </a:rPr>
              <a:t>Reklame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Selebaran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lvl="0" indent="0" algn="r">
              <a:buNone/>
            </a:pPr>
            <a:r>
              <a:rPr lang="en-US" sz="3200" b="1" dirty="0">
                <a:solidFill>
                  <a:srgbClr val="002060"/>
                </a:solidFill>
              </a:rPr>
              <a:t>5) </a:t>
            </a:r>
            <a:r>
              <a:rPr lang="en-US" sz="3200" b="1" dirty="0" err="1">
                <a:solidFill>
                  <a:srgbClr val="002060"/>
                </a:solidFill>
              </a:rPr>
              <a:t>Reklame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berjalan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termasuk</a:t>
            </a:r>
            <a:r>
              <a:rPr lang="en-US" sz="3200" b="1" dirty="0">
                <a:solidFill>
                  <a:srgbClr val="002060"/>
                </a:solidFill>
              </a:rPr>
              <a:t> pada </a:t>
            </a:r>
            <a:r>
              <a:rPr lang="en-US" sz="3200" b="1" dirty="0" err="1">
                <a:solidFill>
                  <a:srgbClr val="002060"/>
                </a:solidFill>
              </a:rPr>
              <a:t>kendaraan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lvl="0" indent="0" algn="r">
              <a:buNone/>
            </a:pPr>
            <a:r>
              <a:rPr lang="en-US" sz="3200" b="1" dirty="0">
                <a:solidFill>
                  <a:srgbClr val="002060"/>
                </a:solidFill>
              </a:rPr>
              <a:t>6) </a:t>
            </a:r>
            <a:r>
              <a:rPr lang="en-US" sz="3200" b="1" dirty="0" err="1">
                <a:solidFill>
                  <a:srgbClr val="002060"/>
                </a:solidFill>
              </a:rPr>
              <a:t>Reklame</a:t>
            </a:r>
            <a:r>
              <a:rPr lang="en-US" sz="3200" b="1" dirty="0">
                <a:solidFill>
                  <a:srgbClr val="002060"/>
                </a:solidFill>
              </a:rPr>
              <a:t> Udara</a:t>
            </a:r>
          </a:p>
          <a:p>
            <a:pPr marL="0" lvl="0" indent="0" algn="r">
              <a:buNone/>
            </a:pPr>
            <a:r>
              <a:rPr lang="en-US" sz="3200" b="1" dirty="0">
                <a:solidFill>
                  <a:srgbClr val="002060"/>
                </a:solidFill>
              </a:rPr>
              <a:t>7) </a:t>
            </a:r>
            <a:r>
              <a:rPr lang="en-US" sz="3200" b="1" dirty="0" err="1">
                <a:solidFill>
                  <a:srgbClr val="002060"/>
                </a:solidFill>
              </a:rPr>
              <a:t>Reklame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Apung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lvl="0" indent="0" algn="r">
              <a:buNone/>
            </a:pPr>
            <a:r>
              <a:rPr lang="en-US" sz="3200" b="1" dirty="0">
                <a:solidFill>
                  <a:srgbClr val="002060"/>
                </a:solidFill>
              </a:rPr>
              <a:t>8) </a:t>
            </a:r>
            <a:r>
              <a:rPr lang="en-US" sz="3200" b="1" dirty="0" err="1">
                <a:solidFill>
                  <a:srgbClr val="002060"/>
                </a:solidFill>
              </a:rPr>
              <a:t>Reklame</a:t>
            </a:r>
            <a:r>
              <a:rPr lang="en-US" sz="3200" b="1" dirty="0">
                <a:solidFill>
                  <a:srgbClr val="002060"/>
                </a:solidFill>
              </a:rPr>
              <a:t> Film / Slide</a:t>
            </a:r>
          </a:p>
          <a:p>
            <a:pPr marL="0" lvl="0" indent="0" algn="r">
              <a:buNone/>
            </a:pPr>
            <a:r>
              <a:rPr lang="en-US" sz="3200" b="1" dirty="0">
                <a:solidFill>
                  <a:srgbClr val="002060"/>
                </a:solidFill>
              </a:rPr>
              <a:t>9) </a:t>
            </a:r>
            <a:r>
              <a:rPr lang="en-US" sz="3200" b="1" dirty="0" err="1">
                <a:solidFill>
                  <a:srgbClr val="002060"/>
                </a:solidFill>
              </a:rPr>
              <a:t>Reklame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Peragaan</a:t>
            </a:r>
            <a:endParaRPr lang="en-ID" sz="28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86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FEAA-54EA-413F-B207-79AD61F5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003"/>
            <a:ext cx="12192000" cy="48839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DIKECUALIKAN </a:t>
            </a:r>
            <a:r>
              <a:rPr lang="en-US" b="1" dirty="0" err="1">
                <a:solidFill>
                  <a:srgbClr val="FFC000"/>
                </a:solidFill>
              </a:rPr>
              <a:t>dari</a:t>
            </a:r>
            <a:r>
              <a:rPr lang="en-US" b="1" dirty="0">
                <a:solidFill>
                  <a:srgbClr val="FFC000"/>
                </a:solidFill>
              </a:rPr>
              <a:t> OBJEK PAJAK REKLAME </a:t>
            </a:r>
            <a:endParaRPr lang="en-ID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6C69-17D4-4BF8-95F2-FDE4F66CB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954742"/>
            <a:ext cx="5983941" cy="583602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457200" indent="-457200" algn="just">
              <a:buAutoNum type="alphaLcParenR"/>
            </a:pPr>
            <a:r>
              <a:rPr lang="en-US" b="1" dirty="0" err="1">
                <a:solidFill>
                  <a:schemeClr val="tx2"/>
                </a:solidFill>
              </a:rPr>
              <a:t>Penyelenggaraan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Reklame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melalui</a:t>
            </a:r>
            <a:r>
              <a:rPr lang="en-US" b="1" dirty="0">
                <a:solidFill>
                  <a:schemeClr val="tx2"/>
                </a:solidFill>
              </a:rPr>
              <a:t> Internet, </a:t>
            </a:r>
            <a:r>
              <a:rPr lang="en-US" b="1" dirty="0" err="1">
                <a:solidFill>
                  <a:schemeClr val="tx2"/>
                </a:solidFill>
              </a:rPr>
              <a:t>Televisi</a:t>
            </a:r>
            <a:r>
              <a:rPr lang="en-US" b="1" dirty="0">
                <a:solidFill>
                  <a:schemeClr val="tx2"/>
                </a:solidFill>
              </a:rPr>
              <a:t>, Radio, Warta </a:t>
            </a:r>
            <a:r>
              <a:rPr lang="en-US" b="1" dirty="0" err="1">
                <a:solidFill>
                  <a:schemeClr val="tx2"/>
                </a:solidFill>
              </a:rPr>
              <a:t>Harian</a:t>
            </a:r>
            <a:r>
              <a:rPr lang="en-US" b="1" dirty="0">
                <a:solidFill>
                  <a:schemeClr val="tx2"/>
                </a:solidFill>
              </a:rPr>
              <a:t>, Warta </a:t>
            </a:r>
            <a:r>
              <a:rPr lang="en-US" b="1" dirty="0" err="1">
                <a:solidFill>
                  <a:schemeClr val="tx2"/>
                </a:solidFill>
              </a:rPr>
              <a:t>Mingguan</a:t>
            </a:r>
            <a:r>
              <a:rPr lang="en-US" b="1" dirty="0">
                <a:solidFill>
                  <a:schemeClr val="tx2"/>
                </a:solidFill>
              </a:rPr>
              <a:t>, Warta </a:t>
            </a:r>
            <a:r>
              <a:rPr lang="en-US" b="1" dirty="0" err="1">
                <a:solidFill>
                  <a:schemeClr val="tx2"/>
                </a:solidFill>
              </a:rPr>
              <a:t>Bulanan</a:t>
            </a:r>
            <a:r>
              <a:rPr lang="en-US" b="1" dirty="0">
                <a:solidFill>
                  <a:schemeClr val="tx2"/>
                </a:solidFill>
              </a:rPr>
              <a:t> dan </a:t>
            </a:r>
            <a:r>
              <a:rPr lang="en-US" b="1" dirty="0" err="1">
                <a:solidFill>
                  <a:schemeClr val="tx2"/>
                </a:solidFill>
              </a:rPr>
              <a:t>sejenisnya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 algn="just">
              <a:buAutoNum type="alphaLcParenR"/>
            </a:pPr>
            <a:r>
              <a:rPr lang="en-US" b="1" dirty="0">
                <a:solidFill>
                  <a:schemeClr val="tx2"/>
                </a:solidFill>
              </a:rPr>
              <a:t>Label/Merk </a:t>
            </a:r>
            <a:r>
              <a:rPr lang="en-US" b="1" dirty="0" err="1">
                <a:solidFill>
                  <a:schemeClr val="tx2"/>
                </a:solidFill>
              </a:rPr>
              <a:t>Produk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melekat</a:t>
            </a:r>
            <a:r>
              <a:rPr lang="en-US" b="1" dirty="0">
                <a:solidFill>
                  <a:schemeClr val="tx2"/>
                </a:solidFill>
              </a:rPr>
              <a:t> pada </a:t>
            </a:r>
            <a:r>
              <a:rPr lang="en-US" b="1" dirty="0" err="1">
                <a:solidFill>
                  <a:schemeClr val="tx2"/>
                </a:solidFill>
              </a:rPr>
              <a:t>barang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diperdagangkan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berfungsi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untuk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membedakan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dari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produk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sejenis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lainnya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  <a:p>
            <a:pPr marL="457200" indent="-457200" algn="just">
              <a:buAutoNum type="alphaLcParenR"/>
            </a:pPr>
            <a:r>
              <a:rPr lang="en-US" b="1" dirty="0">
                <a:solidFill>
                  <a:schemeClr val="tx2"/>
                </a:solidFill>
              </a:rPr>
              <a:t>Nama </a:t>
            </a:r>
            <a:r>
              <a:rPr lang="en-US" b="1" dirty="0" err="1">
                <a:solidFill>
                  <a:schemeClr val="tx2"/>
                </a:solidFill>
              </a:rPr>
              <a:t>pengenal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usaha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atau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profesi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dipasang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melekat</a:t>
            </a:r>
            <a:r>
              <a:rPr lang="en-US" b="1" dirty="0">
                <a:solidFill>
                  <a:schemeClr val="tx2"/>
                </a:solidFill>
              </a:rPr>
              <a:t> pada </a:t>
            </a:r>
            <a:r>
              <a:rPr lang="en-US" b="1" dirty="0" err="1">
                <a:solidFill>
                  <a:schemeClr val="tx2"/>
                </a:solidFill>
              </a:rPr>
              <a:t>bangunan</a:t>
            </a:r>
            <a:r>
              <a:rPr lang="en-US" b="1" dirty="0">
                <a:solidFill>
                  <a:schemeClr val="tx2"/>
                </a:solidFill>
              </a:rPr>
              <a:t> &amp;/ di </a:t>
            </a:r>
            <a:r>
              <a:rPr lang="en-US" b="1" dirty="0" err="1">
                <a:solidFill>
                  <a:schemeClr val="tx2"/>
                </a:solidFill>
              </a:rPr>
              <a:t>dlm</a:t>
            </a:r>
            <a:r>
              <a:rPr lang="en-US" b="1" dirty="0">
                <a:solidFill>
                  <a:schemeClr val="tx2"/>
                </a:solidFill>
              </a:rPr>
              <a:t> area </a:t>
            </a:r>
            <a:r>
              <a:rPr lang="en-US" b="1" dirty="0" err="1">
                <a:solidFill>
                  <a:schemeClr val="tx2"/>
                </a:solidFill>
              </a:rPr>
              <a:t>tempat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usaha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atau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profesi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jenis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ukuran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bentuk</a:t>
            </a:r>
            <a:r>
              <a:rPr lang="en-US" b="1" dirty="0">
                <a:solidFill>
                  <a:schemeClr val="tx2"/>
                </a:solidFill>
              </a:rPr>
              <a:t> &amp; </a:t>
            </a:r>
            <a:r>
              <a:rPr lang="en-US" b="1" dirty="0" err="1">
                <a:solidFill>
                  <a:schemeClr val="tx2"/>
                </a:solidFill>
              </a:rPr>
              <a:t>bahan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Reklamenya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diatur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dlm</a:t>
            </a:r>
            <a:r>
              <a:rPr lang="en-US" b="1" dirty="0">
                <a:solidFill>
                  <a:schemeClr val="tx2"/>
                </a:solidFill>
              </a:rPr>
              <a:t> PERDA, dg </a:t>
            </a:r>
            <a:r>
              <a:rPr lang="en-US" b="1" dirty="0" err="1">
                <a:solidFill>
                  <a:schemeClr val="tx2"/>
                </a:solidFill>
              </a:rPr>
              <a:t>berpedoman</a:t>
            </a:r>
            <a:r>
              <a:rPr lang="en-US" b="1" dirty="0">
                <a:solidFill>
                  <a:schemeClr val="tx2"/>
                </a:solidFill>
              </a:rPr>
              <a:t> pada </a:t>
            </a:r>
            <a:r>
              <a:rPr lang="en-US" b="1" dirty="0" err="1">
                <a:solidFill>
                  <a:schemeClr val="tx2"/>
                </a:solidFill>
              </a:rPr>
              <a:t>ketentuan</a:t>
            </a:r>
            <a:r>
              <a:rPr lang="en-US" b="1" dirty="0">
                <a:solidFill>
                  <a:schemeClr val="tx2"/>
                </a:solidFill>
              </a:rPr>
              <a:t> 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mengatur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tentang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nama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pengenal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usaha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atau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profesi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tersebut</a:t>
            </a:r>
            <a:r>
              <a:rPr lang="en-US" b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93AE9-6222-42D2-A095-2BCC7407F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290" y="954742"/>
            <a:ext cx="5983941" cy="599738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d) </a:t>
            </a:r>
            <a:r>
              <a:rPr lang="en-US" b="1" dirty="0" err="1">
                <a:solidFill>
                  <a:schemeClr val="tx2"/>
                </a:solidFill>
              </a:rPr>
              <a:t>Reklame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diselenggarakan</a:t>
            </a:r>
            <a:r>
              <a:rPr lang="en-US" b="1" dirty="0">
                <a:solidFill>
                  <a:schemeClr val="tx2"/>
                </a:solidFill>
              </a:rPr>
              <a:t> oleh </a:t>
            </a:r>
            <a:r>
              <a:rPr lang="en-US" b="1" dirty="0" err="1">
                <a:solidFill>
                  <a:schemeClr val="tx2"/>
                </a:solidFill>
              </a:rPr>
              <a:t>Pemerintah</a:t>
            </a:r>
            <a:r>
              <a:rPr lang="en-US" b="1" dirty="0">
                <a:solidFill>
                  <a:schemeClr val="tx2"/>
                </a:solidFill>
              </a:rPr>
              <a:t> 	</a:t>
            </a:r>
            <a:r>
              <a:rPr lang="en-US" b="1" dirty="0" err="1">
                <a:solidFill>
                  <a:schemeClr val="tx2"/>
                </a:solidFill>
              </a:rPr>
              <a:t>atau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Pemerintah</a:t>
            </a:r>
            <a:r>
              <a:rPr lang="en-US" b="1" dirty="0">
                <a:solidFill>
                  <a:schemeClr val="tx2"/>
                </a:solidFill>
              </a:rPr>
              <a:t> Daerah.</a:t>
            </a:r>
            <a:endParaRPr lang="en-ID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e) </a:t>
            </a:r>
            <a:r>
              <a:rPr lang="en-US" b="1" dirty="0" err="1">
                <a:solidFill>
                  <a:schemeClr val="tx2"/>
                </a:solidFill>
              </a:rPr>
              <a:t>Reklame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diselenggarakan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dlm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rangka</a:t>
            </a:r>
            <a:r>
              <a:rPr lang="en-US" b="1" dirty="0">
                <a:solidFill>
                  <a:schemeClr val="tx2"/>
                </a:solidFill>
              </a:rPr>
              <a:t> 	</a:t>
            </a:r>
            <a:r>
              <a:rPr lang="en-US" b="1" dirty="0" err="1">
                <a:solidFill>
                  <a:schemeClr val="tx2"/>
                </a:solidFill>
              </a:rPr>
              <a:t>kegiatan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politik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sosial</a:t>
            </a:r>
            <a:r>
              <a:rPr lang="en-US" b="1" dirty="0">
                <a:solidFill>
                  <a:schemeClr val="tx2"/>
                </a:solidFill>
              </a:rPr>
              <a:t>, dan </a:t>
            </a:r>
            <a:r>
              <a:rPr lang="en-US" b="1" dirty="0" err="1">
                <a:solidFill>
                  <a:schemeClr val="tx2"/>
                </a:solidFill>
              </a:rPr>
              <a:t>keagamaan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	</a:t>
            </a:r>
            <a:r>
              <a:rPr lang="en-US" b="1" dirty="0" err="1">
                <a:solidFill>
                  <a:schemeClr val="tx2"/>
                </a:solidFill>
              </a:rPr>
              <a:t>tidak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disertai</a:t>
            </a:r>
            <a:r>
              <a:rPr lang="en-US" b="1" dirty="0">
                <a:solidFill>
                  <a:schemeClr val="tx2"/>
                </a:solidFill>
              </a:rPr>
              <a:t> dg </a:t>
            </a:r>
            <a:r>
              <a:rPr lang="en-US" b="1" dirty="0" err="1">
                <a:solidFill>
                  <a:schemeClr val="tx2"/>
                </a:solidFill>
              </a:rPr>
              <a:t>iklan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komersial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  <a:p>
            <a:pPr marL="0" indent="0" algn="just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</a:rPr>
              <a:t>f) </a:t>
            </a:r>
            <a:r>
              <a:rPr lang="en-US" b="1" dirty="0" err="1">
                <a:solidFill>
                  <a:schemeClr val="tx2"/>
                </a:solidFill>
              </a:rPr>
              <a:t>Reklame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lainnya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yg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diatur</a:t>
            </a:r>
            <a:r>
              <a:rPr lang="en-US" b="1" dirty="0">
                <a:solidFill>
                  <a:schemeClr val="tx2"/>
                </a:solidFill>
              </a:rPr>
              <a:t> dg PERDA.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40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66344"/>
            <a:ext cx="9628632" cy="7842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 Black" panose="020B0A04020102020204" pitchFamily="34" charset="0"/>
              </a:rPr>
              <a:t>E) PEMANFAATAN AIR TANAH (PAT)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274072"/>
              </p:ext>
            </p:extLst>
          </p:nvPr>
        </p:nvGraphicFramePr>
        <p:xfrm>
          <a:off x="430305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8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4"/>
            <a:ext cx="12192000" cy="34048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F) PAJAK </a:t>
            </a:r>
            <a:r>
              <a:rPr lang="en-US" sz="20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atas</a:t>
            </a:r>
            <a:r>
              <a:rPr lang="en-US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 MATERIAL BUKAN LOGAM DAN BATUAN (MBLB)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047897"/>
              </p:ext>
            </p:extLst>
          </p:nvPr>
        </p:nvGraphicFramePr>
        <p:xfrm>
          <a:off x="430305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735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72E5-F48B-4508-8AE6-7E282A64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238"/>
            <a:ext cx="12192000" cy="286691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n-lt"/>
                <a:cs typeface="Aharoni" panose="02010803020104030203" pitchFamily="2" charset="-79"/>
              </a:rPr>
              <a:t>OBJEK PAJAK MATERIAL BUKAN LOGAN dan BATUAN (MBLB)</a:t>
            </a:r>
            <a:endParaRPr lang="en-ID" b="1" dirty="0">
              <a:solidFill>
                <a:schemeClr val="bg2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5319F-F504-4722-BFC2-BCE089AEB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00953"/>
            <a:ext cx="5952566" cy="5280391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OBJEK PAJAK MBLB </a:t>
            </a:r>
            <a:r>
              <a:rPr lang="en-US" sz="2000" b="1" dirty="0" err="1">
                <a:solidFill>
                  <a:schemeClr val="bg2"/>
                </a:solidFill>
              </a:rPr>
              <a:t>adalah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kegiatan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pengambilan</a:t>
            </a:r>
            <a:r>
              <a:rPr lang="en-US" sz="2000" b="1" dirty="0">
                <a:solidFill>
                  <a:schemeClr val="bg2"/>
                </a:solidFill>
              </a:rPr>
              <a:t> MBLP yang </a:t>
            </a:r>
            <a:r>
              <a:rPr lang="en-US" sz="2000" b="1" dirty="0" err="1">
                <a:solidFill>
                  <a:schemeClr val="bg2"/>
                </a:solidFill>
              </a:rPr>
              <a:t>meliputi</a:t>
            </a:r>
            <a:r>
              <a:rPr lang="en-US" sz="2000" b="1" dirty="0">
                <a:solidFill>
                  <a:schemeClr val="bg2"/>
                </a:solidFill>
              </a:rPr>
              <a:t> 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1. </a:t>
            </a:r>
            <a:r>
              <a:rPr lang="en-US" sz="2000" b="1" dirty="0" err="1">
                <a:solidFill>
                  <a:schemeClr val="bg2"/>
                </a:solidFill>
              </a:rPr>
              <a:t>Asbes</a:t>
            </a:r>
            <a:r>
              <a:rPr lang="en-US" sz="2000" b="1" dirty="0">
                <a:solidFill>
                  <a:schemeClr val="bg2"/>
                </a:solidFill>
              </a:rPr>
              <a:t>	   2. Batu </a:t>
            </a:r>
            <a:r>
              <a:rPr lang="en-US" sz="2000" b="1" dirty="0" err="1">
                <a:solidFill>
                  <a:schemeClr val="bg2"/>
                </a:solidFill>
              </a:rPr>
              <a:t>Tulis</a:t>
            </a:r>
            <a:r>
              <a:rPr lang="en-US" sz="2000" b="1" dirty="0">
                <a:solidFill>
                  <a:schemeClr val="bg2"/>
                </a:solidFill>
              </a:rPr>
              <a:t>   3. Batu </a:t>
            </a:r>
            <a:r>
              <a:rPr lang="en-US" sz="2000" b="1" dirty="0" err="1">
                <a:solidFill>
                  <a:schemeClr val="bg2"/>
                </a:solidFill>
              </a:rPr>
              <a:t>Setengah</a:t>
            </a:r>
            <a:r>
              <a:rPr lang="en-US" sz="2000" b="1" dirty="0">
                <a:solidFill>
                  <a:schemeClr val="bg2"/>
                </a:solidFill>
              </a:rPr>
              <a:t> Permata	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4. Batu </a:t>
            </a:r>
            <a:r>
              <a:rPr lang="en-US" sz="2000" b="1" dirty="0" err="1">
                <a:solidFill>
                  <a:schemeClr val="bg2"/>
                </a:solidFill>
              </a:rPr>
              <a:t>Kapur</a:t>
            </a:r>
            <a:r>
              <a:rPr lang="en-US" sz="2000" b="1" dirty="0">
                <a:solidFill>
                  <a:schemeClr val="bg2"/>
                </a:solidFill>
              </a:rPr>
              <a:t>  	5. Batu </a:t>
            </a:r>
            <a:r>
              <a:rPr lang="en-US" sz="2000" b="1" dirty="0" err="1">
                <a:solidFill>
                  <a:schemeClr val="bg2"/>
                </a:solidFill>
              </a:rPr>
              <a:t>Apung</a:t>
            </a:r>
            <a:r>
              <a:rPr lang="en-US" sz="2000" b="1" dirty="0">
                <a:solidFill>
                  <a:schemeClr val="bg2"/>
                </a:solidFill>
              </a:rPr>
              <a:t>	6. Batu Permata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7. </a:t>
            </a:r>
            <a:r>
              <a:rPr lang="en-US" sz="2000" b="1" dirty="0" err="1">
                <a:solidFill>
                  <a:schemeClr val="bg2"/>
                </a:solidFill>
              </a:rPr>
              <a:t>Bentonit</a:t>
            </a:r>
            <a:r>
              <a:rPr lang="en-US" sz="2000" b="1" dirty="0">
                <a:solidFill>
                  <a:schemeClr val="bg2"/>
                </a:solidFill>
              </a:rPr>
              <a:t> 	8. </a:t>
            </a:r>
            <a:r>
              <a:rPr lang="en-US" sz="2000" b="1" dirty="0" err="1">
                <a:solidFill>
                  <a:schemeClr val="bg2"/>
                </a:solidFill>
              </a:rPr>
              <a:t>Dolomit</a:t>
            </a:r>
            <a:r>
              <a:rPr lang="en-US" sz="2000" b="1" dirty="0">
                <a:solidFill>
                  <a:schemeClr val="bg2"/>
                </a:solidFill>
              </a:rPr>
              <a:t>	9. Feldspar	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10. Garam Batu (Halite)	   11. </a:t>
            </a:r>
            <a:r>
              <a:rPr lang="en-US" sz="2000" b="1" dirty="0" err="1">
                <a:solidFill>
                  <a:schemeClr val="bg2"/>
                </a:solidFill>
              </a:rPr>
              <a:t>Grafit</a:t>
            </a:r>
            <a:r>
              <a:rPr lang="en-US" sz="2000" b="1" dirty="0">
                <a:solidFill>
                  <a:schemeClr val="bg2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12. Granit / </a:t>
            </a:r>
            <a:r>
              <a:rPr lang="en-US" sz="2000" b="1" dirty="0" err="1">
                <a:solidFill>
                  <a:schemeClr val="bg2"/>
                </a:solidFill>
              </a:rPr>
              <a:t>Andesit</a:t>
            </a:r>
            <a:r>
              <a:rPr lang="en-US" sz="2000" b="1" dirty="0">
                <a:solidFill>
                  <a:schemeClr val="bg2"/>
                </a:solidFill>
              </a:rPr>
              <a:t>	13. </a:t>
            </a:r>
            <a:r>
              <a:rPr lang="en-US" sz="2000" b="1" dirty="0" err="1">
                <a:solidFill>
                  <a:schemeClr val="bg2"/>
                </a:solidFill>
              </a:rPr>
              <a:t>Gips</a:t>
            </a:r>
            <a:r>
              <a:rPr lang="en-US" sz="2000" b="1" dirty="0">
                <a:solidFill>
                  <a:schemeClr val="bg2"/>
                </a:solidFill>
              </a:rPr>
              <a:t>        14. </a:t>
            </a:r>
            <a:r>
              <a:rPr lang="en-US" sz="2000" b="1" dirty="0" err="1">
                <a:solidFill>
                  <a:schemeClr val="bg2"/>
                </a:solidFill>
              </a:rPr>
              <a:t>Kalsit</a:t>
            </a:r>
            <a:endParaRPr lang="en-US" sz="20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ID" b="1" dirty="0">
                <a:solidFill>
                  <a:schemeClr val="bg2"/>
                </a:solidFill>
              </a:rPr>
              <a:t>15. Kaolin	16. </a:t>
            </a:r>
            <a:r>
              <a:rPr lang="en-ID" b="1" dirty="0" err="1">
                <a:solidFill>
                  <a:schemeClr val="bg2"/>
                </a:solidFill>
              </a:rPr>
              <a:t>Leusit</a:t>
            </a:r>
            <a:r>
              <a:rPr lang="en-ID" b="1" dirty="0">
                <a:solidFill>
                  <a:schemeClr val="bg2"/>
                </a:solidFill>
              </a:rPr>
              <a:t>	17. </a:t>
            </a:r>
            <a:r>
              <a:rPr lang="en-ID" b="1" dirty="0" err="1">
                <a:solidFill>
                  <a:schemeClr val="bg2"/>
                </a:solidFill>
              </a:rPr>
              <a:t>Magnesit</a:t>
            </a:r>
            <a:endParaRPr lang="en-ID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ID" b="1" dirty="0">
                <a:solidFill>
                  <a:schemeClr val="bg2"/>
                </a:solidFill>
              </a:rPr>
              <a:t>18. Mika	19. </a:t>
            </a:r>
            <a:r>
              <a:rPr lang="en-ID" b="1" dirty="0" err="1">
                <a:solidFill>
                  <a:schemeClr val="bg2"/>
                </a:solidFill>
              </a:rPr>
              <a:t>Marmer</a:t>
            </a:r>
            <a:r>
              <a:rPr lang="en-ID" b="1" dirty="0">
                <a:solidFill>
                  <a:schemeClr val="bg2"/>
                </a:solidFill>
              </a:rPr>
              <a:t>	20. </a:t>
            </a:r>
            <a:r>
              <a:rPr lang="en-ID" b="1" dirty="0" err="1">
                <a:solidFill>
                  <a:schemeClr val="bg2"/>
                </a:solidFill>
              </a:rPr>
              <a:t>Nitrat</a:t>
            </a:r>
            <a:r>
              <a:rPr lang="en-ID" b="1" dirty="0">
                <a:solidFill>
                  <a:schemeClr val="bg2"/>
                </a:solidFill>
              </a:rPr>
              <a:t>	</a:t>
            </a:r>
          </a:p>
          <a:p>
            <a:pPr marL="0" indent="0">
              <a:buNone/>
            </a:pPr>
            <a:r>
              <a:rPr lang="en-ID" b="1" dirty="0">
                <a:solidFill>
                  <a:schemeClr val="bg2"/>
                </a:solidFill>
              </a:rPr>
              <a:t>21. Obsidian	22. </a:t>
            </a:r>
            <a:r>
              <a:rPr lang="en-ID" b="1" dirty="0" err="1">
                <a:solidFill>
                  <a:schemeClr val="bg2"/>
                </a:solidFill>
              </a:rPr>
              <a:t>Oker</a:t>
            </a:r>
            <a:r>
              <a:rPr lang="en-ID" b="1" dirty="0">
                <a:solidFill>
                  <a:schemeClr val="bg2"/>
                </a:solidFill>
              </a:rPr>
              <a:t>	23. </a:t>
            </a:r>
            <a:r>
              <a:rPr lang="en-ID" b="1" dirty="0" err="1">
                <a:solidFill>
                  <a:schemeClr val="bg2"/>
                </a:solidFill>
              </a:rPr>
              <a:t>Pasir</a:t>
            </a:r>
            <a:r>
              <a:rPr lang="en-ID" b="1" dirty="0">
                <a:solidFill>
                  <a:schemeClr val="bg2"/>
                </a:solidFill>
              </a:rPr>
              <a:t> &amp; </a:t>
            </a:r>
            <a:r>
              <a:rPr lang="en-ID" b="1" dirty="0" err="1">
                <a:solidFill>
                  <a:schemeClr val="bg2"/>
                </a:solidFill>
              </a:rPr>
              <a:t>Kerikil</a:t>
            </a:r>
            <a:r>
              <a:rPr lang="en-ID" b="1" dirty="0">
                <a:solidFill>
                  <a:schemeClr val="bg2"/>
                </a:solidFill>
              </a:rPr>
              <a:t> </a:t>
            </a:r>
          </a:p>
          <a:p>
            <a:pPr marL="0" indent="0">
              <a:buNone/>
            </a:pPr>
            <a:endParaRPr lang="en-ID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5219E-7600-4A96-9D05-AB9AACE83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35" y="900953"/>
            <a:ext cx="5945795" cy="52803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ID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ID" sz="2000" b="1" dirty="0">
                <a:solidFill>
                  <a:schemeClr val="tx2"/>
                </a:solidFill>
              </a:rPr>
              <a:t>24. </a:t>
            </a:r>
            <a:r>
              <a:rPr lang="en-ID" sz="2000" b="1" dirty="0" err="1">
                <a:solidFill>
                  <a:schemeClr val="tx2"/>
                </a:solidFill>
              </a:rPr>
              <a:t>Pasir</a:t>
            </a:r>
            <a:r>
              <a:rPr lang="en-ID" sz="2000" b="1" dirty="0">
                <a:solidFill>
                  <a:schemeClr val="tx2"/>
                </a:solidFill>
              </a:rPr>
              <a:t> </a:t>
            </a:r>
            <a:r>
              <a:rPr lang="en-ID" sz="2000" b="1" dirty="0" err="1">
                <a:solidFill>
                  <a:schemeClr val="tx2"/>
                </a:solidFill>
              </a:rPr>
              <a:t>Kuarsa</a:t>
            </a:r>
            <a:r>
              <a:rPr lang="en-ID" sz="2000" b="1" dirty="0">
                <a:solidFill>
                  <a:schemeClr val="tx2"/>
                </a:solidFill>
              </a:rPr>
              <a:t>		25. </a:t>
            </a:r>
            <a:r>
              <a:rPr lang="en-ID" sz="2000" b="1" dirty="0" err="1">
                <a:solidFill>
                  <a:schemeClr val="tx2"/>
                </a:solidFill>
              </a:rPr>
              <a:t>Perlit</a:t>
            </a:r>
            <a:r>
              <a:rPr lang="en-ID" sz="2000" b="1" dirty="0">
                <a:solidFill>
                  <a:schemeClr val="tx2"/>
                </a:solidFill>
              </a:rPr>
              <a:t>	26. </a:t>
            </a:r>
            <a:r>
              <a:rPr lang="en-ID" sz="2000" b="1" dirty="0" err="1">
                <a:solidFill>
                  <a:schemeClr val="tx2"/>
                </a:solidFill>
              </a:rPr>
              <a:t>Fosfat</a:t>
            </a:r>
            <a:endParaRPr lang="en-ID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27. Talk		28. Tanah </a:t>
            </a:r>
            <a:r>
              <a:rPr lang="en-US" sz="2000" b="1" dirty="0" err="1">
                <a:solidFill>
                  <a:schemeClr val="tx2"/>
                </a:solidFill>
              </a:rPr>
              <a:t>Serat</a:t>
            </a:r>
            <a:r>
              <a:rPr lang="en-US" sz="2000" b="1" dirty="0">
                <a:solidFill>
                  <a:schemeClr val="tx2"/>
                </a:solidFill>
              </a:rPr>
              <a:t> (Fullers Earth)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29. Tanah Diatom  30. Tanah </a:t>
            </a:r>
            <a:r>
              <a:rPr lang="en-US" sz="2000" b="1" dirty="0" err="1">
                <a:solidFill>
                  <a:schemeClr val="tx2"/>
                </a:solidFill>
              </a:rPr>
              <a:t>Liat</a:t>
            </a:r>
            <a:r>
              <a:rPr lang="en-US" sz="2000" b="1" dirty="0">
                <a:solidFill>
                  <a:schemeClr val="tx2"/>
                </a:solidFill>
              </a:rPr>
              <a:t>  31. Tawas (Alum)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32. </a:t>
            </a:r>
            <a:r>
              <a:rPr lang="en-US" sz="2000" b="1" dirty="0" err="1">
                <a:solidFill>
                  <a:schemeClr val="tx2"/>
                </a:solidFill>
              </a:rPr>
              <a:t>Tras</a:t>
            </a:r>
            <a:r>
              <a:rPr lang="en-US" sz="2000" b="1" dirty="0">
                <a:solidFill>
                  <a:schemeClr val="tx2"/>
                </a:solidFill>
              </a:rPr>
              <a:t>   	33. </a:t>
            </a:r>
            <a:r>
              <a:rPr lang="en-US" sz="2000" b="1" dirty="0" err="1">
                <a:solidFill>
                  <a:schemeClr val="tx2"/>
                </a:solidFill>
              </a:rPr>
              <a:t>Yarosit</a:t>
            </a:r>
            <a:r>
              <a:rPr lang="en-US" sz="2000" b="1" dirty="0">
                <a:solidFill>
                  <a:schemeClr val="tx2"/>
                </a:solidFill>
              </a:rPr>
              <a:t>  	 34. </a:t>
            </a:r>
            <a:r>
              <a:rPr lang="en-US" sz="2000" b="1" dirty="0" err="1">
                <a:solidFill>
                  <a:schemeClr val="tx2"/>
                </a:solidFill>
              </a:rPr>
              <a:t>Zeolit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35. Basal	36. </a:t>
            </a:r>
            <a:r>
              <a:rPr lang="en-US" sz="2000" b="1" dirty="0" err="1">
                <a:solidFill>
                  <a:schemeClr val="tx2"/>
                </a:solidFill>
              </a:rPr>
              <a:t>Trakhit</a:t>
            </a:r>
            <a:r>
              <a:rPr lang="en-US" sz="2000" b="1" dirty="0">
                <a:solidFill>
                  <a:schemeClr val="tx2"/>
                </a:solidFill>
              </a:rPr>
              <a:t>	37. </a:t>
            </a:r>
            <a:r>
              <a:rPr lang="en-US" sz="2000" b="1" dirty="0" err="1">
                <a:solidFill>
                  <a:schemeClr val="tx2"/>
                </a:solidFill>
              </a:rPr>
              <a:t>Belerang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38. MBLB </a:t>
            </a:r>
            <a:r>
              <a:rPr lang="en-US" sz="2000" b="1" dirty="0" err="1">
                <a:solidFill>
                  <a:schemeClr val="tx2"/>
                </a:solidFill>
              </a:rPr>
              <a:t>ikutan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dalam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suatu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pertambangan</a:t>
            </a:r>
            <a:r>
              <a:rPr lang="en-US" sz="2000" b="1" dirty="0">
                <a:solidFill>
                  <a:schemeClr val="tx2"/>
                </a:solidFill>
              </a:rPr>
              <a:t> mineral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39. MBLB </a:t>
            </a:r>
            <a:r>
              <a:rPr lang="en-US" sz="2000" b="1" dirty="0" err="1">
                <a:solidFill>
                  <a:schemeClr val="tx2"/>
                </a:solidFill>
              </a:rPr>
              <a:t>lainnya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sesuai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dengan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ketentuan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peraturan</a:t>
            </a:r>
            <a:r>
              <a:rPr lang="en-US" sz="2000" b="1" dirty="0">
                <a:solidFill>
                  <a:schemeClr val="tx2"/>
                </a:solidFill>
              </a:rPr>
              <a:t> 	</a:t>
            </a:r>
            <a:r>
              <a:rPr lang="en-US" sz="2000" b="1" dirty="0" err="1">
                <a:solidFill>
                  <a:schemeClr val="tx2"/>
                </a:solidFill>
              </a:rPr>
              <a:t>perundang-undangan</a:t>
            </a:r>
            <a:endParaRPr lang="en-ID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5" y="466344"/>
            <a:ext cx="11645154" cy="676656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 Black" panose="020B0A04020102020204" pitchFamily="34" charset="0"/>
              </a:rPr>
              <a:t>G) PAJAK SARANG BURUNG WALET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639276"/>
              </p:ext>
            </p:extLst>
          </p:nvPr>
        </p:nvGraphicFramePr>
        <p:xfrm>
          <a:off x="430305" y="1143000"/>
          <a:ext cx="1164515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B96-E6D4-4C2A-8789-3FC4A5CD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466343"/>
            <a:ext cx="11981329" cy="4211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MT Black" panose="02070A03080606020203" pitchFamily="18" charset="0"/>
              </a:rPr>
              <a:t>OPSEN (BAGI HASIL) </a:t>
            </a:r>
            <a:r>
              <a:rPr lang="en-US" sz="2000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atas</a:t>
            </a:r>
            <a:r>
              <a:rPr lang="en-US" sz="2000" dirty="0">
                <a:solidFill>
                  <a:srgbClr val="FF0000"/>
                </a:solidFill>
                <a:latin typeface="Bodoni MT Black" panose="02070A03080606020203" pitchFamily="18" charset="0"/>
              </a:rPr>
              <a:t> PAJAK PROVINSI dan PAJAK KABUPATEN / KOTA</a:t>
            </a:r>
            <a:endParaRPr lang="en-ID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2A1B-C68D-429E-A0BE-B3FB0656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7" y="1021976"/>
            <a:ext cx="11981328" cy="5688106"/>
          </a:xfrm>
          <a:solidFill>
            <a:schemeClr val="accent1">
              <a:lumMod val="20000"/>
              <a:lumOff val="80000"/>
            </a:schemeClr>
          </a:solidFill>
        </p:spPr>
        <p:txBody>
          <a:bodyPr lIns="72000">
            <a:normAutofit lnSpcReduction="10000"/>
          </a:bodyPr>
          <a:lstStyle/>
          <a:p>
            <a:pPr marL="0" indent="0" algn="r">
              <a:buNone/>
            </a:pPr>
            <a:r>
              <a:rPr lang="en-US" sz="20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OPSEN DIKENAKAN ATAS PAJAK TERUTANG DARI :</a:t>
            </a:r>
          </a:p>
          <a:p>
            <a:pPr marL="0" indent="0" algn="r">
              <a:buNone/>
            </a:pPr>
            <a:r>
              <a:rPr lang="en-US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1) PKB (</a:t>
            </a:r>
            <a:r>
              <a:rPr lang="en-US" sz="20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Pajak</a:t>
            </a:r>
            <a:r>
              <a:rPr lang="en-US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Kendaraan</a:t>
            </a:r>
            <a:r>
              <a:rPr lang="en-US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Bermotor</a:t>
            </a:r>
            <a:r>
              <a:rPr lang="en-US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)</a:t>
            </a:r>
          </a:p>
          <a:p>
            <a:pPr marL="0" indent="0" algn="r">
              <a:buNone/>
            </a:pPr>
            <a:r>
              <a:rPr lang="en-US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2) BBNKB (Bea </a:t>
            </a:r>
            <a:r>
              <a:rPr lang="en-US" sz="20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Balik</a:t>
            </a:r>
            <a:r>
              <a:rPr lang="en-US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 Nama </a:t>
            </a:r>
            <a:r>
              <a:rPr lang="en-US" sz="20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Kendaraan</a:t>
            </a:r>
            <a:r>
              <a:rPr lang="en-US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Bermotor</a:t>
            </a:r>
            <a:r>
              <a:rPr lang="en-US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)   dan</a:t>
            </a:r>
          </a:p>
          <a:p>
            <a:pPr marL="0" indent="0" algn="r">
              <a:buNone/>
            </a:pPr>
            <a:r>
              <a:rPr lang="en-US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3) PAJAK MBLB (Material </a:t>
            </a:r>
            <a:r>
              <a:rPr lang="en-US" sz="20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Bukan</a:t>
            </a:r>
            <a:r>
              <a:rPr lang="en-US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Logam</a:t>
            </a:r>
            <a:r>
              <a:rPr lang="en-US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 dan </a:t>
            </a:r>
            <a:r>
              <a:rPr lang="en-US" sz="20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Batuan</a:t>
            </a:r>
            <a:r>
              <a:rPr lang="en-US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rgbClr val="002060"/>
                </a:solidFill>
                <a:latin typeface="Lucida Console" panose="020B0609040504020204" pitchFamily="49" charset="0"/>
              </a:rPr>
              <a:t>TARIF OPSEN </a:t>
            </a:r>
            <a:r>
              <a:rPr lang="en-US" sz="2000" b="1" u="sng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ditetapkan</a:t>
            </a:r>
            <a:r>
              <a:rPr lang="en-US" sz="2000" b="1" u="sng" dirty="0">
                <a:solidFill>
                  <a:srgbClr val="002060"/>
                </a:solidFill>
                <a:latin typeface="Lucida Console" panose="020B0609040504020204" pitchFamily="49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sebagai</a:t>
            </a:r>
            <a:r>
              <a:rPr lang="en-US" sz="2000" b="1" u="sng" dirty="0">
                <a:solidFill>
                  <a:srgbClr val="002060"/>
                </a:solidFill>
                <a:latin typeface="Lucida Console" panose="020B0609040504020204" pitchFamily="49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Lucida Console" panose="020B0609040504020204" pitchFamily="49" charset="0"/>
              </a:rPr>
              <a:t>berikut</a:t>
            </a:r>
            <a:r>
              <a:rPr lang="en-US" sz="2000" b="1" u="sng" dirty="0">
                <a:solidFill>
                  <a:srgbClr val="002060"/>
                </a:solidFill>
                <a:latin typeface="Lucida Console" panose="020B0609040504020204" pitchFamily="49" charset="0"/>
              </a:rPr>
              <a:t> 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Lucida Console" panose="020B0609040504020204" pitchFamily="49" charset="0"/>
              </a:rPr>
              <a:t>a) OPSEN PKB  = 66 %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Lucida Console" panose="020B0609040504020204" pitchFamily="49" charset="0"/>
              </a:rPr>
              <a:t>b) OPSEN BBN KB = 66 %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Lucida Console" panose="020B0609040504020204" pitchFamily="49" charset="0"/>
              </a:rPr>
              <a:t>c) OPSEN PAJAK MBLB = 25 %</a:t>
            </a:r>
          </a:p>
          <a:p>
            <a:pPr marL="0" indent="0" algn="ctr">
              <a:buNone/>
            </a:pPr>
            <a:r>
              <a:rPr lang="en-US" sz="2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KETENTUAN LAINNYA</a:t>
            </a:r>
          </a:p>
          <a:p>
            <a:pPr marL="0" indent="0" algn="ctr">
              <a:buNone/>
            </a:pP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I  - </a:t>
            </a:r>
            <a:r>
              <a:rPr lang="en-ID" sz="20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Besaran</a:t>
            </a: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Tarif </a:t>
            </a:r>
            <a:r>
              <a:rPr lang="en-ID" sz="20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Opsen</a:t>
            </a: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ID" sz="20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ditetapkan</a:t>
            </a: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ID" sz="20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dengan</a:t>
            </a: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PERDA</a:t>
            </a:r>
          </a:p>
          <a:p>
            <a:pPr marL="0" indent="0" algn="ctr">
              <a:buNone/>
            </a:pP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II  - OPSEN </a:t>
            </a:r>
            <a:r>
              <a:rPr lang="en-ID" sz="20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dipungut</a:t>
            </a: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ID" sz="20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secara</a:t>
            </a: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BERSAMAAN dg PAJAK YG DIKENAKAN OPSEN</a:t>
            </a:r>
          </a:p>
          <a:p>
            <a:pPr marL="0" indent="0" algn="ctr">
              <a:buNone/>
            </a:pP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III – </a:t>
            </a:r>
            <a:r>
              <a:rPr lang="en-ID" sz="20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Ketentuan</a:t>
            </a: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ID" sz="20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lebih</a:t>
            </a: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ID" sz="20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lanjut</a:t>
            </a: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ID" sz="20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mengenai</a:t>
            </a: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TATA CARA </a:t>
            </a:r>
            <a:r>
              <a:rPr lang="en-ID" sz="20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Pemungutan</a:t>
            </a: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OPSEN </a:t>
            </a:r>
            <a:r>
              <a:rPr lang="en-ID" sz="20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diatur</a:t>
            </a:r>
            <a:r>
              <a:rPr lang="en-ID" sz="20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dg PERATURAN PEMERINTAH</a:t>
            </a:r>
          </a:p>
        </p:txBody>
      </p:sp>
    </p:spTree>
    <p:extLst>
      <p:ext uri="{BB962C8B-B14F-4D97-AF65-F5344CB8AC3E}">
        <p14:creationId xmlns:p14="http://schemas.microsoft.com/office/powerpoint/2010/main" val="7407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B96-E6D4-4C2A-8789-3FC4A5CD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466343"/>
            <a:ext cx="11981329" cy="4211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odoni MT Black" panose="02070A03080606020203" pitchFamily="18" charset="0"/>
              </a:rPr>
              <a:t>BAGI HASIL PAJAK PROVINSI </a:t>
            </a:r>
            <a:r>
              <a:rPr lang="en-US" sz="2000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kepada</a:t>
            </a:r>
            <a:r>
              <a:rPr lang="en-US" sz="2000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odoni MT Black" panose="02070A03080606020203" pitchFamily="18" charset="0"/>
              </a:rPr>
              <a:t>Kabupaten</a:t>
            </a:r>
            <a:r>
              <a:rPr lang="en-US" sz="2000" dirty="0">
                <a:solidFill>
                  <a:srgbClr val="FF0000"/>
                </a:solidFill>
                <a:latin typeface="Bodoni MT Black" panose="02070A03080606020203" pitchFamily="18" charset="0"/>
              </a:rPr>
              <a:t> / Kota</a:t>
            </a:r>
            <a:endParaRPr lang="en-ID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2A1B-C68D-429E-A0BE-B3FB0656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7" y="1021976"/>
            <a:ext cx="11981328" cy="5688106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1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1) Hasil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Penerimaan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PBB KB (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Pjk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Bahan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Bakar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Kend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Bermotor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)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dibagikan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sebesar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70 %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ke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	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Kabupaten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/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kota</a:t>
            </a:r>
            <a:endParaRPr lang="en-US" sz="28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2) Hasil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Penerimaan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PAP (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Pajak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Air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Permukaan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)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dibagikan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sebesar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50 %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kepada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Kabupaten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	/ Kota.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	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Khusus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unt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PAP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yg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berada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HANYA PADA 1 WILAYAH KAB / KOTA,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maka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dibagikan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= 	80 %. 	(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Misal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PAP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yg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ada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di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Kab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Karawang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,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maka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atas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PAP Prov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Jabar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khusus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di 	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Karawang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,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akan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dibagikan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kepada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Kab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Karawang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sebesar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80).</a:t>
            </a:r>
          </a:p>
          <a:p>
            <a:pPr marL="0" indent="0">
              <a:buNone/>
            </a:pPr>
            <a:endParaRPr lang="en-US" sz="28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3) Hasil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Penerimaan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Pajak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Rokok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,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dibagihasilkan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sebesar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70%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kepada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Arial Narrow" panose="020B0606020202030204" pitchFamily="34" charset="0"/>
              </a:rPr>
              <a:t>Kabupaten</a:t>
            </a:r>
            <a:r>
              <a:rPr lang="en-US" sz="2800" b="1" dirty="0">
                <a:solidFill>
                  <a:schemeClr val="bg2"/>
                </a:solidFill>
                <a:latin typeface="Arial Narrow" panose="020B0606020202030204" pitchFamily="34" charset="0"/>
              </a:rPr>
              <a:t> / Kota.</a:t>
            </a:r>
          </a:p>
          <a:p>
            <a:pPr marL="0" indent="0">
              <a:buNone/>
            </a:pPr>
            <a:endParaRPr lang="en-US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2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A2AA28-4533-405F-9328-1BE3B4226499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BAB  X : KETENTUAN LAIN – LAIN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656E74-9FF5-4302-9547-A032132B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5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2" y="685800"/>
            <a:ext cx="11927540" cy="1062318"/>
          </a:xfrm>
          <a:solidFill>
            <a:schemeClr val="tx2"/>
          </a:solidFill>
        </p:spPr>
        <p:txBody>
          <a:bodyPr anchor="t" anchorCtr="0"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JENIS PAJAK DAERAH KOTA / KABUPATEN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UU No. 28 Th 2009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dibandingkan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UU  No. 1 Th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63271"/>
            <a:ext cx="5943600" cy="4894729"/>
          </a:xfrm>
          <a:solidFill>
            <a:srgbClr val="002060"/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UU No. 28 </a:t>
            </a:r>
            <a:r>
              <a:rPr lang="en-US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Tahun</a:t>
            </a:r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 : 2009</a:t>
            </a:r>
          </a:p>
          <a:p>
            <a:pPr marL="0" indent="0" algn="just" eaLnBrk="1" hangingPunct="1">
              <a:buNone/>
              <a:defRPr/>
            </a:pP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1) </a:t>
            </a:r>
            <a:r>
              <a:rPr lang="id-ID" altLang="id-ID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Pajak Hotel</a:t>
            </a: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en-US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2) </a:t>
            </a:r>
            <a:r>
              <a:rPr lang="id-ID" altLang="id-ID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Pajak Restoran</a:t>
            </a:r>
            <a:endParaRPr lang="en-US" altLang="id-ID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just" eaLnBrk="1" hangingPunct="1">
              <a:buNone/>
              <a:defRPr/>
            </a:pP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3) </a:t>
            </a:r>
            <a:r>
              <a:rPr lang="id-ID" altLang="id-ID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Pajak Hiburan</a:t>
            </a:r>
            <a:r>
              <a:rPr lang="en-US" altLang="id-ID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4) </a:t>
            </a:r>
            <a:r>
              <a:rPr lang="id-ID" altLang="id-ID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Pajak Reklame</a:t>
            </a:r>
            <a:endParaRPr lang="en-US" altLang="id-ID" sz="18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marL="0" indent="0" algn="just" eaLnBrk="1" hangingPunct="1">
              <a:buNone/>
              <a:defRPr/>
            </a:pP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5) </a:t>
            </a:r>
            <a:r>
              <a:rPr lang="id-ID" altLang="id-ID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Pajak Penerangan Jalan</a:t>
            </a:r>
          </a:p>
          <a:p>
            <a:pPr marL="0" indent="0" algn="just" eaLnBrk="1" hangingPunct="1">
              <a:buNone/>
              <a:defRPr/>
            </a:pP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6)</a:t>
            </a:r>
            <a:r>
              <a:rPr lang="en-US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Pajak Mineral Bukan Logam &amp; Batuan </a:t>
            </a:r>
            <a:endParaRPr lang="en-US" altLang="id-ID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eaLnBrk="1" hangingPunct="1">
              <a:buNone/>
              <a:defRPr/>
            </a:pPr>
            <a:r>
              <a:rPr lang="en-US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7) </a:t>
            </a:r>
            <a:r>
              <a:rPr lang="id-ID" altLang="id-ID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Pajak Parkir</a:t>
            </a:r>
            <a:r>
              <a:rPr lang="en-US" altLang="id-ID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	8</a:t>
            </a: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r>
              <a:rPr lang="en-US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Pajak Air Tanah </a:t>
            </a:r>
            <a:endParaRPr lang="en-US" altLang="id-ID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eaLnBrk="1" hangingPunct="1">
              <a:buNone/>
              <a:defRPr/>
            </a:pP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9) Pajak Sarang Burung Walet</a:t>
            </a:r>
          </a:p>
          <a:p>
            <a:pPr marL="0" indent="0" algn="just" eaLnBrk="1" hangingPunct="1">
              <a:buNone/>
              <a:defRPr/>
            </a:pP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10) PBB Pedesaan dan Perkotaan</a:t>
            </a:r>
          </a:p>
          <a:p>
            <a:pPr marL="0" indent="0" algn="just" eaLnBrk="1" hangingPunct="1">
              <a:buNone/>
              <a:defRPr/>
            </a:pP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11) Bea Perolehan Hak atas Tanah dan </a:t>
            </a:r>
            <a:r>
              <a:rPr lang="en-US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id-ID" altLang="id-ID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Bangunan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7564-0457-E486-97D0-8109D2C9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963271"/>
            <a:ext cx="5882640" cy="4894729"/>
          </a:xfrm>
          <a:solidFill>
            <a:srgbClr val="C00000"/>
          </a:solidFill>
        </p:spPr>
        <p:txBody>
          <a:bodyPr vert="horz" lIns="365760" tIns="365760" rIns="365760" bIns="365760" rtlCol="0" anchor="t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UU No. 1 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Tahun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2022</a:t>
            </a:r>
          </a:p>
          <a:p>
            <a:pPr marL="0" indent="0" algn="just" eaLnBrk="1" hangingPunct="1">
              <a:buNone/>
              <a:defRPr/>
            </a:pP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1)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Pajak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Bumi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Bangunan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Pedesaan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Perkotaan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just" eaLnBrk="1" hangingPunct="1">
              <a:buNone/>
              <a:defRPr/>
            </a:pP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	(PBB-P2)</a:t>
            </a:r>
            <a:endParaRPr lang="id-ID" altLang="id-ID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eaLnBrk="1" hangingPunct="1">
              <a:buNone/>
              <a:defRPr/>
            </a:pP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2) Bea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Perolehan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Hak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atas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Tanah &amp;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Bangunan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	(BPHTB)</a:t>
            </a:r>
          </a:p>
          <a:p>
            <a:pPr marL="0" indent="0" algn="just" eaLnBrk="1" hangingPunct="1">
              <a:buNone/>
              <a:defRPr/>
            </a:pP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3) </a:t>
            </a:r>
            <a:r>
              <a:rPr lang="en-US" altLang="id-ID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Pajak</a:t>
            </a:r>
            <a:r>
              <a:rPr lang="en-US" altLang="id-ID" sz="2000" b="1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Barang</a:t>
            </a:r>
            <a:r>
              <a:rPr lang="en-US" altLang="id-ID" sz="2000" b="1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dan Jasa </a:t>
            </a:r>
            <a:r>
              <a:rPr lang="en-US" altLang="id-ID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Tertentu</a:t>
            </a:r>
            <a:r>
              <a:rPr lang="en-US" altLang="id-ID" sz="2000" b="1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(PBJT</a:t>
            </a:r>
            <a:r>
              <a:rPr lang="en-US" altLang="id-ID" sz="2000" b="1" dirty="0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)</a:t>
            </a:r>
          </a:p>
          <a:p>
            <a:pPr marL="0" indent="0" algn="just" eaLnBrk="1" hangingPunct="1">
              <a:buNone/>
              <a:defRPr/>
            </a:pP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4)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Pajak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Reklame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		</a:t>
            </a:r>
          </a:p>
          <a:p>
            <a:pPr marL="0" indent="0" algn="just" eaLnBrk="1" hangingPunct="1">
              <a:buNone/>
              <a:defRPr/>
            </a:pP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5)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Pajak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Air Tanah (PAT)</a:t>
            </a:r>
          </a:p>
          <a:p>
            <a:pPr marL="0" indent="0" algn="just" eaLnBrk="1" hangingPunct="1">
              <a:buNone/>
              <a:defRPr/>
            </a:pP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6)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Pajak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Mineral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Bukan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Logam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Batuan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(MBLB)</a:t>
            </a:r>
          </a:p>
          <a:p>
            <a:pPr marL="0" indent="0" algn="just" eaLnBrk="1" hangingPunct="1">
              <a:buNone/>
              <a:defRPr/>
            </a:pP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7)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Pajak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Sarang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Burung</a:t>
            </a: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Walet</a:t>
            </a:r>
            <a:endParaRPr lang="en-US" altLang="id-ID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 eaLnBrk="1" hangingPunct="1">
              <a:buNone/>
              <a:defRPr/>
            </a:pP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8) </a:t>
            </a:r>
            <a:r>
              <a:rPr lang="en-US" altLang="id-ID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Opsen</a:t>
            </a:r>
            <a:r>
              <a:rPr lang="en-US" altLang="id-ID" sz="2000" b="1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Pajak</a:t>
            </a:r>
            <a:r>
              <a:rPr lang="en-US" altLang="id-ID" sz="2000" b="1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Kendaraan</a:t>
            </a:r>
            <a:r>
              <a:rPr lang="en-US" altLang="id-ID" sz="2000" b="1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Bermotor</a:t>
            </a:r>
            <a:r>
              <a:rPr lang="en-US" altLang="id-ID" sz="2000" b="1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(PKB)</a:t>
            </a:r>
          </a:p>
          <a:p>
            <a:pPr marL="0" indent="0" algn="just" eaLnBrk="1" hangingPunct="1">
              <a:buNone/>
              <a:defRPr/>
            </a:pPr>
            <a:r>
              <a:rPr lang="en-US" altLang="id-ID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9) </a:t>
            </a:r>
            <a:r>
              <a:rPr lang="en-US" altLang="id-ID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Opsen</a:t>
            </a:r>
            <a:r>
              <a:rPr lang="en-US" altLang="id-ID" sz="2000" b="1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Bea </a:t>
            </a:r>
            <a:r>
              <a:rPr lang="en-US" altLang="id-ID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Balik</a:t>
            </a:r>
            <a:r>
              <a:rPr lang="en-US" altLang="id-ID" sz="2000" b="1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Nama </a:t>
            </a:r>
            <a:r>
              <a:rPr lang="en-US" altLang="id-ID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Kendaraan</a:t>
            </a:r>
            <a:r>
              <a:rPr lang="en-US" altLang="id-ID" sz="2000" b="1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US" altLang="id-ID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Bermotor</a:t>
            </a:r>
            <a:r>
              <a:rPr lang="en-US" altLang="id-ID" sz="2000" b="1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(BBNKB)</a:t>
            </a:r>
          </a:p>
        </p:txBody>
      </p:sp>
    </p:spTree>
    <p:extLst>
      <p:ext uri="{BB962C8B-B14F-4D97-AF65-F5344CB8AC3E}">
        <p14:creationId xmlns:p14="http://schemas.microsoft.com/office/powerpoint/2010/main" val="41636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OPSEN </a:t>
            </a:r>
            <a:r>
              <a:rPr lang="en-US" dirty="0" err="1">
                <a:latin typeface="Arial Black" panose="020B0A04020102020204" pitchFamily="34" charset="0"/>
              </a:rPr>
              <a:t>untuk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Pajak</a:t>
            </a:r>
            <a:r>
              <a:rPr lang="en-US" dirty="0">
                <a:latin typeface="Arial Black" panose="020B0A04020102020204" pitchFamily="34" charset="0"/>
              </a:rPr>
              <a:t> Kota / </a:t>
            </a:r>
            <a:r>
              <a:rPr lang="en-US" dirty="0" err="1">
                <a:latin typeface="Arial Black" panose="020B0A04020102020204" pitchFamily="34" charset="0"/>
              </a:rPr>
              <a:t>Kabupater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terdiri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dari</a:t>
            </a:r>
            <a:r>
              <a:rPr lang="en-US" dirty="0">
                <a:latin typeface="Arial Black" panose="020B0A04020102020204" pitchFamily="34" charset="0"/>
              </a:rPr>
              <a:t> :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 err="1">
                <a:latin typeface="Arial Black" panose="020B0A04020102020204" pitchFamily="34" charset="0"/>
              </a:rPr>
              <a:t>Opsen</a:t>
            </a:r>
            <a:r>
              <a:rPr lang="en-US" dirty="0">
                <a:latin typeface="Arial Black" panose="020B0A04020102020204" pitchFamily="34" charset="0"/>
              </a:rPr>
              <a:t> PKB dan </a:t>
            </a:r>
            <a:r>
              <a:rPr lang="en-US" dirty="0" err="1">
                <a:latin typeface="Arial Black" panose="020B0A04020102020204" pitchFamily="34" charset="0"/>
              </a:rPr>
              <a:t>Opsen</a:t>
            </a:r>
            <a:r>
              <a:rPr lang="en-US" dirty="0">
                <a:latin typeface="Arial Black" panose="020B0A04020102020204" pitchFamily="34" charset="0"/>
              </a:rPr>
              <a:t> BBNKB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000-59E1-412E-859F-A4E33A263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0749"/>
            <a:ext cx="12192000" cy="435796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002060"/>
                </a:solidFill>
              </a:rPr>
              <a:t>Opsen</a:t>
            </a:r>
            <a:r>
              <a:rPr lang="en-US" sz="3600" b="1" dirty="0">
                <a:solidFill>
                  <a:srgbClr val="002060"/>
                </a:solidFill>
              </a:rPr>
              <a:t> PKB </a:t>
            </a:r>
            <a:r>
              <a:rPr lang="en-US" sz="3600" b="1" dirty="0" err="1">
                <a:solidFill>
                  <a:srgbClr val="002060"/>
                </a:solidFill>
              </a:rPr>
              <a:t>adalah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Opsen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yg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dikenakan</a:t>
            </a:r>
            <a:r>
              <a:rPr lang="en-US" sz="3600" b="1" dirty="0">
                <a:solidFill>
                  <a:srgbClr val="002060"/>
                </a:solidFill>
              </a:rPr>
              <a:t> oleh </a:t>
            </a:r>
            <a:r>
              <a:rPr lang="en-US" sz="3600" b="1" dirty="0" err="1">
                <a:solidFill>
                  <a:srgbClr val="002060"/>
                </a:solidFill>
              </a:rPr>
              <a:t>Kabupaten</a:t>
            </a:r>
            <a:r>
              <a:rPr lang="en-US" sz="3600" b="1" dirty="0">
                <a:solidFill>
                  <a:srgbClr val="002060"/>
                </a:solidFill>
              </a:rPr>
              <a:t> / Kota </a:t>
            </a:r>
            <a:r>
              <a:rPr lang="en-US" sz="3600" b="1" dirty="0" err="1">
                <a:solidFill>
                  <a:srgbClr val="002060"/>
                </a:solidFill>
              </a:rPr>
              <a:t>atas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Pokok</a:t>
            </a:r>
            <a:r>
              <a:rPr lang="en-US" sz="3600" b="1" dirty="0">
                <a:solidFill>
                  <a:srgbClr val="002060"/>
                </a:solidFill>
              </a:rPr>
              <a:t> PKB </a:t>
            </a:r>
            <a:r>
              <a:rPr lang="en-US" sz="3600" b="1" dirty="0" err="1">
                <a:solidFill>
                  <a:srgbClr val="002060"/>
                </a:solidFill>
              </a:rPr>
              <a:t>sesuai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dengan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Ketentuan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Peraturan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Perundang-undangan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err="1">
                <a:solidFill>
                  <a:srgbClr val="002060"/>
                </a:solidFill>
              </a:rPr>
              <a:t>Opsen</a:t>
            </a:r>
            <a:r>
              <a:rPr lang="en-US" sz="3600" b="1" dirty="0">
                <a:solidFill>
                  <a:srgbClr val="002060"/>
                </a:solidFill>
              </a:rPr>
              <a:t> BBNKB </a:t>
            </a:r>
            <a:r>
              <a:rPr lang="en-US" sz="3600" b="1" dirty="0" err="1">
                <a:solidFill>
                  <a:srgbClr val="002060"/>
                </a:solidFill>
              </a:rPr>
              <a:t>adalah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Opsen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yg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dikenakan</a:t>
            </a:r>
            <a:r>
              <a:rPr lang="en-US" sz="3600" b="1" dirty="0">
                <a:solidFill>
                  <a:srgbClr val="002060"/>
                </a:solidFill>
              </a:rPr>
              <a:t> oleh </a:t>
            </a:r>
            <a:r>
              <a:rPr lang="en-US" sz="3600" b="1" dirty="0" err="1">
                <a:solidFill>
                  <a:srgbClr val="002060"/>
                </a:solidFill>
              </a:rPr>
              <a:t>Kabupaten</a:t>
            </a:r>
            <a:r>
              <a:rPr lang="en-US" sz="3600" b="1" dirty="0">
                <a:solidFill>
                  <a:srgbClr val="002060"/>
                </a:solidFill>
              </a:rPr>
              <a:t> / Kota </a:t>
            </a:r>
            <a:r>
              <a:rPr lang="en-US" sz="3600" b="1" dirty="0" err="1">
                <a:solidFill>
                  <a:srgbClr val="002060"/>
                </a:solidFill>
              </a:rPr>
              <a:t>atas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Pokok</a:t>
            </a:r>
            <a:r>
              <a:rPr lang="en-US" sz="3600" b="1" dirty="0">
                <a:solidFill>
                  <a:srgbClr val="002060"/>
                </a:solidFill>
              </a:rPr>
              <a:t> BBNKB </a:t>
            </a:r>
            <a:r>
              <a:rPr lang="en-US" sz="3600" b="1" dirty="0" err="1">
                <a:solidFill>
                  <a:srgbClr val="002060"/>
                </a:solidFill>
              </a:rPr>
              <a:t>sesuai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dengan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Ketentuan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Peraturan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Perundang-undangan</a:t>
            </a:r>
            <a:endParaRPr lang="en-ID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D" sz="3600" b="1" dirty="0"/>
          </a:p>
        </p:txBody>
      </p:sp>
    </p:spTree>
    <p:extLst>
      <p:ext uri="{BB962C8B-B14F-4D97-AF65-F5344CB8AC3E}">
        <p14:creationId xmlns:p14="http://schemas.microsoft.com/office/powerpoint/2010/main" val="37005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2729" y="242047"/>
            <a:ext cx="11524130" cy="72614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</a:t>
            </a:r>
            <a:r>
              <a:rPr lang="en-US" dirty="0"/>
              <a:t> UU No. 1 </a:t>
            </a:r>
            <a:r>
              <a:rPr lang="en-US" dirty="0" err="1"/>
              <a:t>Thn</a:t>
            </a:r>
            <a:r>
              <a:rPr lang="en-US" dirty="0"/>
              <a:t> 2022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76518" y="1196788"/>
            <a:ext cx="11470341" cy="551329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 PEMERINTAH 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daerah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dilarang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memungut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pajak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selain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jenis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pajak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yg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tercantum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 UU No 1 Th 2022 dan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penjelasannya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457200" indent="-457200">
              <a:buAutoNum type="arabicParenR"/>
            </a:pP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Jenis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Pajak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sebagaimana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dimaksud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dlm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Pasal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4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ayat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 1 dan 2 	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dapat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TIDAK DIPUNGUT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hal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</a:p>
          <a:p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a)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Potensinya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kurang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memadai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dan</a:t>
            </a:r>
          </a:p>
          <a:p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B)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Pemda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menetapkan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kebijakan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TIDAK MEMUNGUT</a:t>
            </a:r>
          </a:p>
          <a:p>
            <a:pPr marL="457200" indent="-457200">
              <a:buAutoNum type="alphaLcParenR"/>
            </a:pP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Kebijakan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pada point : 2) di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atas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ditetapkan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perda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mengenai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pajak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retribusi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" y="466343"/>
            <a:ext cx="11948160" cy="585217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ISI UU No. 1 </a:t>
            </a:r>
            <a:r>
              <a:rPr lang="en-US" b="1" dirty="0" err="1"/>
              <a:t>Tahun</a:t>
            </a:r>
            <a:r>
              <a:rPr lang="en-US" b="1" dirty="0"/>
              <a:t> : 2022 – Hub Keu : </a:t>
            </a:r>
            <a:r>
              <a:rPr lang="en-US" b="1" dirty="0" err="1"/>
              <a:t>Pem</a:t>
            </a:r>
            <a:r>
              <a:rPr lang="en-US" b="1" dirty="0"/>
              <a:t> Pusat dan </a:t>
            </a:r>
            <a:r>
              <a:rPr lang="en-US" b="1" dirty="0" err="1"/>
              <a:t>Pem</a:t>
            </a:r>
            <a:r>
              <a:rPr lang="en-US" b="1" dirty="0"/>
              <a:t> Daerah ( I 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" y="1051560"/>
            <a:ext cx="5785147" cy="5577840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en-US" sz="2800" b="1" dirty="0">
              <a:solidFill>
                <a:srgbClr val="FFC000"/>
              </a:solidFill>
            </a:endParaRPr>
          </a:p>
          <a:p>
            <a:endParaRPr lang="en-US" sz="2800" b="1" dirty="0">
              <a:solidFill>
                <a:srgbClr val="FFC000"/>
              </a:solidFill>
            </a:endParaRPr>
          </a:p>
          <a:p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  <a:highlight>
                  <a:srgbClr val="C0C0C0"/>
                </a:highlight>
              </a:rPr>
              <a:t>BAB I </a:t>
            </a:r>
            <a:r>
              <a:rPr lang="en-US" sz="2800" b="1" dirty="0">
                <a:solidFill>
                  <a:srgbClr val="FFC000"/>
                </a:solidFill>
              </a:rPr>
              <a:t>= KETENTUAN UMUM 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	  	</a:t>
            </a:r>
            <a:r>
              <a:rPr lang="en-US" sz="2800" b="1" dirty="0" err="1">
                <a:solidFill>
                  <a:srgbClr val="FFC000"/>
                </a:solidFill>
              </a:rPr>
              <a:t>Istilah-istilah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dalam</a:t>
            </a:r>
            <a:r>
              <a:rPr lang="en-US" sz="2800" b="1" dirty="0">
                <a:solidFill>
                  <a:srgbClr val="FFC000"/>
                </a:solidFill>
              </a:rPr>
              <a:t>  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		UU No. 1 Th 2022</a:t>
            </a:r>
          </a:p>
          <a:p>
            <a:endParaRPr lang="en-US" sz="900" b="1" dirty="0">
              <a:solidFill>
                <a:srgbClr val="FFC000"/>
              </a:solidFill>
            </a:endParaRPr>
          </a:p>
          <a:p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932" y="1051560"/>
            <a:ext cx="5785147" cy="569976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  <a:highlight>
                  <a:srgbClr val="C0C0C0"/>
                </a:highlight>
              </a:rPr>
              <a:t>BAB II </a:t>
            </a:r>
            <a:r>
              <a:rPr lang="en-US" sz="3000" b="1" dirty="0">
                <a:solidFill>
                  <a:srgbClr val="002060"/>
                </a:solidFill>
              </a:rPr>
              <a:t>= PJK DAERAH &amp; RETRIBUSI 			DAERAH</a:t>
            </a:r>
          </a:p>
          <a:p>
            <a:pPr marL="0" indent="0">
              <a:buNone/>
            </a:pPr>
            <a:endParaRPr lang="en-US" sz="3200" b="1" u="sng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en-US" sz="3200" b="1" u="sng" dirty="0">
                <a:solidFill>
                  <a:srgbClr val="002060"/>
                </a:solidFill>
                <a:highlight>
                  <a:srgbClr val="00FFFF"/>
                </a:highlight>
              </a:rPr>
              <a:t>BAGIAN KESATU = PAJAK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rgbClr val="002060"/>
                </a:solidFill>
              </a:rPr>
              <a:t>PAJAK DIPUNGUT PROVINSI :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Paragraf</a:t>
            </a:r>
            <a:r>
              <a:rPr lang="en-US" sz="2000" b="1" dirty="0">
                <a:solidFill>
                  <a:srgbClr val="002060"/>
                </a:solidFill>
              </a:rPr>
              <a:t> : 1 = JENIS PAJAK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Paragraf</a:t>
            </a:r>
            <a:r>
              <a:rPr lang="en-US" sz="2000" b="1" dirty="0">
                <a:solidFill>
                  <a:srgbClr val="002060"/>
                </a:solidFill>
              </a:rPr>
              <a:t> : 2 = PKB (</a:t>
            </a:r>
            <a:r>
              <a:rPr lang="en-US" sz="2000" b="1" dirty="0" err="1">
                <a:solidFill>
                  <a:srgbClr val="002060"/>
                </a:solidFill>
              </a:rPr>
              <a:t>Pajak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Kendaraan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Bermotor</a:t>
            </a:r>
            <a:r>
              <a:rPr lang="en-US" sz="2000" b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Paragraf</a:t>
            </a:r>
            <a:r>
              <a:rPr lang="en-US" sz="2000" b="1" dirty="0">
                <a:solidFill>
                  <a:srgbClr val="002060"/>
                </a:solidFill>
              </a:rPr>
              <a:t> : 3 = BBN KB (Bea </a:t>
            </a:r>
            <a:r>
              <a:rPr lang="en-US" sz="2000" b="1" dirty="0" err="1">
                <a:solidFill>
                  <a:srgbClr val="002060"/>
                </a:solidFill>
              </a:rPr>
              <a:t>Balik</a:t>
            </a:r>
            <a:r>
              <a:rPr lang="en-US" sz="2000" b="1" dirty="0">
                <a:solidFill>
                  <a:srgbClr val="002060"/>
                </a:solidFill>
              </a:rPr>
              <a:t> Nama </a:t>
            </a:r>
            <a:r>
              <a:rPr lang="en-US" sz="2000" b="1" dirty="0" err="1">
                <a:solidFill>
                  <a:srgbClr val="002060"/>
                </a:solidFill>
              </a:rPr>
              <a:t>Kend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Bermtr</a:t>
            </a:r>
            <a:r>
              <a:rPr lang="en-US" sz="2000" b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Paragraf</a:t>
            </a:r>
            <a:r>
              <a:rPr lang="en-US" sz="2000" b="1" dirty="0">
                <a:solidFill>
                  <a:srgbClr val="002060"/>
                </a:solidFill>
              </a:rPr>
              <a:t> : 4 = PAB (</a:t>
            </a:r>
            <a:r>
              <a:rPr lang="en-US" sz="2000" b="1" dirty="0" err="1">
                <a:solidFill>
                  <a:srgbClr val="002060"/>
                </a:solidFill>
              </a:rPr>
              <a:t>Pajak</a:t>
            </a:r>
            <a:r>
              <a:rPr lang="en-US" sz="2000" b="1" dirty="0">
                <a:solidFill>
                  <a:srgbClr val="002060"/>
                </a:solidFill>
              </a:rPr>
              <a:t> Alat </a:t>
            </a:r>
            <a:r>
              <a:rPr lang="en-US" sz="2000" b="1" dirty="0" err="1">
                <a:solidFill>
                  <a:srgbClr val="002060"/>
                </a:solidFill>
              </a:rPr>
              <a:t>Berat</a:t>
            </a:r>
            <a:r>
              <a:rPr lang="en-US" sz="2000" b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Paragraf</a:t>
            </a:r>
            <a:r>
              <a:rPr lang="en-US" sz="2000" b="1" dirty="0">
                <a:solidFill>
                  <a:srgbClr val="002060"/>
                </a:solidFill>
              </a:rPr>
              <a:t> : 5 = PBB KB (</a:t>
            </a:r>
            <a:r>
              <a:rPr lang="en-US" sz="2000" b="1" dirty="0" err="1">
                <a:solidFill>
                  <a:srgbClr val="002060"/>
                </a:solidFill>
              </a:rPr>
              <a:t>Pjk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Bhn</a:t>
            </a:r>
            <a:r>
              <a:rPr lang="en-US" sz="2000" b="1" dirty="0">
                <a:solidFill>
                  <a:srgbClr val="002060"/>
                </a:solidFill>
              </a:rPr>
              <a:t> Bakar </a:t>
            </a:r>
            <a:r>
              <a:rPr lang="en-US" sz="2000" b="1" dirty="0" err="1">
                <a:solidFill>
                  <a:srgbClr val="002060"/>
                </a:solidFill>
              </a:rPr>
              <a:t>Kend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Bermtr</a:t>
            </a:r>
            <a:r>
              <a:rPr lang="en-US" sz="2000" b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Paragraf</a:t>
            </a:r>
            <a:r>
              <a:rPr lang="en-US" sz="2000" b="1" dirty="0">
                <a:solidFill>
                  <a:srgbClr val="002060"/>
                </a:solidFill>
              </a:rPr>
              <a:t> : 6 = PAP (</a:t>
            </a:r>
            <a:r>
              <a:rPr lang="en-US" sz="2000" b="1" dirty="0" err="1">
                <a:solidFill>
                  <a:srgbClr val="002060"/>
                </a:solidFill>
              </a:rPr>
              <a:t>Pemanfaatan</a:t>
            </a:r>
            <a:r>
              <a:rPr lang="en-US" sz="2000" b="1" dirty="0">
                <a:solidFill>
                  <a:srgbClr val="002060"/>
                </a:solidFill>
              </a:rPr>
              <a:t> Air </a:t>
            </a:r>
            <a:r>
              <a:rPr lang="en-US" sz="2000" b="1" dirty="0" err="1">
                <a:solidFill>
                  <a:srgbClr val="002060"/>
                </a:solidFill>
              </a:rPr>
              <a:t>Permukaan</a:t>
            </a:r>
            <a:r>
              <a:rPr lang="en-US" sz="2000" b="1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Paragraf</a:t>
            </a:r>
            <a:r>
              <a:rPr lang="en-US" sz="2000" b="1" dirty="0">
                <a:solidFill>
                  <a:srgbClr val="002060"/>
                </a:solidFill>
              </a:rPr>
              <a:t> : 7 = </a:t>
            </a:r>
            <a:r>
              <a:rPr lang="en-US" sz="2000" b="1" dirty="0" err="1">
                <a:solidFill>
                  <a:srgbClr val="002060"/>
                </a:solidFill>
              </a:rPr>
              <a:t>Pajak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Rokok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0F1B-E983-4B9D-9EB4-DA791DED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5699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/>
              <a:t>ISI UU No. 1 </a:t>
            </a:r>
            <a:r>
              <a:rPr lang="en-US" b="1" dirty="0" err="1"/>
              <a:t>Tahun</a:t>
            </a:r>
            <a:r>
              <a:rPr lang="en-US" b="1" dirty="0"/>
              <a:t> : 2022 – Hub Keu : </a:t>
            </a:r>
            <a:r>
              <a:rPr lang="en-US" b="1" dirty="0" err="1"/>
              <a:t>Pem</a:t>
            </a:r>
            <a:r>
              <a:rPr lang="en-US" b="1" dirty="0"/>
              <a:t> Pusat dan </a:t>
            </a:r>
            <a:r>
              <a:rPr lang="en-US" b="1" dirty="0" err="1"/>
              <a:t>Pem</a:t>
            </a:r>
            <a:r>
              <a:rPr lang="en-US" b="1" dirty="0"/>
              <a:t> Daerah ( II)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BBB1-0251-4D3D-B42B-150CFD046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36320"/>
            <a:ext cx="5769864" cy="5821680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u="sng" dirty="0">
                <a:solidFill>
                  <a:srgbClr val="FFC000"/>
                </a:solidFill>
              </a:rPr>
              <a:t>PAJAK DIPUNGUT KABUPATEN / KOTA :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C000"/>
                </a:solidFill>
              </a:rPr>
              <a:t>Paragraf</a:t>
            </a:r>
            <a:r>
              <a:rPr lang="en-US" sz="2000" b="1" dirty="0">
                <a:solidFill>
                  <a:srgbClr val="FFC000"/>
                </a:solidFill>
              </a:rPr>
              <a:t> : 8 = PBB P2 (</a:t>
            </a:r>
            <a:r>
              <a:rPr lang="en-US" sz="2000" b="1" dirty="0" err="1">
                <a:solidFill>
                  <a:srgbClr val="FFC000"/>
                </a:solidFill>
              </a:rPr>
              <a:t>Pajak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Bumi</a:t>
            </a:r>
            <a:r>
              <a:rPr lang="en-US" sz="2000" b="1" dirty="0">
                <a:solidFill>
                  <a:srgbClr val="FFC000"/>
                </a:solidFill>
              </a:rPr>
              <a:t> &amp; </a:t>
            </a:r>
            <a:r>
              <a:rPr lang="en-US" sz="2000" b="1" dirty="0" err="1">
                <a:solidFill>
                  <a:srgbClr val="FFC000"/>
                </a:solidFill>
              </a:rPr>
              <a:t>Bangunan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	</a:t>
            </a:r>
            <a:r>
              <a:rPr lang="en-US" sz="2000" b="1" dirty="0" err="1">
                <a:solidFill>
                  <a:srgbClr val="FFC000"/>
                </a:solidFill>
              </a:rPr>
              <a:t>Perdesaan</a:t>
            </a:r>
            <a:r>
              <a:rPr lang="en-US" sz="2000" b="1" dirty="0">
                <a:solidFill>
                  <a:srgbClr val="FFC000"/>
                </a:solidFill>
              </a:rPr>
              <a:t> &amp; </a:t>
            </a:r>
            <a:r>
              <a:rPr lang="en-US" sz="2000" b="1" dirty="0" err="1">
                <a:solidFill>
                  <a:srgbClr val="FFC000"/>
                </a:solidFill>
              </a:rPr>
              <a:t>Perkotaan</a:t>
            </a:r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C000"/>
                </a:solidFill>
              </a:rPr>
              <a:t>Paragraf</a:t>
            </a:r>
            <a:r>
              <a:rPr lang="en-US" sz="2000" b="1" dirty="0">
                <a:solidFill>
                  <a:srgbClr val="FFC000"/>
                </a:solidFill>
              </a:rPr>
              <a:t> : 9 = BPHTB (Bea </a:t>
            </a:r>
            <a:r>
              <a:rPr lang="en-US" sz="2000" b="1" dirty="0" err="1">
                <a:solidFill>
                  <a:srgbClr val="FFC000"/>
                </a:solidFill>
              </a:rPr>
              <a:t>Perolehan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Hak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atas</a:t>
            </a:r>
            <a:r>
              <a:rPr lang="en-US" sz="2000" b="1" dirty="0">
                <a:solidFill>
                  <a:srgbClr val="FFC000"/>
                </a:solidFill>
              </a:rPr>
              <a:t> Tanah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	&amp;/ </a:t>
            </a:r>
            <a:r>
              <a:rPr lang="en-US" sz="2000" b="1" dirty="0" err="1">
                <a:solidFill>
                  <a:srgbClr val="FFC000"/>
                </a:solidFill>
              </a:rPr>
              <a:t>Bangunan</a:t>
            </a:r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C000"/>
                </a:solidFill>
              </a:rPr>
              <a:t>Paragraf</a:t>
            </a:r>
            <a:r>
              <a:rPr lang="en-US" sz="2000" b="1" dirty="0">
                <a:solidFill>
                  <a:srgbClr val="FFC000"/>
                </a:solidFill>
              </a:rPr>
              <a:t> : 10 = PBJT ( </a:t>
            </a:r>
            <a:r>
              <a:rPr lang="en-US" sz="2000" b="1" dirty="0" err="1">
                <a:solidFill>
                  <a:srgbClr val="FFC000"/>
                </a:solidFill>
              </a:rPr>
              <a:t>Pajak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Barang</a:t>
            </a:r>
            <a:r>
              <a:rPr lang="en-US" sz="2000" b="1" dirty="0">
                <a:solidFill>
                  <a:srgbClr val="FFC000"/>
                </a:solidFill>
              </a:rPr>
              <a:t> &amp; Jasa </a:t>
            </a:r>
            <a:r>
              <a:rPr lang="en-US" sz="2000" b="1" dirty="0" err="1">
                <a:solidFill>
                  <a:srgbClr val="FFC000"/>
                </a:solidFill>
              </a:rPr>
              <a:t>Tertentu</a:t>
            </a:r>
            <a:r>
              <a:rPr lang="en-US" sz="2000" b="1" dirty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C000"/>
                </a:solidFill>
              </a:rPr>
              <a:t>Paragraf</a:t>
            </a:r>
            <a:r>
              <a:rPr lang="en-US" sz="2000" b="1" dirty="0">
                <a:solidFill>
                  <a:srgbClr val="FFC000"/>
                </a:solidFill>
              </a:rPr>
              <a:t> : 11 = </a:t>
            </a:r>
            <a:r>
              <a:rPr lang="en-US" sz="2000" b="1" dirty="0" err="1">
                <a:solidFill>
                  <a:srgbClr val="FFC000"/>
                </a:solidFill>
              </a:rPr>
              <a:t>Pajak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Reklame</a:t>
            </a:r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C000"/>
                </a:solidFill>
              </a:rPr>
              <a:t>Paragraf</a:t>
            </a:r>
            <a:r>
              <a:rPr lang="en-US" sz="2000" b="1" dirty="0">
                <a:solidFill>
                  <a:srgbClr val="FFC000"/>
                </a:solidFill>
              </a:rPr>
              <a:t> : 12 = PAT (</a:t>
            </a:r>
            <a:r>
              <a:rPr lang="en-US" sz="2000" b="1" dirty="0" err="1">
                <a:solidFill>
                  <a:srgbClr val="FFC000"/>
                </a:solidFill>
              </a:rPr>
              <a:t>Pajak</a:t>
            </a:r>
            <a:r>
              <a:rPr lang="en-US" sz="2000" b="1" dirty="0">
                <a:solidFill>
                  <a:srgbClr val="FFC000"/>
                </a:solidFill>
              </a:rPr>
              <a:t> Air Tanah)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C000"/>
                </a:solidFill>
              </a:rPr>
              <a:t>Paragraf</a:t>
            </a:r>
            <a:r>
              <a:rPr lang="en-US" sz="2000" b="1" dirty="0">
                <a:solidFill>
                  <a:srgbClr val="FFC000"/>
                </a:solidFill>
              </a:rPr>
              <a:t> : 13 = </a:t>
            </a:r>
            <a:r>
              <a:rPr lang="en-US" sz="2000" b="1" dirty="0" err="1">
                <a:solidFill>
                  <a:srgbClr val="FFC000"/>
                </a:solidFill>
              </a:rPr>
              <a:t>Pjk</a:t>
            </a:r>
            <a:r>
              <a:rPr lang="en-US" sz="2000" b="1" dirty="0">
                <a:solidFill>
                  <a:srgbClr val="FFC000"/>
                </a:solidFill>
              </a:rPr>
              <a:t> MBLB (</a:t>
            </a:r>
            <a:r>
              <a:rPr lang="en-US" sz="2000" b="1" dirty="0" err="1">
                <a:solidFill>
                  <a:srgbClr val="FFC000"/>
                </a:solidFill>
              </a:rPr>
              <a:t>Pjk</a:t>
            </a:r>
            <a:r>
              <a:rPr lang="en-US" sz="2000" b="1" dirty="0">
                <a:solidFill>
                  <a:srgbClr val="FFC000"/>
                </a:solidFill>
              </a:rPr>
              <a:t> Mineral </a:t>
            </a:r>
            <a:r>
              <a:rPr lang="en-US" sz="2000" b="1" dirty="0" err="1">
                <a:solidFill>
                  <a:srgbClr val="FFC000"/>
                </a:solidFill>
              </a:rPr>
              <a:t>Bukan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Logam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		&amp; </a:t>
            </a:r>
            <a:r>
              <a:rPr lang="en-US" sz="2000" b="1" dirty="0" err="1">
                <a:solidFill>
                  <a:srgbClr val="FFC000"/>
                </a:solidFill>
              </a:rPr>
              <a:t>Batuan</a:t>
            </a:r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FFC000"/>
                </a:solidFill>
              </a:rPr>
              <a:t>Paragraf</a:t>
            </a:r>
            <a:r>
              <a:rPr lang="en-US" sz="2000" b="1" dirty="0">
                <a:solidFill>
                  <a:srgbClr val="FFC000"/>
                </a:solidFill>
              </a:rPr>
              <a:t> : 14 = </a:t>
            </a:r>
            <a:r>
              <a:rPr lang="en-US" sz="2000" b="1" dirty="0" err="1">
                <a:solidFill>
                  <a:srgbClr val="FFC000"/>
                </a:solidFill>
              </a:rPr>
              <a:t>Pjk</a:t>
            </a:r>
            <a:r>
              <a:rPr lang="en-US" sz="2000" b="1" dirty="0">
                <a:solidFill>
                  <a:srgbClr val="FFC000"/>
                </a:solidFill>
              </a:rPr>
              <a:t> Sarang </a:t>
            </a:r>
            <a:r>
              <a:rPr lang="en-US" sz="2000" b="1" dirty="0" err="1">
                <a:solidFill>
                  <a:srgbClr val="FFC000"/>
                </a:solidFill>
              </a:rPr>
              <a:t>Burung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solidFill>
                  <a:srgbClr val="FFC000"/>
                </a:solidFill>
              </a:rPr>
              <a:t>Walet</a:t>
            </a:r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7599B-78FC-473B-AD84-DBC085A63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8" y="1036320"/>
            <a:ext cx="5769864" cy="582168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002060"/>
                </a:solidFill>
              </a:rPr>
              <a:t>Paragraf</a:t>
            </a:r>
            <a:r>
              <a:rPr lang="en-US" sz="2400" b="1" dirty="0">
                <a:solidFill>
                  <a:srgbClr val="002060"/>
                </a:solidFill>
              </a:rPr>
              <a:t> : 15 = OPSEN (</a:t>
            </a:r>
            <a:r>
              <a:rPr lang="en-US" sz="2400" b="1" dirty="0" err="1">
                <a:solidFill>
                  <a:srgbClr val="002060"/>
                </a:solidFill>
              </a:rPr>
              <a:t>Bagi</a:t>
            </a:r>
            <a:r>
              <a:rPr lang="en-US" sz="2400" b="1" dirty="0">
                <a:solidFill>
                  <a:srgbClr val="002060"/>
                </a:solidFill>
              </a:rPr>
              <a:t> Hasil)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a) </a:t>
            </a:r>
            <a:r>
              <a:rPr lang="en-US" sz="2400" b="1" dirty="0" err="1">
                <a:solidFill>
                  <a:srgbClr val="002060"/>
                </a:solidFill>
              </a:rPr>
              <a:t>Opsen</a:t>
            </a:r>
            <a:r>
              <a:rPr lang="en-US" sz="2400" b="1" dirty="0">
                <a:solidFill>
                  <a:srgbClr val="002060"/>
                </a:solidFill>
              </a:rPr>
              <a:t> PKB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b) </a:t>
            </a:r>
            <a:r>
              <a:rPr lang="en-US" sz="2400" b="1" dirty="0" err="1">
                <a:solidFill>
                  <a:srgbClr val="002060"/>
                </a:solidFill>
              </a:rPr>
              <a:t>Opsen</a:t>
            </a:r>
            <a:r>
              <a:rPr lang="en-US" sz="2400" b="1" dirty="0">
                <a:solidFill>
                  <a:srgbClr val="002060"/>
                </a:solidFill>
              </a:rPr>
              <a:t> BBNKB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c) </a:t>
            </a:r>
            <a:r>
              <a:rPr lang="en-US" sz="2400" b="1" dirty="0" err="1">
                <a:solidFill>
                  <a:srgbClr val="002060"/>
                </a:solidFill>
              </a:rPr>
              <a:t>Opsen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Pajak</a:t>
            </a:r>
            <a:r>
              <a:rPr lang="en-US" sz="2400" b="1" dirty="0">
                <a:solidFill>
                  <a:srgbClr val="002060"/>
                </a:solidFill>
              </a:rPr>
              <a:t> MBLB</a:t>
            </a:r>
          </a:p>
          <a:p>
            <a:endParaRPr lang="en-ID" dirty="0"/>
          </a:p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Paragraf</a:t>
            </a:r>
            <a:r>
              <a:rPr lang="en-US" sz="2000" b="1" dirty="0">
                <a:solidFill>
                  <a:srgbClr val="002060"/>
                </a:solidFill>
              </a:rPr>
              <a:t> : 16 = </a:t>
            </a:r>
            <a:r>
              <a:rPr lang="en-US" sz="2000" b="1" dirty="0" err="1">
                <a:solidFill>
                  <a:srgbClr val="002060"/>
                </a:solidFill>
              </a:rPr>
              <a:t>Bagi</a:t>
            </a:r>
            <a:r>
              <a:rPr lang="en-US" sz="2000" b="1" dirty="0">
                <a:solidFill>
                  <a:srgbClr val="002060"/>
                </a:solidFill>
              </a:rPr>
              <a:t> Hasil </a:t>
            </a:r>
            <a:r>
              <a:rPr lang="en-US" sz="2000" b="1" dirty="0" err="1">
                <a:solidFill>
                  <a:srgbClr val="002060"/>
                </a:solidFill>
              </a:rPr>
              <a:t>Pajak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Provinsi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Paragraf</a:t>
            </a:r>
            <a:r>
              <a:rPr lang="en-US" sz="2000" b="1" dirty="0">
                <a:solidFill>
                  <a:srgbClr val="002060"/>
                </a:solidFill>
              </a:rPr>
              <a:t> : 17 = </a:t>
            </a:r>
            <a:r>
              <a:rPr lang="en-US" sz="2000" b="1" dirty="0" err="1">
                <a:solidFill>
                  <a:srgbClr val="002060"/>
                </a:solidFill>
              </a:rPr>
              <a:t>Penerimaan</a:t>
            </a:r>
            <a:r>
              <a:rPr lang="en-US" sz="2000" b="1" dirty="0">
                <a:solidFill>
                  <a:srgbClr val="002060"/>
                </a:solidFill>
              </a:rPr>
              <a:t>  </a:t>
            </a:r>
            <a:r>
              <a:rPr lang="en-US" sz="2000" b="1" dirty="0" err="1">
                <a:solidFill>
                  <a:srgbClr val="002060"/>
                </a:solidFill>
              </a:rPr>
              <a:t>Pajak</a:t>
            </a:r>
            <a:r>
              <a:rPr lang="en-US" sz="2000" b="1" dirty="0">
                <a:solidFill>
                  <a:srgbClr val="002060"/>
                </a:solidFill>
              </a:rPr>
              <a:t> yang </a:t>
            </a:r>
            <a:r>
              <a:rPr lang="en-US" sz="2000" b="1" dirty="0" err="1">
                <a:solidFill>
                  <a:srgbClr val="002060"/>
                </a:solidFill>
              </a:rPr>
              <a:t>Diarahkan</a:t>
            </a:r>
            <a:r>
              <a:rPr lang="en-US" sz="2000" b="1" dirty="0">
                <a:solidFill>
                  <a:srgbClr val="002060"/>
                </a:solidFill>
              </a:rPr>
              <a:t> 			</a:t>
            </a:r>
            <a:r>
              <a:rPr lang="en-US" sz="2000" b="1" dirty="0" err="1">
                <a:solidFill>
                  <a:srgbClr val="002060"/>
                </a:solidFill>
              </a:rPr>
              <a:t>Penggunaannya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925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2681</TotalTime>
  <Words>5720</Words>
  <Application>Microsoft Office PowerPoint</Application>
  <PresentationFormat>Widescreen</PresentationFormat>
  <Paragraphs>679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Arial Black</vt:lpstr>
      <vt:lpstr>Arial Narrow</vt:lpstr>
      <vt:lpstr>Bodoni MT Black</vt:lpstr>
      <vt:lpstr>Calibri</vt:lpstr>
      <vt:lpstr>Comic Sans MS</vt:lpstr>
      <vt:lpstr>Goudy Stout</vt:lpstr>
      <vt:lpstr>Lucida Console</vt:lpstr>
      <vt:lpstr>Verdana</vt:lpstr>
      <vt:lpstr>Wingdings</vt:lpstr>
      <vt:lpstr>Educational subjects 16x9</vt:lpstr>
      <vt:lpstr>UU No. 1 Thn 2022 Hubungan keuangan antara Pemerintah Pusat dan Pemerintah Daerah</vt:lpstr>
      <vt:lpstr>DASAR  HUKUM</vt:lpstr>
      <vt:lpstr>JENIS PAJAK DAERAH PROVINSI  UU No. 28 Th 2009 dibandingkan UU  No. 1 Th 2022</vt:lpstr>
      <vt:lpstr>OPSEN adalah PUNGUTAN TAMBAHAN PAJAK MENURUT PERSENTASE TERTENTU</vt:lpstr>
      <vt:lpstr>JENIS PAJAK DAERAH KOTA / KABUPATEN UU No. 28 Th 2009 dibandingkan UU  No. 1 Th 2022</vt:lpstr>
      <vt:lpstr>OPSEN untuk Pajak Kota / Kabupater terdiri dari :  Opsen PKB dan Opsen BBNKB</vt:lpstr>
      <vt:lpstr>Catatan Penting unt UU No. 1 Thn 2022</vt:lpstr>
      <vt:lpstr>ISI UU No. 1 Tahun : 2022 – Hub Keu : Pem Pusat dan Pem Daerah ( I ) </vt:lpstr>
      <vt:lpstr>ISI UU No. 1 Tahun : 2022 – Hub Keu : Pem Pusat dan Pem Daerah ( II) </vt:lpstr>
      <vt:lpstr>ISI UU No. 1 Tahun : 2022 – Hub Keu : Pem Pusat dan Pem Daerah ( III ) </vt:lpstr>
      <vt:lpstr>ISI UU No. 1 Tahun : 2022 – Hub Keu : Pem Pusat dan Pem Daerah ( IV )</vt:lpstr>
      <vt:lpstr>ISI UU No. 1 Tahun : 2022 – Hub Keu : Pem Pusat dan Pem Daerah ( V )</vt:lpstr>
      <vt:lpstr>ISI UU No. 1 Tahun : 2022 – Hub Keu : Pem Pusat dan Pem Daerah ( VI )</vt:lpstr>
      <vt:lpstr>ISI UU No. 1 Tahun : 2022 – Hub Keu : Pem Pusat dan Pem Daerah ( VII )</vt:lpstr>
      <vt:lpstr>ISI UU No. 1 Tahun : 2022 – Hub Keu : Pem Pusat dan Pem Daerah ( VIII ) </vt:lpstr>
      <vt:lpstr>ISI UU No. 1 Tahun : 2022 – Hub Keu : Pem Pusat dan Pem Daerah ( IX ) </vt:lpstr>
      <vt:lpstr>PowerPoint Presentation</vt:lpstr>
      <vt:lpstr>1) PAJAK KENDARAAN BERMOTOR (PKB)</vt:lpstr>
      <vt:lpstr>2) BEA BALIK NAMA KENDARAAN BERMOTOR (BBNKB)</vt:lpstr>
      <vt:lpstr>3) PAJAK ALAT BERAT (PAB)</vt:lpstr>
      <vt:lpstr>4) PAJAK BAHAN BAKAR KEND BERMOTOR (PBB KB)</vt:lpstr>
      <vt:lpstr>5) PAJAK PEMANFAATAN AIR TANAH (PAP)</vt:lpstr>
      <vt:lpstr>6) PAJAK  ROKOK</vt:lpstr>
      <vt:lpstr>OPSEN PAJAK PROVINSI</vt:lpstr>
      <vt:lpstr>PowerPoint Presentation</vt:lpstr>
      <vt:lpstr>A) PAJAK BUMI &amp; BANGUNAN PEDESAAN &amp; PERKOTAAN (PBB P2)</vt:lpstr>
      <vt:lpstr>DIKECUALIKAN dari OBJEK PBB – P2  adalah Kepemilikan, Penguasaan &amp;/ Pemanfaatan atas :</vt:lpstr>
      <vt:lpstr>B) BEA PEROLEHAN HAK ATAS TANAH &amp;/ BANGUNAN (BPHTB)</vt:lpstr>
      <vt:lpstr>Perolehan Hak atas Tanah &amp;/ Bangunan meliputi :</vt:lpstr>
      <vt:lpstr> HAK atas TANAH &amp;/ BANGUNAN meliputi : </vt:lpstr>
      <vt:lpstr>DIKECUALIKAN dari OBJEK BPHTB adalah Perolehan Hak atas Tanah &amp;/ Bangunan :</vt:lpstr>
      <vt:lpstr>C) PAJAK BARANG &amp; JASA TERTENTU (PBJT) BAGIAN 1</vt:lpstr>
      <vt:lpstr>I    - OBJEK dan PENGECUALIAN PBJT – MAKANAN &amp; MINUMAN</vt:lpstr>
      <vt:lpstr>II  - OBJEK dan PENGECUALIAN PBJT – TENAGA LISTRIK</vt:lpstr>
      <vt:lpstr>III - OBJEK dan PENGECUALIAN PBJT – JASA PERHOTELAN</vt:lpstr>
      <vt:lpstr>IV - OBJEK dan PENGECUALIAN PBJT – PARKIR</vt:lpstr>
      <vt:lpstr>V  - OBJEK dan PENGECUALIAN PBJT – JASA KESENIAN &amp; HIBURAN</vt:lpstr>
      <vt:lpstr>DASAR PENGENAAN PAJAK &amp; TARIF PBJT</vt:lpstr>
      <vt:lpstr>D) PAJAK REKLAME </vt:lpstr>
      <vt:lpstr>OBJEK Pjk Reklame : Semua Penyelenggaraan Reklame meliputi :</vt:lpstr>
      <vt:lpstr>DIKECUALIKAN dari OBJEK PAJAK REKLAME </vt:lpstr>
      <vt:lpstr>E) PEMANFAATAN AIR TANAH (PAT)</vt:lpstr>
      <vt:lpstr>F) PAJAK atas MATERIAL BUKAN LOGAM DAN BATUAN (MBLB)</vt:lpstr>
      <vt:lpstr>OBJEK PAJAK MATERIAL BUKAN LOGAN dan BATUAN (MBLB)</vt:lpstr>
      <vt:lpstr>G) PAJAK SARANG BURUNG WALET</vt:lpstr>
      <vt:lpstr>OPSEN (BAGI HASIL) atas PAJAK PROVINSI dan PAJAK KABUPATEN / KOTA</vt:lpstr>
      <vt:lpstr>BAGI HASIL PAJAK PROVINSI kepada Kabupaten / Kota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ASUS</dc:creator>
  <cp:lastModifiedBy>ASUS</cp:lastModifiedBy>
  <cp:revision>123</cp:revision>
  <cp:lastPrinted>2024-09-27T04:47:14Z</cp:lastPrinted>
  <dcterms:created xsi:type="dcterms:W3CDTF">2024-08-28T04:06:22Z</dcterms:created>
  <dcterms:modified xsi:type="dcterms:W3CDTF">2024-10-03T04:01:11Z</dcterms:modified>
</cp:coreProperties>
</file>